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8" r:id="rId3"/>
    <p:sldId id="259" r:id="rId4"/>
    <p:sldId id="260" r:id="rId5"/>
    <p:sldId id="291" r:id="rId6"/>
    <p:sldId id="257" r:id="rId7"/>
    <p:sldId id="292" r:id="rId8"/>
    <p:sldId id="293" r:id="rId9"/>
    <p:sldId id="280" r:id="rId10"/>
    <p:sldId id="288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67" y="14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2-02T10:03:45.90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1 494 24575,'1'-11'0,"0"0"0,0 1 0,1-1 0,0 1 0,1 0 0,1 0 0,-1 0 0,1 0 0,9-14 0,0 3 0,0 0 0,33-37 0,-32 44 0,1-1 0,0 2 0,1 0 0,1 1 0,0 1 0,1 0 0,28-13 0,141-44 0,-133 50 0,3 2 0,1 3 0,112-12 0,-103 17 0,112-8 0,-117 18 0,122 20 0,-173-20 0,1 1 0,0 1 0,-1 0 0,1 1 0,-1 0 0,18 11 0,-2 3 0,31 25 0,-30-20 0,-13-10 0,0-2 0,1 1 0,1-2 0,0 0 0,28 13 0,99 38 0,-116-48-273,-1 1 0,-1 1 0,-1 2 0,42 36 0,-52-42-6553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2-02T10:03:48.44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1 694 24575,'0'-13'0,"5"-114"0,-3 110 0,1 0 0,1 1 0,0-1 0,1 1 0,11-24 0,-5 20 0,1 0 0,1 1 0,0 0 0,1 1 0,1 1 0,1 0 0,0 2 0,29-23 0,-4 2 0,-33 28 0,1 0 0,0 1 0,0 0 0,0 0 0,1 1 0,0 0 0,0 0 0,22-7 0,-29 12 0,262-88 0,-242 81 0,-1 2 0,1 0 0,0 2 0,1 0 0,44 0 0,35-6 0,-64 5 0,0 1 0,0 2 0,0 1 0,1 2 0,-1 2 0,56 12 0,-74-8 0,0 0 0,-1 2 0,1 0 0,-2 1 0,0 1 0,33 25 0,33 18 0,-67-44 0,0 0 0,-1 1 0,0 2 0,-1-1 0,0 2 0,-1 0 0,-1 1 0,0 0 0,-1 1 0,-1 1 0,14 23 0,3 9 0,-15-28 0,-2 1 0,0 1 0,14 39 0,-25-59-136,1 0-1,-1 0 1,0 0-1,1-1 1,-1 1-1,1 0 1,0-1-1,0 1 0,3 3 1,6 3-6690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2-02T10:03:50.40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 24575,'0'0'-8191</inkml:trace>
</inkml:ink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12/2/2022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12/2/2022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 фотографі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12/2/2022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12/2/2022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12/2/2022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ки з малю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12/2/2022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12/2/2022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7" Type="http://schemas.openxmlformats.org/officeDocument/2006/relationships/image" Target="NULL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3.xml"/><Relationship Id="rId5" Type="http://schemas.openxmlformats.org/officeDocument/2006/relationships/image" Target="NULL"/><Relationship Id="rId4" Type="http://schemas.openxmlformats.org/officeDocument/2006/relationships/customXml" Target="../ink/ink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4C87D92-2FCC-481A-C442-8B8A33B89EA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71600" y="1807105"/>
            <a:ext cx="9448800" cy="1825096"/>
          </a:xfrm>
        </p:spPr>
        <p:txBody>
          <a:bodyPr>
            <a:normAutofit fontScale="90000"/>
          </a:bodyPr>
          <a:lstStyle/>
          <a:p>
            <a:pPr algn="r"/>
            <a:r>
              <a:rPr lang="ru-RU" dirty="0"/>
              <a:t>КОРІНЬ СЛОВА. СПІЛЬНОКОРЕНЕВІ СЛОВА ТА ФОРМИ СЛОВА</a:t>
            </a:r>
            <a:br>
              <a:rPr lang="ru-RU" dirty="0"/>
            </a:br>
            <a:endParaRPr lang="uk-UA" dirty="0"/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95E93782-8509-A8EE-3B06-EF4361569BA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055181" y="4618974"/>
            <a:ext cx="9956307" cy="1676646"/>
          </a:xfrm>
        </p:spPr>
        <p:txBody>
          <a:bodyPr>
            <a:normAutofit fontScale="92500" lnSpcReduction="10000"/>
          </a:bodyPr>
          <a:lstStyle/>
          <a:p>
            <a:pPr algn="r"/>
            <a:r>
              <a:rPr lang="uk-UA" sz="2600" b="1" dirty="0"/>
              <a:t>СЕЗЬКО ТЕТЯНА АНАТОЛІЇВНА</a:t>
            </a:r>
            <a:r>
              <a:rPr lang="uk-UA" sz="2600" dirty="0"/>
              <a:t>, </a:t>
            </a:r>
          </a:p>
          <a:p>
            <a:pPr algn="r"/>
            <a:r>
              <a:rPr lang="uk-UA" sz="2600" dirty="0"/>
              <a:t>УЧИТЕЛЬ УКРАЇНСЬКОЇ МОВИ ТА ЛІТЕРАТУРИ ВИЩОЇ КВАЛІФІКАЦІЙНОЇ КАТЕГОРІЇ, З ПЕДЕГОГІЧНИМ ЗВАННЯМ «УЧИТЕЛЬ-МЕТОДИСТ</a:t>
            </a:r>
            <a:r>
              <a:rPr lang="uk-UA" sz="3800" dirty="0"/>
              <a:t>»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4484785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2A5DA74-6DFD-0109-C3FA-4A906D248044}"/>
              </a:ext>
            </a:extLst>
          </p:cNvPr>
          <p:cNvSpPr txBox="1"/>
          <p:nvPr/>
        </p:nvSpPr>
        <p:spPr>
          <a:xfrm>
            <a:off x="556289" y="3125755"/>
            <a:ext cx="10417763" cy="30777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/>
              <a:t>1. </a:t>
            </a:r>
            <a:r>
              <a:rPr lang="uk-UA" dirty="0"/>
              <a:t>Прочитайте слова та виконайте завдання.</a:t>
            </a:r>
          </a:p>
          <a:p>
            <a:r>
              <a:rPr lang="uk-UA" sz="3200" dirty="0"/>
              <a:t>гора </a:t>
            </a:r>
          </a:p>
          <a:p>
            <a:r>
              <a:rPr lang="uk-UA" sz="3200" dirty="0"/>
              <a:t>узгір’я </a:t>
            </a:r>
          </a:p>
          <a:p>
            <a:r>
              <a:rPr lang="uk-UA" sz="3200" dirty="0"/>
              <a:t>Гірський</a:t>
            </a:r>
          </a:p>
          <a:p>
            <a:r>
              <a:rPr lang="uk-UA" sz="3200" dirty="0"/>
              <a:t> </a:t>
            </a:r>
          </a:p>
          <a:p>
            <a:r>
              <a:rPr lang="uk-UA" dirty="0"/>
              <a:t>А.</a:t>
            </a:r>
            <a:r>
              <a:rPr lang="uk-UA" sz="2400" dirty="0"/>
              <a:t>	 У якій колонці записано слова з різним лексичним значенням?</a:t>
            </a:r>
          </a:p>
          <a:p>
            <a:r>
              <a:rPr lang="uk-UA" sz="2400" dirty="0"/>
              <a:t>Б.	 Для чого в словах змінюють закінчення?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6604918-956A-F833-31B5-600FDE104938}"/>
              </a:ext>
            </a:extLst>
          </p:cNvPr>
          <p:cNvSpPr txBox="1"/>
          <p:nvPr/>
        </p:nvSpPr>
        <p:spPr>
          <a:xfrm>
            <a:off x="7147015" y="3603669"/>
            <a:ext cx="1863203" cy="156966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uk-UA" sz="3200" dirty="0"/>
              <a:t>гора </a:t>
            </a:r>
          </a:p>
          <a:p>
            <a:r>
              <a:rPr lang="uk-UA" sz="3200" dirty="0"/>
              <a:t>горі </a:t>
            </a:r>
          </a:p>
          <a:p>
            <a:r>
              <a:rPr lang="uk-UA" sz="3200" dirty="0"/>
              <a:t>горою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6CBEDBA-C01A-1148-AFE6-2AC8E4F23D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3947604" cy="2852445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C995C165-39ED-69F4-9C5B-A6EFC3B118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2653" y="0"/>
            <a:ext cx="4619347" cy="285244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8787A285-723D-1423-08F1-2800E3371C1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47603" y="-1"/>
            <a:ext cx="3635137" cy="285244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1E28667-4505-E923-BE69-EDEB76B040B7}"/>
              </a:ext>
            </a:extLst>
          </p:cNvPr>
          <p:cNvSpPr txBox="1"/>
          <p:nvPr/>
        </p:nvSpPr>
        <p:spPr>
          <a:xfrm>
            <a:off x="9448799" y="0"/>
            <a:ext cx="2743201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2800" dirty="0"/>
              <a:t>ПОМІРКУЄМО</a:t>
            </a:r>
          </a:p>
        </p:txBody>
      </p:sp>
    </p:spTree>
    <p:extLst>
      <p:ext uri="{BB962C8B-B14F-4D97-AF65-F5344CB8AC3E}">
        <p14:creationId xmlns:p14="http://schemas.microsoft.com/office/powerpoint/2010/main" val="37059248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93E2C8F5-B35B-4728-AFAB-5111275C6C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9EB4E46-374D-4E57-9304-5B8EDFB8E5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C3174A1-C63F-68D7-CDDA-5E86E63402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22122" y="1093117"/>
            <a:ext cx="4510994" cy="3446373"/>
          </a:xfrm>
          <a:noFill/>
          <a:ln w="19050">
            <a:noFill/>
            <a:prstDash val="dash"/>
          </a:ln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2600" b="1" dirty="0" err="1"/>
              <a:t>Корінь</a:t>
            </a:r>
            <a:r>
              <a:rPr lang="en-US" sz="2600" b="1" dirty="0"/>
              <a:t> </a:t>
            </a:r>
            <a:r>
              <a:rPr lang="en-US" sz="2600" dirty="0"/>
              <a:t>— </a:t>
            </a:r>
            <a:r>
              <a:rPr lang="en-US" sz="2600" dirty="0" err="1"/>
              <a:t>це</a:t>
            </a:r>
            <a:r>
              <a:rPr lang="en-US" sz="2600" dirty="0"/>
              <a:t> </a:t>
            </a:r>
            <a:r>
              <a:rPr lang="en-US" sz="2600" dirty="0" err="1"/>
              <a:t>головна</a:t>
            </a:r>
            <a:r>
              <a:rPr lang="en-US" sz="2600" dirty="0"/>
              <a:t> </a:t>
            </a:r>
            <a:r>
              <a:rPr lang="en-US" sz="2600" dirty="0" err="1"/>
              <a:t>значуща</a:t>
            </a:r>
            <a:r>
              <a:rPr lang="en-US" sz="2600" dirty="0"/>
              <a:t> </a:t>
            </a:r>
            <a:r>
              <a:rPr lang="en-US" sz="2600" dirty="0" err="1"/>
              <a:t>частина</a:t>
            </a:r>
            <a:r>
              <a:rPr lang="en-US" sz="2600" dirty="0"/>
              <a:t> </a:t>
            </a:r>
            <a:r>
              <a:rPr lang="en-US" sz="2600" dirty="0" err="1"/>
              <a:t>слова</a:t>
            </a:r>
            <a:r>
              <a:rPr lang="en-US" sz="2600" dirty="0"/>
              <a:t>, </a:t>
            </a:r>
            <a:r>
              <a:rPr lang="en-US" sz="2600" dirty="0" err="1"/>
              <a:t>що</a:t>
            </a:r>
            <a:r>
              <a:rPr lang="en-US" sz="2600" dirty="0"/>
              <a:t> </a:t>
            </a:r>
            <a:r>
              <a:rPr lang="en-US" sz="2600" dirty="0" err="1"/>
              <a:t>містить</a:t>
            </a:r>
            <a:r>
              <a:rPr lang="en-US" sz="2600" dirty="0"/>
              <a:t> у </a:t>
            </a:r>
            <a:r>
              <a:rPr lang="en-US" sz="2600" dirty="0" err="1"/>
              <a:t>собі</a:t>
            </a:r>
            <a:r>
              <a:rPr lang="en-US" sz="2600" dirty="0"/>
              <a:t> </a:t>
            </a:r>
            <a:r>
              <a:rPr lang="en-US" sz="2600" dirty="0" err="1"/>
              <a:t>спільне</a:t>
            </a:r>
            <a:r>
              <a:rPr lang="en-US" sz="2600" dirty="0"/>
              <a:t> </a:t>
            </a:r>
            <a:br>
              <a:rPr lang="en-US" sz="2600" dirty="0"/>
            </a:br>
            <a:r>
              <a:rPr lang="en-US" sz="2600" dirty="0" err="1"/>
              <a:t>лексичне</a:t>
            </a:r>
            <a:r>
              <a:rPr lang="en-US" sz="2600" dirty="0"/>
              <a:t> </a:t>
            </a:r>
            <a:r>
              <a:rPr lang="en-US" sz="2600" dirty="0" err="1"/>
              <a:t>значення</a:t>
            </a:r>
            <a:r>
              <a:rPr lang="en-US" sz="2600" dirty="0"/>
              <a:t> </a:t>
            </a:r>
            <a:r>
              <a:rPr lang="en-US" sz="2600" dirty="0" err="1"/>
              <a:t>споріднених</a:t>
            </a:r>
            <a:r>
              <a:rPr lang="en-US" sz="2600" dirty="0"/>
              <a:t> </a:t>
            </a:r>
            <a:r>
              <a:rPr lang="en-US" sz="2600" dirty="0" err="1"/>
              <a:t>слів</a:t>
            </a:r>
            <a:r>
              <a:rPr lang="en-US" sz="2600" dirty="0"/>
              <a:t>: </a:t>
            </a:r>
            <a:br>
              <a:rPr lang="uk-UA" sz="2600" dirty="0"/>
            </a:br>
            <a:br>
              <a:rPr lang="uk-UA" sz="2600" dirty="0"/>
            </a:br>
            <a:r>
              <a:rPr lang="en-US" sz="2600" dirty="0"/>
              <a:t>*</a:t>
            </a:r>
            <a:r>
              <a:rPr lang="en-US" sz="2600" dirty="0" err="1"/>
              <a:t>ліс</a:t>
            </a:r>
            <a:r>
              <a:rPr lang="en-US" sz="2600" dirty="0"/>
              <a:t>, </a:t>
            </a:r>
            <a:r>
              <a:rPr lang="en-US" sz="2600" dirty="0" err="1"/>
              <a:t>праліс</a:t>
            </a:r>
            <a:r>
              <a:rPr lang="en-US" sz="2600" dirty="0"/>
              <a:t>, </a:t>
            </a:r>
            <a:r>
              <a:rPr lang="en-US" sz="2600" dirty="0" err="1"/>
              <a:t>лісовий</a:t>
            </a:r>
            <a:r>
              <a:rPr lang="en-US" sz="2600" dirty="0"/>
              <a:t>, </a:t>
            </a:r>
            <a:r>
              <a:rPr lang="en-US" sz="2600" dirty="0" err="1"/>
              <a:t>лісник</a:t>
            </a:r>
            <a:r>
              <a:rPr lang="en-US" sz="2600" dirty="0"/>
              <a:t>. </a:t>
            </a:r>
          </a:p>
        </p:txBody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663CA5C5-89A6-4F86-B207-0DDE0C3673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85641" y="-1"/>
            <a:ext cx="2262433" cy="6434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78E312C-31CE-41C9-808C-15F1C545BB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6746233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8A8634D-9511-46E2-8AD3-A0F12370CF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46782" y="-1"/>
            <a:ext cx="4245218" cy="53671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ounded Rectangle 11">
            <a:extLst>
              <a:ext uri="{FF2B5EF4-FFF2-40B4-BE49-F238E27FC236}">
                <a16:creationId xmlns:a16="http://schemas.microsoft.com/office/drawing/2014/main" id="{0B4D78A0-4307-4D3E-89E9-5BD4D55227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337" y="643464"/>
            <a:ext cx="5459429" cy="5571072"/>
          </a:xfrm>
          <a:prstGeom prst="roundRect">
            <a:avLst>
              <a:gd name="adj" fmla="val 2403"/>
            </a:avLst>
          </a:prstGeom>
          <a:solidFill>
            <a:srgbClr val="FFFFFF"/>
          </a:solidFill>
          <a:ln>
            <a:noFill/>
          </a:ln>
          <a:effectLst>
            <a:innerShdw blurRad="114300">
              <a:srgbClr val="404040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ECF3245-9F2D-7330-99B9-31A97C915A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93000" y="1713874"/>
            <a:ext cx="4166300" cy="343025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A0BC5FC-6DB6-FA70-7E45-0D0C5418AD72}"/>
              </a:ext>
            </a:extLst>
          </p:cNvPr>
          <p:cNvSpPr txBox="1"/>
          <p:nvPr/>
        </p:nvSpPr>
        <p:spPr>
          <a:xfrm>
            <a:off x="9130949" y="83976"/>
            <a:ext cx="2502167" cy="52322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2800" dirty="0"/>
              <a:t>СЛОВНИЧОК</a:t>
            </a:r>
          </a:p>
        </p:txBody>
      </p:sp>
    </p:spTree>
    <p:extLst>
      <p:ext uri="{BB962C8B-B14F-4D97-AF65-F5344CB8AC3E}">
        <p14:creationId xmlns:p14="http://schemas.microsoft.com/office/powerpoint/2010/main" val="22094575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57582C9-8C45-3EA7-F90D-757ADB9B4BEA}"/>
              </a:ext>
            </a:extLst>
          </p:cNvPr>
          <p:cNvSpPr txBox="1"/>
          <p:nvPr/>
        </p:nvSpPr>
        <p:spPr>
          <a:xfrm>
            <a:off x="357325" y="852619"/>
            <a:ext cx="5333261" cy="5262979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uk-UA" sz="2400" b="1" dirty="0"/>
              <a:t>Спільнокореневими (спорідненими) називають слова зі спільним коренем</a:t>
            </a:r>
            <a:r>
              <a:rPr lang="uk-UA" sz="2400" dirty="0"/>
              <a:t>, але з різним лексичним значенням. Слова ліс, праліс, залісся, </a:t>
            </a:r>
          </a:p>
          <a:p>
            <a:r>
              <a:rPr lang="uk-UA" sz="2400" dirty="0"/>
              <a:t>лісник хоч і позначають різні поняття, проте мають спільне лексичне значення, що стосується лісу. </a:t>
            </a:r>
          </a:p>
          <a:p>
            <a:r>
              <a:rPr lang="uk-UA" sz="2400" dirty="0"/>
              <a:t>Спільнокореневі слова можуть належати як до однієї, так і до різних частин мови: летіти (дієсл.), перелітати (дієсл.), політ (ім.), перелітний (</a:t>
            </a:r>
            <a:r>
              <a:rPr lang="uk-UA" sz="2400" dirty="0" err="1"/>
              <a:t>прикм</a:t>
            </a:r>
            <a:r>
              <a:rPr lang="uk-UA" sz="2400" dirty="0"/>
              <a:t>.)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7A465B7-2F86-E2EC-3637-A3061B0EF921}"/>
              </a:ext>
            </a:extLst>
          </p:cNvPr>
          <p:cNvSpPr txBox="1"/>
          <p:nvPr/>
        </p:nvSpPr>
        <p:spPr>
          <a:xfrm>
            <a:off x="6314243" y="852618"/>
            <a:ext cx="5235606" cy="440120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uk-UA" sz="2800" dirty="0"/>
              <a:t>Форми слова розрізняють не за лексичним, а </a:t>
            </a:r>
            <a:r>
              <a:rPr lang="uk-UA" sz="2800" b="1" dirty="0"/>
              <a:t>за граматичним значенням</a:t>
            </a:r>
            <a:r>
              <a:rPr lang="uk-UA" sz="2800" dirty="0"/>
              <a:t>, що виражається закінченням (вікно, вікна, вікну) або закінченням і прийменником одночасно (з вікна, у вікні, між вікнами). Форми слова позначають відмінок, число, особу та </a:t>
            </a:r>
            <a:r>
              <a:rPr lang="uk-UA" sz="2800" dirty="0" err="1"/>
              <a:t>ін</a:t>
            </a:r>
            <a:endParaRPr lang="uk-UA" sz="2800" dirty="0"/>
          </a:p>
        </p:txBody>
      </p:sp>
    </p:spTree>
    <p:extLst>
      <p:ext uri="{BB962C8B-B14F-4D97-AF65-F5344CB8AC3E}">
        <p14:creationId xmlns:p14="http://schemas.microsoft.com/office/powerpoint/2010/main" val="8621105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0ABEDB34-D10C-4183-374E-3D99F826A27C}"/>
              </a:ext>
            </a:extLst>
          </p:cNvPr>
          <p:cNvSpPr txBox="1"/>
          <p:nvPr/>
        </p:nvSpPr>
        <p:spPr>
          <a:xfrm>
            <a:off x="4891596" y="856847"/>
            <a:ext cx="6942338" cy="123110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endParaRPr lang="ru-RU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2800" dirty="0"/>
              <a:t>підібрати декілька споріднених слів;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2800" dirty="0"/>
              <a:t>визначити їх спільну частину.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8641DDE-D480-536D-C159-C3EEB0BB8EEA}"/>
              </a:ext>
            </a:extLst>
          </p:cNvPr>
          <p:cNvSpPr txBox="1"/>
          <p:nvPr/>
        </p:nvSpPr>
        <p:spPr>
          <a:xfrm>
            <a:off x="6214368" y="230819"/>
            <a:ext cx="56195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/>
              <a:t>ЩОБ ЗНАЙТИ КОРІНЬ, ТРЕБА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E466AA8-74FA-FE45-DDC9-EA77C2D58BB0}"/>
              </a:ext>
            </a:extLst>
          </p:cNvPr>
          <p:cNvSpPr txBox="1"/>
          <p:nvPr/>
        </p:nvSpPr>
        <p:spPr>
          <a:xfrm>
            <a:off x="257453" y="2969515"/>
            <a:ext cx="11416684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800" dirty="0"/>
              <a:t>Підібрати споріднені слова </a:t>
            </a:r>
            <a:r>
              <a:rPr lang="uk-UA" sz="2800" b="1" dirty="0"/>
              <a:t>можна різними способами: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uk-UA" sz="2800" dirty="0"/>
              <a:t>утворити лагідну назву чи ознаку:</a:t>
            </a:r>
          </a:p>
          <a:p>
            <a:pPr algn="just"/>
            <a:r>
              <a:rPr lang="uk-UA" sz="2800" dirty="0"/>
              <a:t>* син — синочок, білий — біленький;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uk-UA" sz="2800" dirty="0"/>
              <a:t>утворити іншу частину мови: </a:t>
            </a:r>
          </a:p>
          <a:p>
            <a:pPr algn="just"/>
            <a:r>
              <a:rPr lang="uk-UA" sz="2800" dirty="0"/>
              <a:t>*сміх — сміятися, діти — дитячий;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uk-UA" sz="2800" dirty="0"/>
              <a:t>додати або змінити префікс:</a:t>
            </a:r>
          </a:p>
          <a:p>
            <a:pPr algn="just"/>
            <a:r>
              <a:rPr lang="uk-UA" sz="2800" dirty="0"/>
              <a:t>*літати — вилетіти, закопати — викопати. </a:t>
            </a:r>
          </a:p>
        </p:txBody>
      </p:sp>
    </p:spTree>
    <p:extLst>
      <p:ext uri="{BB962C8B-B14F-4D97-AF65-F5344CB8AC3E}">
        <p14:creationId xmlns:p14="http://schemas.microsoft.com/office/powerpoint/2010/main" val="6197933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008BB24-F563-E21F-EEC2-AD6FD36EA6E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232" r="18633" b="1"/>
          <a:stretch/>
        </p:blipFill>
        <p:spPr>
          <a:xfrm>
            <a:off x="856541" y="1039556"/>
            <a:ext cx="4066589" cy="4287568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990B640-49DB-2E4D-EAF1-CE3A40E23E1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6541" b="19376"/>
          <a:stretch/>
        </p:blipFill>
        <p:spPr>
          <a:xfrm>
            <a:off x="6178267" y="818445"/>
            <a:ext cx="5803986" cy="278595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19A880C7-7E88-9057-5EAF-BA51B5D5C9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24418" r="-1" b="-1"/>
          <a:stretch/>
        </p:blipFill>
        <p:spPr>
          <a:xfrm>
            <a:off x="6096000" y="3755145"/>
            <a:ext cx="5786386" cy="278595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9CCE640-7DB6-1FE3-9F29-A8A42A6796FC}"/>
              </a:ext>
            </a:extLst>
          </p:cNvPr>
          <p:cNvSpPr txBox="1"/>
          <p:nvPr/>
        </p:nvSpPr>
        <p:spPr>
          <a:xfrm>
            <a:off x="508246" y="5495278"/>
            <a:ext cx="609452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https://naurok.com.ua/test/budova-slova-orfografiya-5-klas-610949.html</a:t>
            </a:r>
            <a:endParaRPr lang="uk-UA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414BA82-AD59-21B4-93A6-692B3B650193}"/>
              </a:ext>
            </a:extLst>
          </p:cNvPr>
          <p:cNvSpPr txBox="1"/>
          <p:nvPr/>
        </p:nvSpPr>
        <p:spPr>
          <a:xfrm>
            <a:off x="7080698" y="55295"/>
            <a:ext cx="4629219" cy="5232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2800" dirty="0"/>
              <a:t>ДОСЛІДЖУЄМО СЛОВА</a:t>
            </a:r>
          </a:p>
        </p:txBody>
      </p:sp>
    </p:spTree>
    <p:extLst>
      <p:ext uri="{BB962C8B-B14F-4D97-AF65-F5344CB8AC3E}">
        <p14:creationId xmlns:p14="http://schemas.microsoft.com/office/powerpoint/2010/main" val="24304786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6B510D6-734B-B5ED-24EC-F641E5ACD273}"/>
              </a:ext>
            </a:extLst>
          </p:cNvPr>
          <p:cNvSpPr txBox="1"/>
          <p:nvPr/>
        </p:nvSpPr>
        <p:spPr>
          <a:xfrm>
            <a:off x="858175" y="1624613"/>
            <a:ext cx="10262586" cy="40934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dirty="0"/>
              <a:t>Іноді зустрічаються  слова, які мають однакові  корні та різне значення.</a:t>
            </a:r>
          </a:p>
          <a:p>
            <a:r>
              <a:rPr lang="uk-UA" sz="2800" dirty="0"/>
              <a:t>У цих словах однаковий корінь.</a:t>
            </a:r>
          </a:p>
          <a:p>
            <a:r>
              <a:rPr lang="uk-UA" sz="2800" dirty="0"/>
              <a:t>Але значення у них зовсім різне!</a:t>
            </a:r>
          </a:p>
          <a:p>
            <a:r>
              <a:rPr lang="uk-UA" sz="2800" dirty="0"/>
              <a:t>*</a:t>
            </a:r>
            <a:r>
              <a:rPr lang="uk-UA" sz="3200" dirty="0"/>
              <a:t>Місток — споруда для переходу через річку.</a:t>
            </a:r>
          </a:p>
          <a:p>
            <a:r>
              <a:rPr lang="uk-UA" sz="3200" dirty="0"/>
              <a:t>*Місто — великий населений пункт.</a:t>
            </a:r>
          </a:p>
          <a:p>
            <a:r>
              <a:rPr lang="uk-UA" sz="2800" dirty="0"/>
              <a:t>  </a:t>
            </a:r>
          </a:p>
          <a:p>
            <a:r>
              <a:rPr lang="uk-UA" sz="2800" dirty="0"/>
              <a:t>Тому такі слова </a:t>
            </a:r>
            <a:r>
              <a:rPr lang="uk-UA" sz="2800" b="1" dirty="0"/>
              <a:t>не можна вважати спорідненими </a:t>
            </a:r>
            <a:r>
              <a:rPr lang="uk-UA" sz="2800" dirty="0"/>
              <a:t>або спільнокореневими.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4513B48-46CF-0A8E-A766-8982BB5D53DC}"/>
              </a:ext>
            </a:extLst>
          </p:cNvPr>
          <p:cNvSpPr txBox="1"/>
          <p:nvPr/>
        </p:nvSpPr>
        <p:spPr>
          <a:xfrm>
            <a:off x="9126244" y="346229"/>
            <a:ext cx="2823099" cy="52322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2800" dirty="0"/>
              <a:t>НЕ ПЛУТАЙТЕ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3" name="Рукописні дані 2">
                <a:extLst>
                  <a:ext uri="{FF2B5EF4-FFF2-40B4-BE49-F238E27FC236}">
                    <a16:creationId xmlns:a16="http://schemas.microsoft.com/office/drawing/2014/main" id="{98C69E2C-4639-C2AF-B28D-9145DB8066DC}"/>
                  </a:ext>
                </a:extLst>
              </p14:cNvPr>
              <p14:cNvContentPartPr/>
              <p14:nvPr/>
            </p14:nvContentPartPr>
            <p14:xfrm>
              <a:off x="1188993" y="3337588"/>
              <a:ext cx="702360" cy="178200"/>
            </p14:xfrm>
          </p:contentPart>
        </mc:Choice>
        <mc:Fallback xmlns="">
          <p:pic>
            <p:nvPicPr>
              <p:cNvPr id="3" name="Рукописні дані 2">
                <a:extLst>
                  <a:ext uri="{FF2B5EF4-FFF2-40B4-BE49-F238E27FC236}">
                    <a16:creationId xmlns:a16="http://schemas.microsoft.com/office/drawing/2014/main" id="{98C69E2C-4639-C2AF-B28D-9145DB8066DC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180353" y="3328588"/>
                <a:ext cx="720000" cy="195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4" name="Рукописні дані 3">
                <a:extLst>
                  <a:ext uri="{FF2B5EF4-FFF2-40B4-BE49-F238E27FC236}">
                    <a16:creationId xmlns:a16="http://schemas.microsoft.com/office/drawing/2014/main" id="{94C85C7C-0D26-53AD-99F1-4E9102DAF266}"/>
                  </a:ext>
                </a:extLst>
              </p14:cNvPr>
              <p14:cNvContentPartPr/>
              <p14:nvPr/>
            </p14:nvContentPartPr>
            <p14:xfrm>
              <a:off x="1242273" y="3780388"/>
              <a:ext cx="649080" cy="250200"/>
            </p14:xfrm>
          </p:contentPart>
        </mc:Choice>
        <mc:Fallback xmlns="">
          <p:pic>
            <p:nvPicPr>
              <p:cNvPr id="4" name="Рукописні дані 3">
                <a:extLst>
                  <a:ext uri="{FF2B5EF4-FFF2-40B4-BE49-F238E27FC236}">
                    <a16:creationId xmlns:a16="http://schemas.microsoft.com/office/drawing/2014/main" id="{94C85C7C-0D26-53AD-99F1-4E9102DAF266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233633" y="3771388"/>
                <a:ext cx="666720" cy="267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6" name="Рукописні дані 5">
                <a:extLst>
                  <a:ext uri="{FF2B5EF4-FFF2-40B4-BE49-F238E27FC236}">
                    <a16:creationId xmlns:a16="http://schemas.microsoft.com/office/drawing/2014/main" id="{EEB148C7-4D36-A148-C907-9D5CC8890F48}"/>
                  </a:ext>
                </a:extLst>
              </p14:cNvPr>
              <p14:cNvContentPartPr/>
              <p14:nvPr/>
            </p14:nvContentPartPr>
            <p14:xfrm>
              <a:off x="1872633" y="3479428"/>
              <a:ext cx="360" cy="360"/>
            </p14:xfrm>
          </p:contentPart>
        </mc:Choice>
        <mc:Fallback xmlns="">
          <p:pic>
            <p:nvPicPr>
              <p:cNvPr id="6" name="Рукописні дані 5">
                <a:extLst>
                  <a:ext uri="{FF2B5EF4-FFF2-40B4-BE49-F238E27FC236}">
                    <a16:creationId xmlns:a16="http://schemas.microsoft.com/office/drawing/2014/main" id="{EEB148C7-4D36-A148-C907-9D5CC8890F48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1863993" y="3470788"/>
                <a:ext cx="18000" cy="180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7207850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B18289B6-2339-B472-418C-68B8CC06FC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6057" y="5943206"/>
            <a:ext cx="1905000" cy="666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5EB8764-A689-E6E2-A981-164A36102A12}"/>
              </a:ext>
            </a:extLst>
          </p:cNvPr>
          <p:cNvSpPr txBox="1"/>
          <p:nvPr/>
        </p:nvSpPr>
        <p:spPr>
          <a:xfrm>
            <a:off x="4273421" y="581419"/>
            <a:ext cx="7158912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dirty="0"/>
              <a:t>Визначимо корінь в слові хатина</a:t>
            </a:r>
          </a:p>
          <a:p>
            <a:r>
              <a:rPr lang="uk-UA" sz="2800" dirty="0"/>
              <a:t>1. Підберемо споріднені слова:</a:t>
            </a:r>
          </a:p>
          <a:p>
            <a:r>
              <a:rPr lang="uk-UA" sz="2800" dirty="0"/>
              <a:t>хатина</a:t>
            </a:r>
          </a:p>
          <a:p>
            <a:r>
              <a:rPr lang="uk-UA" sz="2800" dirty="0"/>
              <a:t>хата</a:t>
            </a:r>
          </a:p>
          <a:p>
            <a:r>
              <a:rPr lang="uk-UA" sz="2800" dirty="0"/>
              <a:t>хатинка</a:t>
            </a:r>
          </a:p>
          <a:p>
            <a:r>
              <a:rPr lang="uk-UA" sz="2800" dirty="0"/>
              <a:t>хатній</a:t>
            </a:r>
          </a:p>
          <a:p>
            <a:r>
              <a:rPr lang="uk-UA" sz="2800" dirty="0"/>
              <a:t>2. Визначимо їх спільну частину:</a:t>
            </a:r>
          </a:p>
          <a:p>
            <a:r>
              <a:rPr lang="uk-UA" sz="2800" dirty="0"/>
              <a:t>хатина</a:t>
            </a:r>
          </a:p>
          <a:p>
            <a:r>
              <a:rPr lang="uk-UA" sz="2800" dirty="0"/>
              <a:t>хата</a:t>
            </a:r>
          </a:p>
          <a:p>
            <a:r>
              <a:rPr lang="uk-UA" sz="2800" dirty="0"/>
              <a:t>хатинка</a:t>
            </a:r>
          </a:p>
          <a:p>
            <a:r>
              <a:rPr lang="uk-UA" sz="2800" dirty="0"/>
              <a:t>хатній</a:t>
            </a:r>
          </a:p>
          <a:p>
            <a:r>
              <a:rPr lang="uk-UA" sz="2800" dirty="0"/>
              <a:t>3. Отже, корінь «хат-».  Позначимо його</a:t>
            </a:r>
          </a:p>
        </p:txBody>
      </p:sp>
    </p:spTree>
    <p:extLst>
      <p:ext uri="{BB962C8B-B14F-4D97-AF65-F5344CB8AC3E}">
        <p14:creationId xmlns:p14="http://schemas.microsoft.com/office/powerpoint/2010/main" val="908810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5F9AD028-7AF1-F670-D248-10C2366A57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67148" y="455161"/>
            <a:ext cx="4645555" cy="75597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B96B230-E9DE-7189-B097-869BA2574D73}"/>
              </a:ext>
            </a:extLst>
          </p:cNvPr>
          <p:cNvSpPr txBox="1"/>
          <p:nvPr/>
        </p:nvSpPr>
        <p:spPr>
          <a:xfrm>
            <a:off x="376334" y="1211131"/>
            <a:ext cx="11439331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b="1" i="1" dirty="0"/>
              <a:t>Розподіліть слова кожної групи у дві колонки: 1) форми того самого слова; 2) спільнокореневі слова. </a:t>
            </a:r>
          </a:p>
          <a:p>
            <a:pPr algn="just"/>
            <a:r>
              <a:rPr lang="uk-UA" sz="2800" dirty="0"/>
              <a:t>Ходиш, ходжу, хідник, ходимо, похід, ходите, хода, ходять; зелений, зелень, зелено, зеленого, позеленіти, зеленому, зеленим, озеленення, зелених, зеленими; теплота, теплоти, теплотою, тепло, потеплішало, теплоті, тепленько, теплість, утеплювати</a:t>
            </a:r>
          </a:p>
        </p:txBody>
      </p:sp>
      <p:graphicFrame>
        <p:nvGraphicFramePr>
          <p:cNvPr id="3" name="Таблиця 3">
            <a:extLst>
              <a:ext uri="{FF2B5EF4-FFF2-40B4-BE49-F238E27FC236}">
                <a16:creationId xmlns:a16="http://schemas.microsoft.com/office/drawing/2014/main" id="{A0649198-28A4-6D82-969D-293B0ADD3D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4410232"/>
              </p:ext>
            </p:extLst>
          </p:nvPr>
        </p:nvGraphicFramePr>
        <p:xfrm>
          <a:off x="1996751" y="4672389"/>
          <a:ext cx="8101045" cy="1137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4030168814"/>
                    </a:ext>
                  </a:extLst>
                </a:gridCol>
                <a:gridCol w="4037045">
                  <a:extLst>
                    <a:ext uri="{9D8B030D-6E8A-4147-A177-3AD203B41FA5}">
                      <a16:colId xmlns:a16="http://schemas.microsoft.com/office/drawing/2014/main" val="75383839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sz="2000" b="0" dirty="0"/>
                        <a:t>форми того самого слова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000" b="0" dirty="0"/>
                        <a:t>спільнокореневі слова.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31103492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245580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8129423"/>
                  </a:ext>
                </a:extLst>
              </a:tr>
            </a:tbl>
          </a:graphicData>
        </a:graphic>
      </p:graphicFrame>
      <p:graphicFrame>
        <p:nvGraphicFramePr>
          <p:cNvPr id="4" name="Таблиця 3">
            <a:extLst>
              <a:ext uri="{FF2B5EF4-FFF2-40B4-BE49-F238E27FC236}">
                <a16:creationId xmlns:a16="http://schemas.microsoft.com/office/drawing/2014/main" id="{0BE4CA1A-E9FF-C5BB-F29F-1AC9B071A6F3}"/>
              </a:ext>
            </a:extLst>
          </p:cNvPr>
          <p:cNvGraphicFramePr>
            <a:graphicFrameLocks noGrp="1"/>
          </p:cNvGraphicFramePr>
          <p:nvPr/>
        </p:nvGraphicFramePr>
        <p:xfrm>
          <a:off x="1996751" y="867747"/>
          <a:ext cx="208280" cy="365760"/>
        </p:xfrm>
        <a:graphic>
          <a:graphicData uri="http://schemas.openxmlformats.org/drawingml/2006/table">
            <a:tbl>
              <a:tblPr/>
              <a:tblGrid>
                <a:gridCol w="208280">
                  <a:extLst>
                    <a:ext uri="{9D8B030D-6E8A-4147-A177-3AD203B41FA5}">
                      <a16:colId xmlns:a16="http://schemas.microsoft.com/office/drawing/2014/main" val="12736218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501005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033304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793427D-0326-F602-3251-C0BB75F28DC5}"/>
              </a:ext>
            </a:extLst>
          </p:cNvPr>
          <p:cNvSpPr txBox="1"/>
          <p:nvPr/>
        </p:nvSpPr>
        <p:spPr>
          <a:xfrm>
            <a:off x="1337658" y="2482057"/>
            <a:ext cx="10344267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dirty="0"/>
              <a:t>1.Що повторили на </a:t>
            </a:r>
            <a:r>
              <a:rPr lang="uk-UA" sz="2800" dirty="0" err="1"/>
              <a:t>уроці</a:t>
            </a:r>
            <a:r>
              <a:rPr lang="uk-UA" sz="2800" dirty="0"/>
              <a:t>?</a:t>
            </a:r>
          </a:p>
          <a:p>
            <a:r>
              <a:rPr lang="uk-UA" sz="2800" dirty="0"/>
              <a:t>2.Що нового дізналися ?:</a:t>
            </a:r>
          </a:p>
          <a:p>
            <a:r>
              <a:rPr lang="uk-UA" sz="2800" dirty="0"/>
              <a:t>3.За якою ознакою розрізняються форми слова? </a:t>
            </a:r>
          </a:p>
          <a:p>
            <a:r>
              <a:rPr lang="uk-UA" sz="2800" dirty="0"/>
              <a:t>4.Що називаємо спільнокореневими словами?</a:t>
            </a:r>
          </a:p>
          <a:p>
            <a:r>
              <a:rPr lang="uk-UA" sz="2800" dirty="0"/>
              <a:t>5. Чи усі слова мають корінь?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5C3487A-5F4F-38FD-37EF-569A014076DC}"/>
              </a:ext>
            </a:extLst>
          </p:cNvPr>
          <p:cNvSpPr txBox="1"/>
          <p:nvPr/>
        </p:nvSpPr>
        <p:spPr>
          <a:xfrm>
            <a:off x="7013359" y="213064"/>
            <a:ext cx="4545368" cy="523220"/>
          </a:xfrm>
          <a:prstGeom prst="rect">
            <a:avLst/>
          </a:prstGeom>
          <a:solidFill>
            <a:srgbClr val="FF6699"/>
          </a:solidFill>
        </p:spPr>
        <p:txBody>
          <a:bodyPr wrap="square" rtlCol="0">
            <a:spAutoFit/>
          </a:bodyPr>
          <a:lstStyle/>
          <a:p>
            <a:r>
              <a:rPr lang="uk-UA" sz="2800" dirty="0"/>
              <a:t>ПІДВОДИМО ПІДСУМКИ</a:t>
            </a:r>
          </a:p>
        </p:txBody>
      </p:sp>
    </p:spTree>
    <p:extLst>
      <p:ext uri="{BB962C8B-B14F-4D97-AF65-F5344CB8AC3E}">
        <p14:creationId xmlns:p14="http://schemas.microsoft.com/office/powerpoint/2010/main" val="2604271696"/>
      </p:ext>
    </p:extLst>
  </p:cSld>
  <p:clrMapOvr>
    <a:masterClrMapping/>
  </p:clrMapOvr>
</p:sld>
</file>

<file path=ppt/theme/theme1.xml><?xml version="1.0" encoding="utf-8"?>
<a:theme xmlns:a="http://schemas.openxmlformats.org/drawingml/2006/main" name="Туман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C4220D"/>
      </a:accent1>
      <a:accent2>
        <a:srgbClr val="EB7712"/>
      </a:accent2>
      <a:accent3>
        <a:srgbClr val="ECBD31"/>
      </a:accent3>
      <a:accent4>
        <a:srgbClr val="92CE4A"/>
      </a:accent4>
      <a:accent5>
        <a:srgbClr val="50CFB4"/>
      </a:accent5>
      <a:accent6>
        <a:srgbClr val="0D8EC5"/>
      </a:accent6>
      <a:hlink>
        <a:srgbClr val="EA5A0C"/>
      </a:hlink>
      <a:folHlink>
        <a:srgbClr val="F09D3A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FE1EB5C7-81A8-4CBA-AE6E-B3BF73DC389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TM04033937[[fn=Туман]]</Template>
  <TotalTime>30</TotalTime>
  <Words>507</Words>
  <Application>Microsoft Office PowerPoint</Application>
  <PresentationFormat>Широкий екран</PresentationFormat>
  <Paragraphs>63</Paragraphs>
  <Slides>10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10</vt:i4>
      </vt:variant>
    </vt:vector>
  </HeadingPairs>
  <TitlesOfParts>
    <vt:vector size="13" baseType="lpstr">
      <vt:lpstr>Arial</vt:lpstr>
      <vt:lpstr>Century Gothic</vt:lpstr>
      <vt:lpstr>Туман</vt:lpstr>
      <vt:lpstr>КОРІНЬ СЛОВА. СПІЛЬНОКОРЕНЕВІ СЛОВА ТА ФОРМИ СЛОВА </vt:lpstr>
      <vt:lpstr>Презентація PowerPoint</vt:lpstr>
      <vt:lpstr>Корінь — це головна значуща частина слова, що містить у собі спільне  лексичне значення споріднених слів:   *ліс, праліс, лісовий, лісник. 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КОРІНЬ СЛОВА. СПІЛЬНОКОРЕНЕВІ СЛОВА ТА ФОРМИ СЛОВА </dc:title>
  <dc:creator>Тетяна Сезько</dc:creator>
  <cp:lastModifiedBy>Тетяна Сезько</cp:lastModifiedBy>
  <cp:revision>6</cp:revision>
  <dcterms:created xsi:type="dcterms:W3CDTF">2022-10-25T18:17:45Z</dcterms:created>
  <dcterms:modified xsi:type="dcterms:W3CDTF">2022-12-02T10:19:06Z</dcterms:modified>
</cp:coreProperties>
</file>