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4" r:id="rId3"/>
    <p:sldId id="275" r:id="rId4"/>
    <p:sldId id="257" r:id="rId5"/>
    <p:sldId id="266" r:id="rId6"/>
    <p:sldId id="276" r:id="rId7"/>
    <p:sldId id="259" r:id="rId8"/>
    <p:sldId id="261" r:id="rId9"/>
    <p:sldId id="262" r:id="rId10"/>
    <p:sldId id="267" r:id="rId11"/>
    <p:sldId id="27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983B56-66A0-63F9-FA03-FCEAF88CF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88345" y="862372"/>
            <a:ext cx="9521301" cy="842141"/>
          </a:xfrm>
        </p:spPr>
        <p:txBody>
          <a:bodyPr>
            <a:noAutofit/>
          </a:bodyPr>
          <a:lstStyle/>
          <a:p>
            <a:pPr algn="r"/>
            <a:r>
              <a:rPr lang="uk-UA" dirty="0"/>
              <a:t>СУФІКС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EBA1624-5B6F-33E6-AE3D-4139C61A29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50128" y="4443270"/>
            <a:ext cx="10027328" cy="1552358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uk-UA" sz="2900" dirty="0"/>
              <a:t>СЕЗЬКО ТЕТЯНА АНАТОЛІЇВНА, </a:t>
            </a:r>
          </a:p>
          <a:p>
            <a:pPr algn="r"/>
            <a:r>
              <a:rPr lang="uk-UA" sz="2900" dirty="0"/>
              <a:t>УЧИТЕЛЬ УКРАЇНСЬКОЇ МОВИ ТА ЛІТЕРАТУРИ ВИЩОЇ КВАЛІФІКАЦІЙНОЇ КАТЕГОРІЇ, З ПЕДЕГОГІЧНИМ ЗВАННЯМ «УЧИТЕЛЬ-МЕТОДИСТ»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96375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D5ACDA-C453-603D-2572-E504A15E9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9281" y="0"/>
            <a:ext cx="8610600" cy="1293028"/>
          </a:xfrm>
        </p:spPr>
        <p:txBody>
          <a:bodyPr/>
          <a:lstStyle/>
          <a:p>
            <a:r>
              <a:rPr lang="uk-UA" dirty="0"/>
              <a:t>поміркуйте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9D8C644-D453-33A2-C2F0-5709907582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4274" y="1293028"/>
            <a:ext cx="10820400" cy="4024125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1. Прочитайте текст і </a:t>
            </a:r>
            <a:r>
              <a:rPr lang="ru-RU" b="1" dirty="0" err="1"/>
              <a:t>виконайте</a:t>
            </a:r>
            <a:r>
              <a:rPr lang="ru-RU" b="1" dirty="0"/>
              <a:t> </a:t>
            </a:r>
            <a:r>
              <a:rPr lang="ru-RU" b="1" dirty="0" err="1"/>
              <a:t>завдання</a:t>
            </a:r>
            <a:r>
              <a:rPr lang="ru-RU" b="1" dirty="0"/>
              <a:t>.</a:t>
            </a:r>
          </a:p>
          <a:p>
            <a:pPr marL="0" indent="0">
              <a:buNone/>
            </a:pPr>
            <a:r>
              <a:rPr lang="ru-RU" dirty="0"/>
              <a:t>На </a:t>
            </a:r>
            <a:r>
              <a:rPr lang="ru-RU" dirty="0" err="1"/>
              <a:t>терасу</a:t>
            </a:r>
            <a:r>
              <a:rPr lang="ru-RU" dirty="0"/>
              <a:t> ресторану </a:t>
            </a:r>
            <a:r>
              <a:rPr lang="ru-RU" dirty="0" err="1"/>
              <a:t>поважно</a:t>
            </a:r>
            <a:r>
              <a:rPr lang="ru-RU" dirty="0"/>
              <a:t> </a:t>
            </a:r>
            <a:r>
              <a:rPr lang="ru-RU" dirty="0" err="1"/>
              <a:t>зайшов</a:t>
            </a:r>
            <a:r>
              <a:rPr lang="ru-RU" dirty="0"/>
              <a:t> </a:t>
            </a:r>
            <a:r>
              <a:rPr lang="ru-RU" dirty="0" err="1"/>
              <a:t>смугастий</a:t>
            </a:r>
            <a:r>
              <a:rPr lang="ru-RU" dirty="0"/>
              <a:t> </a:t>
            </a:r>
            <a:r>
              <a:rPr lang="ru-RU" dirty="0" err="1"/>
              <a:t>кіт</a:t>
            </a:r>
            <a:r>
              <a:rPr lang="ru-RU" dirty="0"/>
              <a:t> і </a:t>
            </a:r>
            <a:r>
              <a:rPr lang="ru-RU" dirty="0" err="1"/>
              <a:t>зупинив</a:t>
            </a:r>
            <a:r>
              <a:rPr lang="ru-RU" dirty="0"/>
              <a:t> </a:t>
            </a:r>
            <a:r>
              <a:rPr lang="ru-RU" dirty="0" err="1"/>
              <a:t>свій</a:t>
            </a:r>
            <a:r>
              <a:rPr lang="ru-RU" dirty="0"/>
              <a:t> </a:t>
            </a:r>
            <a:r>
              <a:rPr lang="ru-RU" dirty="0" err="1"/>
              <a:t>погляд</a:t>
            </a:r>
            <a:r>
              <a:rPr lang="ru-RU" dirty="0"/>
              <a:t> на столику,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якого</a:t>
            </a:r>
            <a:r>
              <a:rPr lang="ru-RU" dirty="0"/>
              <a:t> </a:t>
            </a:r>
            <a:r>
              <a:rPr lang="ru-RU" dirty="0" err="1"/>
              <a:t>віяло</a:t>
            </a:r>
            <a:r>
              <a:rPr lang="ru-RU" dirty="0"/>
              <a:t> запашною юшкою. У </a:t>
            </a:r>
            <a:r>
              <a:rPr lang="ru-RU" dirty="0" err="1"/>
              <a:t>цю</a:t>
            </a:r>
            <a:r>
              <a:rPr lang="ru-RU" dirty="0"/>
              <a:t> </a:t>
            </a:r>
            <a:r>
              <a:rPr lang="ru-RU" dirty="0" err="1"/>
              <a:t>мить</a:t>
            </a:r>
            <a:r>
              <a:rPr lang="ru-RU" dirty="0"/>
              <a:t> </a:t>
            </a:r>
            <a:r>
              <a:rPr lang="ru-RU" dirty="0" err="1"/>
              <a:t>почулися</a:t>
            </a:r>
            <a:r>
              <a:rPr lang="ru-RU" dirty="0"/>
              <a:t> </a:t>
            </a:r>
          </a:p>
          <a:p>
            <a:pPr marL="0" indent="0">
              <a:buNone/>
            </a:pPr>
            <a:r>
              <a:rPr lang="ru-RU" dirty="0"/>
              <a:t>голоси: </a:t>
            </a:r>
          </a:p>
          <a:p>
            <a:pPr marL="0" indent="0">
              <a:buNone/>
            </a:pPr>
            <a:r>
              <a:rPr lang="ru-RU" dirty="0"/>
              <a:t>—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цей</a:t>
            </a:r>
            <a:r>
              <a:rPr lang="ru-RU" dirty="0"/>
              <a:t> котяра тут робить? </a:t>
            </a:r>
          </a:p>
          <a:p>
            <a:pPr marL="0" indent="0">
              <a:buNone/>
            </a:pPr>
            <a:r>
              <a:rPr lang="ru-RU" dirty="0"/>
              <a:t>— Та </a:t>
            </a:r>
            <a:r>
              <a:rPr lang="ru-RU" dirty="0" err="1"/>
              <a:t>який</a:t>
            </a:r>
            <a:r>
              <a:rPr lang="ru-RU" dirty="0"/>
              <a:t> же </a:t>
            </a:r>
            <a:r>
              <a:rPr lang="ru-RU" dirty="0" err="1"/>
              <a:t>він</a:t>
            </a:r>
            <a:r>
              <a:rPr lang="ru-RU" dirty="0"/>
              <a:t> котяра? </a:t>
            </a:r>
            <a:r>
              <a:rPr lang="ru-RU" dirty="0" err="1"/>
              <a:t>Це</a:t>
            </a:r>
            <a:r>
              <a:rPr lang="ru-RU" dirty="0"/>
              <a:t> котик.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b="1" dirty="0"/>
              <a:t>А.	 </a:t>
            </a:r>
            <a:r>
              <a:rPr lang="ru-RU" b="1" dirty="0" err="1"/>
              <a:t>Хто</a:t>
            </a:r>
            <a:r>
              <a:rPr lang="ru-RU" b="1" dirty="0"/>
              <a:t> </a:t>
            </a:r>
            <a:r>
              <a:rPr lang="ru-RU" b="1" dirty="0" err="1"/>
              <a:t>зі</a:t>
            </a:r>
            <a:r>
              <a:rPr lang="ru-RU" b="1" dirty="0"/>
              <a:t> </a:t>
            </a:r>
            <a:r>
              <a:rPr lang="ru-RU" b="1" dirty="0" err="1"/>
              <a:t>співрозмовників</a:t>
            </a:r>
            <a:r>
              <a:rPr lang="ru-RU" b="1" dirty="0"/>
              <a:t> (перший </a:t>
            </a:r>
            <a:r>
              <a:rPr lang="ru-RU" b="1" dirty="0" err="1"/>
              <a:t>чи</a:t>
            </a:r>
            <a:r>
              <a:rPr lang="ru-RU" b="1" dirty="0"/>
              <a:t> </a:t>
            </a:r>
            <a:r>
              <a:rPr lang="ru-RU" b="1" dirty="0" err="1"/>
              <a:t>другий</a:t>
            </a:r>
            <a:r>
              <a:rPr lang="ru-RU" b="1" dirty="0"/>
              <a:t>) любить </a:t>
            </a:r>
            <a:r>
              <a:rPr lang="ru-RU" b="1" dirty="0" err="1"/>
              <a:t>котів</a:t>
            </a:r>
            <a:r>
              <a:rPr lang="ru-RU" b="1" dirty="0"/>
              <a:t>? </a:t>
            </a:r>
          </a:p>
          <a:p>
            <a:pPr marL="0" indent="0">
              <a:buNone/>
            </a:pPr>
            <a:r>
              <a:rPr lang="ru-RU" b="1" dirty="0"/>
              <a:t>Б.	 </a:t>
            </a:r>
            <a:r>
              <a:rPr lang="ru-RU" b="1" dirty="0" err="1"/>
              <a:t>Аргументуйте</a:t>
            </a:r>
            <a:r>
              <a:rPr lang="ru-RU" b="1" dirty="0"/>
              <a:t> свою думку. </a:t>
            </a:r>
            <a:endParaRPr lang="uk-UA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37BA235-0DCC-0E3D-FC13-4D5BE1B23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6334" y="4615485"/>
            <a:ext cx="4015666" cy="2242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963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EDB873-6EB7-311E-6CD7-0F73A06AC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8563" y="107425"/>
            <a:ext cx="8610600" cy="1293028"/>
          </a:xfrm>
        </p:spPr>
        <p:txBody>
          <a:bodyPr/>
          <a:lstStyle/>
          <a:p>
            <a:r>
              <a:rPr lang="uk-UA" dirty="0"/>
              <a:t>Словничок термінів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473A8E8-306E-6E91-06CC-FB1151DB62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326" y="1661900"/>
            <a:ext cx="10820400" cy="4024125"/>
          </a:xfrm>
        </p:spPr>
        <p:txBody>
          <a:bodyPr>
            <a:normAutofit lnSpcReduction="10000"/>
          </a:bodyPr>
          <a:lstStyle/>
          <a:p>
            <a:pPr algn="just"/>
            <a:r>
              <a:rPr lang="uk-UA"/>
              <a:t>Суфікс — це значуща частина слова, що стоїть після кореня й надає словам нового лексичного значення або нового відтінку в значенні:</a:t>
            </a:r>
          </a:p>
          <a:p>
            <a:pPr algn="just"/>
            <a:r>
              <a:rPr lang="uk-UA"/>
              <a:t> кіт — котик, котяра.</a:t>
            </a:r>
          </a:p>
          <a:p>
            <a:pPr marL="0" indent="0" algn="just">
              <a:buNone/>
            </a:pPr>
            <a:r>
              <a:rPr lang="uk-UA"/>
              <a:t> До найуживаніших суфіксів належать такі: </a:t>
            </a:r>
          </a:p>
          <a:p>
            <a:pPr algn="just"/>
            <a:r>
              <a:rPr lang="uk-UA"/>
              <a:t>-</a:t>
            </a:r>
            <a:r>
              <a:rPr lang="uk-UA" b="1"/>
              <a:t>ар (-яр), -ист, -іст, -тель </a:t>
            </a:r>
            <a:r>
              <a:rPr lang="uk-UA"/>
              <a:t>(для творення іменників): </a:t>
            </a:r>
          </a:p>
          <a:p>
            <a:pPr marL="0" indent="0" algn="just">
              <a:buNone/>
            </a:pPr>
            <a:r>
              <a:rPr lang="uk-UA"/>
              <a:t>*перукар, тесляр, ілюзіоніст, учитель; </a:t>
            </a:r>
          </a:p>
          <a:p>
            <a:pPr marL="0" indent="0" algn="just">
              <a:buNone/>
            </a:pPr>
            <a:r>
              <a:rPr lang="uk-UA"/>
              <a:t>-</a:t>
            </a:r>
            <a:r>
              <a:rPr lang="uk-UA" b="1"/>
              <a:t>ськ-, -н-, -ов-, -ив-, -еньк- </a:t>
            </a:r>
            <a:r>
              <a:rPr lang="uk-UA"/>
              <a:t>(для творення прикметників):</a:t>
            </a:r>
          </a:p>
          <a:p>
            <a:pPr marL="0" indent="0" algn="just">
              <a:buNone/>
            </a:pPr>
            <a:r>
              <a:rPr lang="uk-UA"/>
              <a:t>*морський, владний, сатиновий, красивий, маленький; </a:t>
            </a:r>
          </a:p>
          <a:p>
            <a:pPr algn="just"/>
            <a:r>
              <a:rPr lang="uk-UA"/>
              <a:t>-</a:t>
            </a:r>
            <a:r>
              <a:rPr lang="uk-UA" b="1"/>
              <a:t>и-, -а-, -ува-, -ти- </a:t>
            </a:r>
            <a:r>
              <a:rPr lang="uk-UA"/>
              <a:t>(для творення дієслів): </a:t>
            </a:r>
          </a:p>
          <a:p>
            <a:pPr marL="0" indent="0" algn="just">
              <a:buNone/>
            </a:pPr>
            <a:r>
              <a:rPr lang="uk-UA"/>
              <a:t>*носити, кричати, керувати.</a:t>
            </a:r>
          </a:p>
        </p:txBody>
      </p:sp>
    </p:spTree>
    <p:extLst>
      <p:ext uri="{BB962C8B-B14F-4D97-AF65-F5344CB8AC3E}">
        <p14:creationId xmlns:p14="http://schemas.microsoft.com/office/powerpoint/2010/main" val="1336184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84D2A40-BBB0-BA8E-D22F-010FAE8C1575}"/>
              </a:ext>
            </a:extLst>
          </p:cNvPr>
          <p:cNvSpPr txBox="1"/>
          <p:nvPr/>
        </p:nvSpPr>
        <p:spPr>
          <a:xfrm>
            <a:off x="168676" y="1263250"/>
            <a:ext cx="7652551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dirty="0" err="1">
                <a:solidFill>
                  <a:srgbClr val="FF0000"/>
                </a:solidFill>
              </a:rPr>
              <a:t>Зауважте</a:t>
            </a:r>
            <a:r>
              <a:rPr lang="ru-RU" sz="4000" b="1" dirty="0">
                <a:solidFill>
                  <a:srgbClr val="FF0000"/>
                </a:solidFill>
              </a:rPr>
              <a:t>! </a:t>
            </a:r>
          </a:p>
          <a:p>
            <a:endParaRPr lang="ru-RU" sz="2800" dirty="0">
              <a:solidFill>
                <a:srgbClr val="FF0000"/>
              </a:solidFill>
            </a:endParaRPr>
          </a:p>
          <a:p>
            <a:pPr algn="just"/>
            <a:r>
              <a:rPr lang="uk-UA" sz="2800" dirty="0"/>
              <a:t>За допомогою суфіксів -к-, -</a:t>
            </a:r>
            <a:r>
              <a:rPr lang="uk-UA" sz="2800" dirty="0" err="1"/>
              <a:t>иц</a:t>
            </a:r>
            <a:r>
              <a:rPr lang="uk-UA" sz="2800" dirty="0"/>
              <a:t>(я), -</a:t>
            </a:r>
            <a:r>
              <a:rPr lang="uk-UA" sz="2800" dirty="0" err="1"/>
              <a:t>ин</a:t>
            </a:r>
            <a:r>
              <a:rPr lang="uk-UA" sz="2800" dirty="0"/>
              <a:t>(я), -ес(а) утворюють іменники на означення осіб жіночої статі </a:t>
            </a:r>
            <a:r>
              <a:rPr lang="uk-UA" sz="2800" b="1" dirty="0"/>
              <a:t>(так звані </a:t>
            </a:r>
            <a:r>
              <a:rPr lang="uk-UA" sz="2800" b="1" dirty="0" err="1"/>
              <a:t>фемінітиви</a:t>
            </a:r>
            <a:r>
              <a:rPr lang="uk-UA" sz="2800" b="1" dirty="0"/>
              <a:t>): </a:t>
            </a:r>
          </a:p>
          <a:p>
            <a:pPr algn="just"/>
            <a:r>
              <a:rPr lang="uk-UA" sz="2800" b="1" dirty="0"/>
              <a:t>*</a:t>
            </a:r>
            <a:r>
              <a:rPr lang="uk-UA" sz="2800" dirty="0"/>
              <a:t>учитель — учителька, працівник — працівниця, продавець — </a:t>
            </a:r>
            <a:r>
              <a:rPr lang="uk-UA" sz="2800" dirty="0" err="1"/>
              <a:t>продавчиня</a:t>
            </a:r>
            <a:r>
              <a:rPr lang="uk-UA" sz="2800" dirty="0"/>
              <a:t>, пілот — </a:t>
            </a:r>
            <a:r>
              <a:rPr lang="uk-UA" sz="2800" dirty="0" err="1"/>
              <a:t>пілотеса</a:t>
            </a:r>
            <a:endParaRPr lang="uk-UA" sz="28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362532E-CD59-2455-16B5-655CED7C60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5314"/>
          <a:stretch/>
        </p:blipFill>
        <p:spPr>
          <a:xfrm>
            <a:off x="8096436" y="0"/>
            <a:ext cx="4095564" cy="4030462"/>
          </a:xfrm>
          <a:prstGeom prst="rect">
            <a:avLst/>
          </a:prstGeom>
        </p:spPr>
      </p:pic>
      <p:pic>
        <p:nvPicPr>
          <p:cNvPr id="1026" name="Picture 2" descr="Жінка за штурвалом: від мрії про небо — до керування літаками - Вечірній  Київ">
            <a:extLst>
              <a:ext uri="{FF2B5EF4-FFF2-40B4-BE49-F238E27FC236}">
                <a16:creationId xmlns:a16="http://schemas.microsoft.com/office/drawing/2014/main" id="{F4EFE78B-6EB2-88D6-85E5-FB05B70E10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1" r="8255"/>
          <a:stretch/>
        </p:blipFill>
        <p:spPr bwMode="auto">
          <a:xfrm>
            <a:off x="8096436" y="4030462"/>
            <a:ext cx="4095564" cy="282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673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282BFA4-8D63-0DE2-C4C3-E87BAC84B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8463" y="63037"/>
            <a:ext cx="8610600" cy="1293028"/>
          </a:xfrm>
        </p:spPr>
        <p:txBody>
          <a:bodyPr/>
          <a:lstStyle/>
          <a:p>
            <a:r>
              <a:rPr lang="uk-UA" dirty="0" err="1"/>
              <a:t>Фемінітиви</a:t>
            </a:r>
            <a:endParaRPr lang="uk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BBFED3-3443-D7A5-0110-4A89F96479FC}"/>
              </a:ext>
            </a:extLst>
          </p:cNvPr>
          <p:cNvSpPr txBox="1"/>
          <p:nvPr/>
        </p:nvSpPr>
        <p:spPr>
          <a:xfrm>
            <a:off x="604422" y="2110667"/>
            <a:ext cx="1127464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ЧОМУ?❗️ Чому почали активно вживати?</a:t>
            </a:r>
            <a:r>
              <a:rPr lang="uk-UA" dirty="0"/>
              <a:t> Бо міжнародне суспільство прагне прирівняти у правах  чоловіків і жінок. Протягом багатьох століть професію здобували саме чоловіки, бо вони були основними годувальниками родин, – і тому всі професії мають форму чоловічого роду.</a:t>
            </a:r>
          </a:p>
          <a:p>
            <a:pPr algn="just"/>
            <a:r>
              <a:rPr lang="uk-UA" b="1" dirty="0"/>
              <a:t>ЯК?❗️ Як утворювати? </a:t>
            </a:r>
            <a:r>
              <a:rPr lang="uk-UA" dirty="0"/>
              <a:t>У правописі закріплені суфікси, які допомагають утворити форми жіночого роду. Ось як це зазначено у Правописі:</a:t>
            </a:r>
          </a:p>
          <a:p>
            <a:pPr algn="just"/>
            <a:r>
              <a:rPr lang="uk-UA" b="1" dirty="0"/>
              <a:t>-К-, -ИЦ-(Я), -ИН-(Я), -ЕС</a:t>
            </a:r>
          </a:p>
          <a:p>
            <a:pPr algn="just"/>
            <a:r>
              <a:rPr lang="uk-UA" dirty="0"/>
              <a:t> За допомогою суфіксів -к-, -</a:t>
            </a:r>
            <a:r>
              <a:rPr lang="uk-UA" dirty="0" err="1"/>
              <a:t>иц</a:t>
            </a:r>
            <a:r>
              <a:rPr lang="uk-UA" dirty="0"/>
              <a:t>-(я), -</a:t>
            </a:r>
            <a:r>
              <a:rPr lang="uk-UA" dirty="0" err="1"/>
              <a:t>ин</a:t>
            </a:r>
            <a:r>
              <a:rPr lang="uk-UA" dirty="0"/>
              <a:t>-(я), -ес- та ін. від іменників чоловічого роду утворюємо іменники на означення осіб жіночої статі. </a:t>
            </a:r>
          </a:p>
          <a:p>
            <a:pPr algn="just"/>
            <a:r>
              <a:rPr lang="uk-UA" dirty="0"/>
              <a:t>Найуживанішим є суфікс -к-, бо він поєднуваний з різними типами основ: </a:t>
            </a:r>
            <a:r>
              <a:rPr lang="uk-UA" b="1" i="1" dirty="0" err="1"/>
              <a:t>а́вторка</a:t>
            </a:r>
            <a:r>
              <a:rPr lang="uk-UA" b="1" i="1" dirty="0"/>
              <a:t>, </a:t>
            </a:r>
            <a:r>
              <a:rPr lang="uk-UA" b="1" i="1" dirty="0" err="1"/>
              <a:t>диза́йнерка</a:t>
            </a:r>
            <a:r>
              <a:rPr lang="uk-UA" b="1" i="1" dirty="0"/>
              <a:t>, </a:t>
            </a:r>
            <a:r>
              <a:rPr lang="uk-UA" b="1" i="1" dirty="0" err="1"/>
              <a:t>дире́кторка</a:t>
            </a:r>
            <a:r>
              <a:rPr lang="uk-UA" b="1" i="1" dirty="0"/>
              <a:t>, </a:t>
            </a:r>
            <a:r>
              <a:rPr lang="uk-UA" b="1" i="1" dirty="0" err="1"/>
              <a:t>реда́кторка</a:t>
            </a:r>
            <a:r>
              <a:rPr lang="uk-UA" b="1" i="1" dirty="0"/>
              <a:t>, </a:t>
            </a:r>
            <a:r>
              <a:rPr lang="uk-UA" b="1" i="1" dirty="0" err="1"/>
              <a:t>співа́чка</a:t>
            </a:r>
            <a:r>
              <a:rPr lang="uk-UA" b="1" i="1" dirty="0"/>
              <a:t>, </a:t>
            </a:r>
            <a:r>
              <a:rPr lang="uk-UA" b="1" i="1" dirty="0" err="1"/>
              <a:t>студе́нтка</a:t>
            </a:r>
            <a:r>
              <a:rPr lang="uk-UA" b="1" i="1" dirty="0"/>
              <a:t>, </a:t>
            </a:r>
            <a:r>
              <a:rPr lang="uk-UA" b="1" i="1" dirty="0" err="1"/>
              <a:t>фігури́стка</a:t>
            </a:r>
            <a:r>
              <a:rPr lang="uk-UA" b="1" i="1" dirty="0"/>
              <a:t> та ін. </a:t>
            </a:r>
          </a:p>
          <a:p>
            <a:pPr algn="just"/>
            <a:r>
              <a:rPr lang="uk-UA" dirty="0"/>
              <a:t>Суфікс -</a:t>
            </a:r>
            <a:r>
              <a:rPr lang="uk-UA" dirty="0" err="1"/>
              <a:t>иц</a:t>
            </a:r>
            <a:r>
              <a:rPr lang="uk-UA" dirty="0"/>
              <a:t>-(я) приєднуємо насамперед до основ на -</a:t>
            </a:r>
            <a:r>
              <a:rPr lang="uk-UA" dirty="0" err="1"/>
              <a:t>ник</a:t>
            </a:r>
            <a:r>
              <a:rPr lang="uk-UA" dirty="0"/>
              <a:t>: </a:t>
            </a:r>
            <a:r>
              <a:rPr lang="uk-UA" b="1" dirty="0" err="1"/>
              <a:t>верста́льниця</a:t>
            </a:r>
            <a:r>
              <a:rPr lang="uk-UA" b="1" dirty="0"/>
              <a:t>, </a:t>
            </a:r>
            <a:r>
              <a:rPr lang="uk-UA" b="1" dirty="0" err="1"/>
              <a:t>набі́рниця</a:t>
            </a:r>
            <a:r>
              <a:rPr lang="uk-UA" b="1" dirty="0"/>
              <a:t>, </a:t>
            </a:r>
            <a:r>
              <a:rPr lang="uk-UA" b="1" dirty="0" err="1"/>
              <a:t>пора́дниця</a:t>
            </a:r>
            <a:r>
              <a:rPr lang="uk-UA" b="1" dirty="0"/>
              <a:t> та -</a:t>
            </a:r>
            <a:r>
              <a:rPr lang="uk-UA" b="1" dirty="0" err="1"/>
              <a:t>ень</a:t>
            </a:r>
            <a:r>
              <a:rPr lang="uk-UA" b="1" dirty="0"/>
              <a:t>: </a:t>
            </a:r>
            <a:r>
              <a:rPr lang="uk-UA" b="1" dirty="0" err="1"/>
              <a:t>учени́ця</a:t>
            </a:r>
            <a:r>
              <a:rPr lang="uk-UA" b="1" dirty="0"/>
              <a:t>.</a:t>
            </a:r>
            <a:r>
              <a:rPr lang="uk-UA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21705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AD58AB-65D6-0D4A-7CC1-23FBF3669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261" y="0"/>
            <a:ext cx="8610600" cy="1293028"/>
          </a:xfrm>
        </p:spPr>
        <p:txBody>
          <a:bodyPr/>
          <a:lstStyle/>
          <a:p>
            <a:r>
              <a:rPr lang="uk-UA" dirty="0" err="1"/>
              <a:t>Фемінітиви</a:t>
            </a:r>
            <a:r>
              <a:rPr lang="uk-UA" dirty="0"/>
              <a:t>. Це цікаво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47CCBE-7748-7565-246D-3E5320EBF89B}"/>
              </a:ext>
            </a:extLst>
          </p:cNvPr>
          <p:cNvSpPr txBox="1"/>
          <p:nvPr/>
        </p:nvSpPr>
        <p:spPr>
          <a:xfrm>
            <a:off x="250794" y="1405215"/>
            <a:ext cx="6150006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000" dirty="0"/>
              <a:t>Суфікс -</a:t>
            </a:r>
            <a:r>
              <a:rPr lang="uk-UA" sz="2000" dirty="0" err="1"/>
              <a:t>ин</a:t>
            </a:r>
            <a:r>
              <a:rPr lang="uk-UA" sz="2000" dirty="0"/>
              <a:t>-(я) сполучаємо з основами на -</a:t>
            </a:r>
            <a:r>
              <a:rPr lang="uk-UA" sz="2000" dirty="0" err="1"/>
              <a:t>ець</a:t>
            </a:r>
            <a:r>
              <a:rPr lang="uk-UA" sz="2000" dirty="0"/>
              <a:t>: </a:t>
            </a:r>
            <a:r>
              <a:rPr lang="uk-UA" sz="2000" b="1" dirty="0" err="1"/>
              <a:t>кравчи́ня</a:t>
            </a:r>
            <a:r>
              <a:rPr lang="uk-UA" sz="2000" b="1" dirty="0"/>
              <a:t>, </a:t>
            </a:r>
            <a:r>
              <a:rPr lang="uk-UA" sz="2000" b="1" dirty="0" err="1"/>
              <a:t>плавчи́ня</a:t>
            </a:r>
            <a:r>
              <a:rPr lang="uk-UA" sz="2000" b="1" dirty="0"/>
              <a:t>, </a:t>
            </a:r>
            <a:r>
              <a:rPr lang="uk-UA" sz="2000" b="1" dirty="0" err="1"/>
              <a:t>продавчи́ня</a:t>
            </a:r>
            <a:r>
              <a:rPr lang="uk-UA" sz="2000" b="1" dirty="0"/>
              <a:t>, на приголосний: </a:t>
            </a:r>
            <a:r>
              <a:rPr lang="uk-UA" sz="2000" b="1" dirty="0" err="1"/>
              <a:t>майстри́ня</a:t>
            </a:r>
            <a:r>
              <a:rPr lang="uk-UA" sz="2000" b="1" dirty="0"/>
              <a:t>, </a:t>
            </a:r>
            <a:r>
              <a:rPr lang="uk-UA" sz="2000" b="1" dirty="0" err="1"/>
              <a:t>філологи́ня</a:t>
            </a:r>
            <a:r>
              <a:rPr lang="uk-UA" sz="2000" b="1" dirty="0"/>
              <a:t>; </a:t>
            </a:r>
            <a:r>
              <a:rPr lang="uk-UA" sz="2000" b="1" dirty="0" err="1"/>
              <a:t>бойки́ня</a:t>
            </a:r>
            <a:r>
              <a:rPr lang="uk-UA" sz="2000" b="1" dirty="0"/>
              <a:t>, </a:t>
            </a:r>
            <a:r>
              <a:rPr lang="uk-UA" sz="2000" b="1" dirty="0" err="1"/>
              <a:t>лемки́ня</a:t>
            </a:r>
            <a:r>
              <a:rPr lang="uk-UA" sz="2000" dirty="0"/>
              <a:t>. </a:t>
            </a:r>
          </a:p>
          <a:p>
            <a:pPr algn="just"/>
            <a:r>
              <a:rPr lang="uk-UA" sz="2000" dirty="0"/>
              <a:t>Суфікс -ес- рідковживаний: </a:t>
            </a:r>
            <a:r>
              <a:rPr lang="uk-UA" sz="2000" b="1" dirty="0" err="1"/>
              <a:t>дияконе́са</a:t>
            </a:r>
            <a:r>
              <a:rPr lang="uk-UA" sz="2000" b="1" dirty="0"/>
              <a:t>, </a:t>
            </a:r>
            <a:r>
              <a:rPr lang="uk-UA" sz="2000" b="1" dirty="0" err="1"/>
              <a:t>патроне́са</a:t>
            </a:r>
            <a:r>
              <a:rPr lang="uk-UA" sz="2000" b="1" dirty="0"/>
              <a:t>, </a:t>
            </a:r>
            <a:r>
              <a:rPr lang="uk-UA" sz="2000" b="1" dirty="0" err="1"/>
              <a:t>поете́са</a:t>
            </a:r>
            <a:r>
              <a:rPr lang="uk-UA" sz="2000" b="1" dirty="0"/>
              <a:t>.</a:t>
            </a:r>
          </a:p>
          <a:p>
            <a:pPr algn="just"/>
            <a:r>
              <a:rPr lang="uk-UA" sz="2000" dirty="0"/>
              <a:t>Це не усі суфікси, бо у нашій мові періодично з’являлися назви професій жіночого роду з різними суфіксами, а нові назви ми утворюємо послуговуючись зазначеними.</a:t>
            </a:r>
          </a:p>
          <a:p>
            <a:pPr algn="just"/>
            <a:r>
              <a:rPr lang="uk-UA" sz="2000" b="1" dirty="0"/>
              <a:t>ЧИ?❗️ Чи усі форми можна утворити? Ні,</a:t>
            </a:r>
            <a:r>
              <a:rPr lang="uk-UA" sz="2000" dirty="0"/>
              <a:t> бо бувають форми, від яких немає можливості утворити: наприклад: двірник. Не забувайте, що суфікси </a:t>
            </a:r>
            <a:r>
              <a:rPr lang="uk-UA" sz="2000" b="1" i="1" dirty="0"/>
              <a:t>–</a:t>
            </a:r>
            <a:r>
              <a:rPr lang="uk-UA" sz="2000" b="1" i="1" dirty="0" err="1"/>
              <a:t>их</a:t>
            </a:r>
            <a:r>
              <a:rPr lang="uk-UA" sz="2000" b="1" i="1" dirty="0"/>
              <a:t>- та –ш- не утворюють назву професії, а проявляють зневагу до того, до кого звертаємось (</a:t>
            </a:r>
            <a:r>
              <a:rPr lang="uk-UA" sz="2000" b="1" i="1" dirty="0" err="1"/>
              <a:t>двірничиха</a:t>
            </a:r>
            <a:r>
              <a:rPr lang="uk-UA" sz="2000" b="1" i="1" dirty="0"/>
              <a:t>, директорша</a:t>
            </a:r>
            <a:r>
              <a:rPr lang="uk-UA" b="1" i="1" dirty="0"/>
              <a:t>).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ABE5397-04D4-958D-CA26-A7FD7FE962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3281" y="2297658"/>
            <a:ext cx="5688719" cy="353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056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DA2ABDD-7E88-A0F4-546A-9D711FAB6A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435" y="-1"/>
            <a:ext cx="4095565" cy="286748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86A7D14-4B9A-C04C-2B97-CA8AA4A4AE5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389" t="5955" r="18010"/>
          <a:stretch/>
        </p:blipFill>
        <p:spPr>
          <a:xfrm>
            <a:off x="8096435" y="2867487"/>
            <a:ext cx="4095565" cy="3990514"/>
          </a:xfrm>
          <a:prstGeom prst="rect">
            <a:avLst/>
          </a:prstGeom>
        </p:spPr>
      </p:pic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9F72502-1CF6-58C7-576B-91D8644263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017" y="490048"/>
            <a:ext cx="8413812" cy="40241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800" dirty="0"/>
              <a:t>Є суфікси, що надають словам емоційного забарвлення та виразності: </a:t>
            </a:r>
          </a:p>
          <a:p>
            <a:pPr marL="0" indent="0">
              <a:buNone/>
            </a:pPr>
            <a:r>
              <a:rPr lang="uk-UA" sz="2800" dirty="0"/>
              <a:t>• </a:t>
            </a:r>
            <a:r>
              <a:rPr lang="uk-UA" sz="2800" b="1" i="1" dirty="0" err="1"/>
              <a:t>зменшувально</a:t>
            </a:r>
            <a:r>
              <a:rPr lang="uk-UA" sz="2800" b="1" i="1" dirty="0"/>
              <a:t>-пестливі суфікси </a:t>
            </a:r>
            <a:r>
              <a:rPr lang="uk-UA" sz="2800" dirty="0"/>
              <a:t>-</a:t>
            </a:r>
            <a:r>
              <a:rPr lang="uk-UA" sz="2800" dirty="0" err="1"/>
              <a:t>ок</a:t>
            </a:r>
            <a:r>
              <a:rPr lang="uk-UA" sz="2800" dirty="0"/>
              <a:t>, -</a:t>
            </a:r>
            <a:r>
              <a:rPr lang="uk-UA" sz="2800" dirty="0" err="1"/>
              <a:t>ець</a:t>
            </a:r>
            <a:r>
              <a:rPr lang="uk-UA" sz="2800" dirty="0"/>
              <a:t>, -очок, -</a:t>
            </a:r>
            <a:r>
              <a:rPr lang="uk-UA" sz="2800" dirty="0" err="1"/>
              <a:t>чик</a:t>
            </a:r>
            <a:r>
              <a:rPr lang="uk-UA" sz="2800" dirty="0"/>
              <a:t>, -</a:t>
            </a:r>
            <a:r>
              <a:rPr lang="uk-UA" sz="2800" dirty="0" err="1"/>
              <a:t>усь</a:t>
            </a:r>
            <a:r>
              <a:rPr lang="uk-UA" sz="2800" dirty="0"/>
              <a:t> (ч. р.); -к(а), -</a:t>
            </a:r>
            <a:r>
              <a:rPr lang="uk-UA" sz="2800" dirty="0" err="1"/>
              <a:t>иц</a:t>
            </a:r>
            <a:r>
              <a:rPr lang="uk-UA" sz="2800" dirty="0"/>
              <a:t>(я), -</a:t>
            </a:r>
            <a:r>
              <a:rPr lang="uk-UA" sz="2800" dirty="0" err="1"/>
              <a:t>очк</a:t>
            </a:r>
            <a:r>
              <a:rPr lang="uk-UA" sz="2800" dirty="0"/>
              <a:t>(а), -</a:t>
            </a:r>
            <a:r>
              <a:rPr lang="uk-UA" sz="2800" dirty="0" err="1"/>
              <a:t>ус</a:t>
            </a:r>
            <a:r>
              <a:rPr lang="uk-UA" sz="2800" dirty="0"/>
              <a:t>(я) (ж. р.) і -ц(е), -</a:t>
            </a:r>
            <a:r>
              <a:rPr lang="uk-UA" sz="2800" dirty="0" err="1"/>
              <a:t>ен</a:t>
            </a:r>
            <a:r>
              <a:rPr lang="uk-UA" sz="2800" dirty="0"/>
              <a:t>(я), -</a:t>
            </a:r>
            <a:r>
              <a:rPr lang="uk-UA" sz="2800" dirty="0" err="1"/>
              <a:t>еньк</a:t>
            </a:r>
            <a:r>
              <a:rPr lang="uk-UA" sz="2800" dirty="0"/>
              <a:t>(о), -</a:t>
            </a:r>
            <a:r>
              <a:rPr lang="uk-UA" sz="2800" dirty="0" err="1"/>
              <a:t>ечк</a:t>
            </a:r>
            <a:r>
              <a:rPr lang="uk-UA" sz="2800" dirty="0"/>
              <a:t>(о) (с. р.) додають словам </a:t>
            </a:r>
            <a:r>
              <a:rPr lang="uk-UA" sz="2800" b="1" dirty="0"/>
              <a:t>позитивного забарвлення</a:t>
            </a:r>
            <a:r>
              <a:rPr lang="uk-UA" sz="2800" dirty="0"/>
              <a:t>: </a:t>
            </a:r>
          </a:p>
          <a:p>
            <a:pPr marL="0" indent="0">
              <a:buNone/>
            </a:pPr>
            <a:r>
              <a:rPr lang="uk-UA" sz="2800" dirty="0"/>
              <a:t>*синок, хлібець, синочок, пальчик, дідусь; </a:t>
            </a:r>
          </a:p>
          <a:p>
            <a:pPr marL="0" indent="0">
              <a:buNone/>
            </a:pPr>
            <a:r>
              <a:rPr lang="uk-UA" sz="2800" dirty="0"/>
              <a:t>*ручка, водиця, зірочка, бабуся; слівце, рученя, серденько, сердечко; </a:t>
            </a:r>
          </a:p>
          <a:p>
            <a:pPr marL="0" indent="0">
              <a:buNone/>
            </a:pPr>
            <a:r>
              <a:rPr lang="uk-UA" sz="2800" dirty="0"/>
              <a:t>• суфікси </a:t>
            </a:r>
            <a:r>
              <a:rPr lang="uk-UA" sz="2800" b="1" dirty="0"/>
              <a:t>збільшеності й згрубілості </a:t>
            </a:r>
            <a:r>
              <a:rPr lang="uk-UA" sz="2800" dirty="0"/>
              <a:t>-</a:t>
            </a:r>
            <a:r>
              <a:rPr lang="uk-UA" sz="2800" dirty="0" err="1"/>
              <a:t>езн</a:t>
            </a:r>
            <a:r>
              <a:rPr lang="uk-UA" sz="2800" dirty="0"/>
              <a:t>-, -</a:t>
            </a:r>
            <a:r>
              <a:rPr lang="uk-UA" sz="2800" dirty="0" err="1"/>
              <a:t>ищ</a:t>
            </a:r>
            <a:r>
              <a:rPr lang="uk-UA" sz="2800" dirty="0"/>
              <a:t>(е), -</a:t>
            </a:r>
            <a:r>
              <a:rPr lang="uk-UA" sz="2800" dirty="0" err="1"/>
              <a:t>иськ</a:t>
            </a:r>
            <a:r>
              <a:rPr lang="uk-UA" sz="2800" dirty="0"/>
              <a:t>(о), -</a:t>
            </a:r>
            <a:r>
              <a:rPr lang="uk-UA" sz="2800" dirty="0" err="1"/>
              <a:t>уг</a:t>
            </a:r>
            <a:r>
              <a:rPr lang="uk-UA" sz="2800" dirty="0"/>
              <a:t>(а), -</a:t>
            </a:r>
            <a:r>
              <a:rPr lang="uk-UA" sz="2800" dirty="0" err="1"/>
              <a:t>уган</a:t>
            </a:r>
            <a:r>
              <a:rPr lang="uk-UA" sz="2800" dirty="0"/>
              <a:t>, -</a:t>
            </a:r>
            <a:r>
              <a:rPr lang="uk-UA" sz="2800" dirty="0" err="1"/>
              <a:t>юк</a:t>
            </a:r>
            <a:r>
              <a:rPr lang="uk-UA" sz="2800" dirty="0"/>
              <a:t>(а) додають </a:t>
            </a:r>
            <a:r>
              <a:rPr lang="uk-UA" sz="2800" b="1" dirty="0"/>
              <a:t>негативного забарвлення</a:t>
            </a:r>
            <a:r>
              <a:rPr lang="uk-UA" sz="2800" dirty="0"/>
              <a:t>:</a:t>
            </a:r>
          </a:p>
          <a:p>
            <a:pPr marL="0" indent="0">
              <a:buNone/>
            </a:pPr>
            <a:r>
              <a:rPr lang="uk-UA" sz="2800" dirty="0"/>
              <a:t>* величезний, носище, хлопчисько, хапуга, дідуган, звірюка.</a:t>
            </a:r>
          </a:p>
        </p:txBody>
      </p:sp>
    </p:spTree>
    <p:extLst>
      <p:ext uri="{BB962C8B-B14F-4D97-AF65-F5344CB8AC3E}">
        <p14:creationId xmlns:p14="http://schemas.microsoft.com/office/powerpoint/2010/main" val="34063481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AB7E05-05BA-17B5-E6A3-13FFF2AD0462}"/>
              </a:ext>
            </a:extLst>
          </p:cNvPr>
          <p:cNvSpPr txBox="1"/>
          <p:nvPr/>
        </p:nvSpPr>
        <p:spPr>
          <a:xfrm>
            <a:off x="7812350" y="124287"/>
            <a:ext cx="4287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ПРАВОПИС ПРЕФІКСІВ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5BE16B-5E57-419B-8903-7FD4AC4F6A32}"/>
              </a:ext>
            </a:extLst>
          </p:cNvPr>
          <p:cNvSpPr txBox="1"/>
          <p:nvPr/>
        </p:nvSpPr>
        <p:spPr>
          <a:xfrm>
            <a:off x="319596" y="1194639"/>
            <a:ext cx="11780668" cy="52322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ПИШЕМО И-</a:t>
            </a:r>
          </a:p>
          <a:p>
            <a:endParaRPr lang="en-US" dirty="0"/>
          </a:p>
          <a:p>
            <a:pPr algn="just"/>
            <a:r>
              <a:rPr lang="uk-UA" dirty="0"/>
              <a:t>а) -</a:t>
            </a:r>
            <a:r>
              <a:rPr lang="uk-UA" dirty="0" err="1"/>
              <a:t>ик</a:t>
            </a:r>
            <a:r>
              <a:rPr lang="uk-UA" dirty="0"/>
              <a:t>, -</a:t>
            </a:r>
            <a:r>
              <a:rPr lang="uk-UA" dirty="0" err="1"/>
              <a:t>ник</a:t>
            </a:r>
            <a:r>
              <a:rPr lang="uk-UA" dirty="0"/>
              <a:t>, -</a:t>
            </a:r>
            <a:r>
              <a:rPr lang="uk-UA" dirty="0" err="1"/>
              <a:t>івник</a:t>
            </a:r>
            <a:r>
              <a:rPr lang="uk-UA" dirty="0"/>
              <a:t>, -</a:t>
            </a:r>
            <a:r>
              <a:rPr lang="uk-UA" dirty="0" err="1"/>
              <a:t>чик</a:t>
            </a:r>
            <a:r>
              <a:rPr lang="uk-UA" dirty="0"/>
              <a:t> (-</a:t>
            </a:r>
            <a:r>
              <a:rPr lang="uk-UA" dirty="0" err="1"/>
              <a:t>щик</a:t>
            </a:r>
            <a:r>
              <a:rPr lang="uk-UA" dirty="0"/>
              <a:t>), -</a:t>
            </a:r>
            <a:r>
              <a:rPr lang="uk-UA" dirty="0" err="1"/>
              <a:t>ист</a:t>
            </a:r>
            <a:r>
              <a:rPr lang="uk-UA" dirty="0"/>
              <a:t>, -</a:t>
            </a:r>
            <a:r>
              <a:rPr lang="uk-UA" dirty="0" err="1"/>
              <a:t>изм</a:t>
            </a:r>
            <a:r>
              <a:rPr lang="uk-UA" dirty="0"/>
              <a:t>: братик, вузлик, передовик; гірник, кулеметник; газівник, працівник; хлопчик, прапорщик, боротьбист, побутовизм, речовизм і т. ін.;</a:t>
            </a:r>
          </a:p>
          <a:p>
            <a:pPr algn="just"/>
            <a:endParaRPr lang="uk-UA" dirty="0"/>
          </a:p>
          <a:p>
            <a:pPr algn="just"/>
            <a:r>
              <a:rPr lang="uk-UA" dirty="0"/>
              <a:t>б) -</a:t>
            </a:r>
            <a:r>
              <a:rPr lang="uk-UA" dirty="0" err="1"/>
              <a:t>ив</a:t>
            </a:r>
            <a:r>
              <a:rPr lang="uk-UA" dirty="0"/>
              <a:t>(о), що вживається для вираження збірних понять, які означають матеріал або продукт праці: вариво, добриво, куриво, меливо, мереживо, місиво; морозиво, паливо, печиво, прядиво ; але: марево (не матеріал і не продукт праці);</a:t>
            </a:r>
          </a:p>
          <a:p>
            <a:pPr algn="just"/>
            <a:endParaRPr lang="uk-UA" dirty="0"/>
          </a:p>
          <a:p>
            <a:pPr algn="just"/>
            <a:r>
              <a:rPr lang="uk-UA" dirty="0"/>
              <a:t>в) -</a:t>
            </a:r>
            <a:r>
              <a:rPr lang="uk-UA" dirty="0" err="1"/>
              <a:t>ичок</a:t>
            </a:r>
            <a:r>
              <a:rPr lang="uk-UA" dirty="0"/>
              <a:t>, -</a:t>
            </a:r>
            <a:r>
              <a:rPr lang="uk-UA" dirty="0" err="1"/>
              <a:t>ичк</a:t>
            </a:r>
            <a:r>
              <a:rPr lang="uk-UA" dirty="0"/>
              <a:t>(а), що походять від слів із суфіксами -</a:t>
            </a:r>
            <a:r>
              <a:rPr lang="uk-UA" dirty="0" err="1"/>
              <a:t>ик</a:t>
            </a:r>
            <a:r>
              <a:rPr lang="uk-UA" dirty="0"/>
              <a:t>, -</a:t>
            </a:r>
            <a:r>
              <a:rPr lang="uk-UA" dirty="0" err="1"/>
              <a:t>иц</a:t>
            </a:r>
            <a:r>
              <a:rPr lang="uk-UA" dirty="0"/>
              <a:t>(я): вогничок, кошичок, вуличка, паличка;</a:t>
            </a:r>
          </a:p>
          <a:p>
            <a:pPr algn="just"/>
            <a:endParaRPr lang="uk-UA" dirty="0"/>
          </a:p>
          <a:p>
            <a:pPr algn="just"/>
            <a:r>
              <a:rPr lang="uk-UA" dirty="0"/>
              <a:t>г) -</a:t>
            </a:r>
            <a:r>
              <a:rPr lang="uk-UA" dirty="0" err="1"/>
              <a:t>иськ</a:t>
            </a:r>
            <a:r>
              <a:rPr lang="uk-UA" dirty="0"/>
              <a:t>(о), -</a:t>
            </a:r>
            <a:r>
              <a:rPr lang="uk-UA" dirty="0" err="1"/>
              <a:t>ищ</a:t>
            </a:r>
            <a:r>
              <a:rPr lang="uk-UA" dirty="0"/>
              <a:t>(е) після приголосного: дівчисько, хлопчисько; вогнище, становище;</a:t>
            </a:r>
          </a:p>
          <a:p>
            <a:pPr algn="just"/>
            <a:endParaRPr lang="uk-UA" dirty="0"/>
          </a:p>
          <a:p>
            <a:pPr algn="just"/>
            <a:r>
              <a:rPr lang="uk-UA" dirty="0"/>
              <a:t>ґ) -</a:t>
            </a:r>
            <a:r>
              <a:rPr lang="uk-UA" dirty="0" err="1"/>
              <a:t>ир</a:t>
            </a:r>
            <a:r>
              <a:rPr lang="uk-UA" dirty="0"/>
              <a:t>, -</a:t>
            </a:r>
            <a:r>
              <a:rPr lang="uk-UA" dirty="0" err="1"/>
              <a:t>ист</a:t>
            </a:r>
            <a:r>
              <a:rPr lang="uk-UA" dirty="0"/>
              <a:t>, -</a:t>
            </a:r>
            <a:r>
              <a:rPr lang="uk-UA" dirty="0" err="1"/>
              <a:t>изм</a:t>
            </a:r>
            <a:r>
              <a:rPr lang="uk-UA" dirty="0"/>
              <a:t> у словах іншомовного походження після д, т, з, с, ц, ж, ч, ш, р: бригадир, командир; бандурист, дантист, пейзажист; класицизм, педантизм, тероризм;</a:t>
            </a:r>
          </a:p>
          <a:p>
            <a:pPr algn="just"/>
            <a:endParaRPr lang="uk-UA" dirty="0"/>
          </a:p>
          <a:p>
            <a:pPr algn="just"/>
            <a:r>
              <a:rPr lang="uk-UA" dirty="0"/>
              <a:t>д) -</a:t>
            </a:r>
            <a:r>
              <a:rPr lang="uk-UA" dirty="0" err="1"/>
              <a:t>ович</a:t>
            </a:r>
            <a:r>
              <a:rPr lang="uk-UA" dirty="0"/>
              <a:t> при творенні чоловічих імен по батькові: Васильович, Дорошович, Ігорович, Микитович, Олексійович, Юрійович.</a:t>
            </a:r>
          </a:p>
        </p:txBody>
      </p:sp>
    </p:spTree>
    <p:extLst>
      <p:ext uri="{BB962C8B-B14F-4D97-AF65-F5344CB8AC3E}">
        <p14:creationId xmlns:p14="http://schemas.microsoft.com/office/powerpoint/2010/main" val="2469852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CEB642B-3928-AAD7-B32E-0D63EA8231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2470" y="126178"/>
            <a:ext cx="4413887" cy="74987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72B9F1-02C4-385A-EEFF-2317D010A70D}"/>
              </a:ext>
            </a:extLst>
          </p:cNvPr>
          <p:cNvSpPr txBox="1"/>
          <p:nvPr/>
        </p:nvSpPr>
        <p:spPr>
          <a:xfrm>
            <a:off x="284085" y="1307561"/>
            <a:ext cx="11472272" cy="51090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/>
              <a:t>Е </a:t>
            </a:r>
            <a:r>
              <a:rPr lang="ru-RU" sz="2800" b="1" dirty="0" err="1"/>
              <a:t>пишеться</a:t>
            </a:r>
            <a:r>
              <a:rPr lang="ru-RU" sz="2800" b="1" dirty="0"/>
              <a:t> в </a:t>
            </a:r>
            <a:r>
              <a:rPr lang="ru-RU" sz="2800" b="1" dirty="0" err="1"/>
              <a:t>суфіксах</a:t>
            </a:r>
            <a:r>
              <a:rPr lang="ru-RU" sz="2800" b="1" dirty="0"/>
              <a:t>:</a:t>
            </a:r>
          </a:p>
          <a:p>
            <a:endParaRPr lang="ru-RU" dirty="0"/>
          </a:p>
          <a:p>
            <a:pPr algn="just"/>
            <a:r>
              <a:rPr lang="uk-UA" sz="2800" dirty="0"/>
              <a:t>а) -</a:t>
            </a:r>
            <a:r>
              <a:rPr lang="uk-UA" sz="2800" dirty="0" err="1"/>
              <a:t>ен</a:t>
            </a:r>
            <a:r>
              <a:rPr lang="uk-UA" sz="2800" dirty="0"/>
              <a:t>(я) [-єн(я)] в іменниках середнього роду, що означають живі істоти: вовченя, гусеня, чаєня;</a:t>
            </a:r>
          </a:p>
          <a:p>
            <a:pPr algn="just"/>
            <a:r>
              <a:rPr lang="uk-UA" sz="2800" dirty="0"/>
              <a:t>б) -</a:t>
            </a:r>
            <a:r>
              <a:rPr lang="uk-UA" sz="2800" dirty="0" err="1"/>
              <a:t>ень</a:t>
            </a:r>
            <a:r>
              <a:rPr lang="uk-UA" sz="2800" dirty="0"/>
              <a:t>, -</a:t>
            </a:r>
            <a:r>
              <a:rPr lang="uk-UA" sz="2800" dirty="0" err="1"/>
              <a:t>ець</a:t>
            </a:r>
            <a:r>
              <a:rPr lang="uk-UA" sz="2800" dirty="0"/>
              <a:t>, -</a:t>
            </a:r>
            <a:r>
              <a:rPr lang="uk-UA" sz="2800" dirty="0" err="1"/>
              <a:t>тель</a:t>
            </a:r>
            <a:r>
              <a:rPr lang="uk-UA" sz="2800" dirty="0"/>
              <a:t>: велетень, в’язень, </a:t>
            </a:r>
            <a:r>
              <a:rPr lang="uk-UA" sz="2800" dirty="0" err="1"/>
              <a:t>мовознавець,переможець</a:t>
            </a:r>
            <a:r>
              <a:rPr lang="uk-UA" sz="2800" dirty="0"/>
              <a:t>, вихователь, любитель;</a:t>
            </a:r>
          </a:p>
          <a:p>
            <a:pPr algn="just"/>
            <a:r>
              <a:rPr lang="uk-UA" sz="2800" dirty="0"/>
              <a:t>в) -</a:t>
            </a:r>
            <a:r>
              <a:rPr lang="uk-UA" sz="2800" dirty="0" err="1"/>
              <a:t>ечок</a:t>
            </a:r>
            <a:r>
              <a:rPr lang="uk-UA" sz="2800" dirty="0"/>
              <a:t>, -</a:t>
            </a:r>
            <a:r>
              <a:rPr lang="uk-UA" sz="2800" dirty="0" err="1"/>
              <a:t>ечк</a:t>
            </a:r>
            <a:r>
              <a:rPr lang="uk-UA" sz="2800" dirty="0"/>
              <a:t>(а) [-</a:t>
            </a:r>
            <a:r>
              <a:rPr lang="uk-UA" sz="2800" dirty="0" err="1"/>
              <a:t>єчк</a:t>
            </a:r>
            <a:r>
              <a:rPr lang="uk-UA" sz="2800" dirty="0"/>
              <a:t>(а)], -</a:t>
            </a:r>
            <a:r>
              <a:rPr lang="uk-UA" sz="2800" dirty="0" err="1"/>
              <a:t>ечк</a:t>
            </a:r>
            <a:r>
              <a:rPr lang="uk-UA" sz="2800" dirty="0"/>
              <a:t>(о) [-</a:t>
            </a:r>
            <a:r>
              <a:rPr lang="uk-UA" sz="2800" dirty="0" err="1"/>
              <a:t>єчк</a:t>
            </a:r>
            <a:r>
              <a:rPr lang="uk-UA" sz="2800" dirty="0"/>
              <a:t>(о)]: вершечок, мішечок, краєчок; діжечка, копієчка, Марієчка, річечка; віконечко, словечко, яєчко;</a:t>
            </a:r>
          </a:p>
          <a:p>
            <a:pPr algn="just"/>
            <a:r>
              <a:rPr lang="uk-UA" sz="2800" dirty="0"/>
              <a:t>г) -</a:t>
            </a:r>
            <a:r>
              <a:rPr lang="uk-UA" sz="2800" dirty="0" err="1"/>
              <a:t>енк</a:t>
            </a:r>
            <a:r>
              <a:rPr lang="uk-UA" sz="2800" dirty="0"/>
              <a:t>(о) [-</a:t>
            </a:r>
            <a:r>
              <a:rPr lang="uk-UA" sz="2800" dirty="0" err="1"/>
              <a:t>єнк</a:t>
            </a:r>
            <a:r>
              <a:rPr lang="uk-UA" sz="2800" dirty="0"/>
              <a:t>(о)], -</a:t>
            </a:r>
            <a:r>
              <a:rPr lang="uk-UA" sz="2800" dirty="0" err="1"/>
              <a:t>еньк</a:t>
            </a:r>
            <a:r>
              <a:rPr lang="uk-UA" sz="2800" dirty="0"/>
              <a:t>(о, а) [-</a:t>
            </a:r>
            <a:r>
              <a:rPr lang="uk-UA" sz="2800" dirty="0" err="1"/>
              <a:t>єньк</a:t>
            </a:r>
            <a:r>
              <a:rPr lang="uk-UA" sz="2800" dirty="0"/>
              <a:t>(о)]: Гордієнко, Кравченко, безбатченко, коваленко, батенько, кониченько, серденько; ніженька, тополенька;</a:t>
            </a:r>
          </a:p>
        </p:txBody>
      </p:sp>
    </p:spTree>
    <p:extLst>
      <p:ext uri="{BB962C8B-B14F-4D97-AF65-F5344CB8AC3E}">
        <p14:creationId xmlns:p14="http://schemas.microsoft.com/office/powerpoint/2010/main" val="21386417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72270CEB-6D82-7AA5-2C83-A8EC0E0D0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1270" y="0"/>
            <a:ext cx="8594324" cy="1471177"/>
          </a:xfrm>
        </p:spPr>
        <p:txBody>
          <a:bodyPr/>
          <a:lstStyle/>
          <a:p>
            <a:r>
              <a:rPr lang="uk-UA" dirty="0"/>
              <a:t>ЗАКРІПЛЮЄМО МАТЕРІАЛ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D904D7-7624-0BB9-20F4-4C03A580D9CD}"/>
              </a:ext>
            </a:extLst>
          </p:cNvPr>
          <p:cNvSpPr txBox="1"/>
          <p:nvPr/>
        </p:nvSpPr>
        <p:spPr>
          <a:xfrm>
            <a:off x="79899" y="2138558"/>
            <a:ext cx="1190569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b="1" dirty="0"/>
              <a:t>Перепишіть слова, уставляючи пропущені літери е та и</a:t>
            </a:r>
            <a:r>
              <a:rPr lang="uk-UA" sz="3200" dirty="0"/>
              <a:t>. </a:t>
            </a:r>
          </a:p>
          <a:p>
            <a:endParaRPr lang="uk-UA" sz="3200" dirty="0"/>
          </a:p>
          <a:p>
            <a:pPr algn="just"/>
            <a:r>
              <a:rPr lang="uk-UA" sz="3200" dirty="0" err="1"/>
              <a:t>Зуб..к</a:t>
            </a:r>
            <a:r>
              <a:rPr lang="uk-UA" sz="3200" dirty="0"/>
              <a:t>, </a:t>
            </a:r>
            <a:r>
              <a:rPr lang="uk-UA" sz="3200" dirty="0" err="1"/>
              <a:t>тіст</a:t>
            </a:r>
            <a:r>
              <a:rPr lang="uk-UA" sz="3200" dirty="0"/>
              <a:t>..</a:t>
            </a:r>
            <a:r>
              <a:rPr lang="uk-UA" sz="3200" dirty="0" err="1"/>
              <a:t>чко</a:t>
            </a:r>
            <a:r>
              <a:rPr lang="uk-UA" sz="3200" dirty="0"/>
              <a:t>, </a:t>
            </a:r>
            <a:r>
              <a:rPr lang="uk-UA" sz="3200" dirty="0" err="1"/>
              <a:t>власн</a:t>
            </a:r>
            <a:r>
              <a:rPr lang="uk-UA" sz="3200" dirty="0"/>
              <a:t>..ця, </a:t>
            </a:r>
            <a:r>
              <a:rPr lang="uk-UA" sz="3200" dirty="0" err="1"/>
              <a:t>біднес</a:t>
            </a:r>
            <a:r>
              <a:rPr lang="uk-UA" sz="3200" dirty="0"/>
              <a:t>..</a:t>
            </a:r>
            <a:r>
              <a:rPr lang="uk-UA" sz="3200" dirty="0" err="1"/>
              <a:t>нький</a:t>
            </a:r>
            <a:r>
              <a:rPr lang="uk-UA" sz="3200" dirty="0"/>
              <a:t>, </a:t>
            </a:r>
            <a:r>
              <a:rPr lang="uk-UA" sz="3200" dirty="0" err="1"/>
              <a:t>красунч</a:t>
            </a:r>
            <a:r>
              <a:rPr lang="uk-UA" sz="3200" dirty="0"/>
              <a:t>..к, </a:t>
            </a:r>
            <a:r>
              <a:rPr lang="uk-UA" sz="3200" dirty="0" err="1"/>
              <a:t>вул</a:t>
            </a:r>
            <a:r>
              <a:rPr lang="uk-UA" sz="3200" dirty="0"/>
              <a:t>..</a:t>
            </a:r>
            <a:r>
              <a:rPr lang="uk-UA" sz="3200" dirty="0" err="1"/>
              <a:t>чка</a:t>
            </a:r>
            <a:r>
              <a:rPr lang="uk-UA" sz="3200" dirty="0"/>
              <a:t>, </a:t>
            </a:r>
            <a:r>
              <a:rPr lang="uk-UA" sz="3200" dirty="0" err="1"/>
              <a:t>середов</a:t>
            </a:r>
            <a:r>
              <a:rPr lang="uk-UA" sz="3200" dirty="0"/>
              <a:t>..ще, </a:t>
            </a:r>
            <a:r>
              <a:rPr lang="uk-UA" sz="3200" dirty="0" err="1"/>
              <a:t>обітн</a:t>
            </a:r>
            <a:r>
              <a:rPr lang="uk-UA" sz="3200" dirty="0"/>
              <a:t>..ця, вікон..</a:t>
            </a:r>
            <a:r>
              <a:rPr lang="uk-UA" sz="3200" dirty="0" err="1"/>
              <a:t>чко</a:t>
            </a:r>
            <a:r>
              <a:rPr lang="uk-UA" sz="3200" dirty="0"/>
              <a:t>, </a:t>
            </a:r>
            <a:r>
              <a:rPr lang="uk-UA" sz="3200" dirty="0" err="1"/>
              <a:t>камінч</a:t>
            </a:r>
            <a:r>
              <a:rPr lang="uk-UA" sz="3200" dirty="0"/>
              <a:t>..к, </a:t>
            </a:r>
            <a:r>
              <a:rPr lang="uk-UA" sz="3200" dirty="0" err="1"/>
              <a:t>гусен</a:t>
            </a:r>
            <a:r>
              <a:rPr lang="uk-UA" sz="3200" dirty="0"/>
              <a:t>..ця, </a:t>
            </a:r>
            <a:r>
              <a:rPr lang="uk-UA" sz="3200" dirty="0" err="1"/>
              <a:t>трош</a:t>
            </a:r>
            <a:r>
              <a:rPr lang="uk-UA" sz="3200" dirty="0"/>
              <a:t>..</a:t>
            </a:r>
            <a:r>
              <a:rPr lang="uk-UA" sz="3200" dirty="0" err="1"/>
              <a:t>чки</a:t>
            </a:r>
            <a:r>
              <a:rPr lang="uk-UA" sz="3200" dirty="0"/>
              <a:t>, </a:t>
            </a:r>
            <a:r>
              <a:rPr lang="uk-UA" sz="3200" dirty="0" err="1"/>
              <a:t>рот..к</a:t>
            </a:r>
            <a:r>
              <a:rPr lang="uk-UA" sz="3200" dirty="0"/>
              <a:t>,  </a:t>
            </a:r>
            <a:r>
              <a:rPr lang="uk-UA" sz="3200" dirty="0" err="1"/>
              <a:t>промінч</a:t>
            </a:r>
            <a:r>
              <a:rPr lang="uk-UA" sz="3200" dirty="0"/>
              <a:t>..к, </a:t>
            </a:r>
            <a:r>
              <a:rPr lang="uk-UA" sz="3200" dirty="0" err="1"/>
              <a:t>станов</a:t>
            </a:r>
            <a:r>
              <a:rPr lang="uk-UA" sz="3200" dirty="0"/>
              <a:t>..ще, </a:t>
            </a:r>
            <a:r>
              <a:rPr lang="uk-UA" sz="3200" dirty="0" err="1"/>
              <a:t>руч</a:t>
            </a:r>
            <a:r>
              <a:rPr lang="uk-UA" sz="3200" dirty="0"/>
              <a:t>..</a:t>
            </a:r>
            <a:r>
              <a:rPr lang="uk-UA" sz="3200" dirty="0" err="1"/>
              <a:t>нька</a:t>
            </a:r>
            <a:r>
              <a:rPr lang="uk-UA" sz="3200" dirty="0"/>
              <a:t>, </a:t>
            </a:r>
            <a:r>
              <a:rPr lang="uk-UA" sz="3200" dirty="0" err="1"/>
              <a:t>художн</a:t>
            </a:r>
            <a:r>
              <a:rPr lang="uk-UA" sz="3200" dirty="0"/>
              <a:t>..ця, </a:t>
            </a:r>
            <a:r>
              <a:rPr lang="uk-UA" sz="3200" dirty="0" err="1"/>
              <a:t>печ</a:t>
            </a:r>
            <a:r>
              <a:rPr lang="uk-UA" sz="3200" dirty="0"/>
              <a:t>..во, </a:t>
            </a:r>
            <a:r>
              <a:rPr lang="uk-UA" sz="3200" dirty="0" err="1"/>
              <a:t>розумн</a:t>
            </a:r>
            <a:r>
              <a:rPr lang="uk-UA" sz="3200" dirty="0"/>
              <a:t>..ця, </a:t>
            </a:r>
            <a:r>
              <a:rPr lang="uk-UA" sz="3200" dirty="0" err="1"/>
              <a:t>горщ</a:t>
            </a:r>
            <a:r>
              <a:rPr lang="uk-UA" sz="3200" dirty="0"/>
              <a:t>..к, </a:t>
            </a:r>
          </a:p>
          <a:p>
            <a:pPr algn="just"/>
            <a:r>
              <a:rPr lang="uk-UA" sz="3200" dirty="0" err="1"/>
              <a:t>водосхов</a:t>
            </a:r>
            <a:r>
              <a:rPr lang="uk-UA" sz="3200" dirty="0"/>
              <a:t>..ще, </a:t>
            </a:r>
            <a:r>
              <a:rPr lang="uk-UA" sz="3200" dirty="0" err="1"/>
              <a:t>супутн</a:t>
            </a:r>
            <a:r>
              <a:rPr lang="uk-UA" sz="3200" dirty="0"/>
              <a:t>..ця.</a:t>
            </a:r>
          </a:p>
        </p:txBody>
      </p:sp>
    </p:spTree>
    <p:extLst>
      <p:ext uri="{BB962C8B-B14F-4D97-AF65-F5344CB8AC3E}">
        <p14:creationId xmlns:p14="http://schemas.microsoft.com/office/powerpoint/2010/main" val="1581385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60F0E9-B2EB-B15D-F722-E0C001942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5296" y="89670"/>
            <a:ext cx="8610600" cy="1293028"/>
          </a:xfrm>
        </p:spPr>
        <p:txBody>
          <a:bodyPr/>
          <a:lstStyle/>
          <a:p>
            <a:r>
              <a:rPr lang="uk-UA" dirty="0"/>
              <a:t>РЕФЛЕКСІЯ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150338-5601-0AD8-8E8F-A379A3D9FEA5}"/>
              </a:ext>
            </a:extLst>
          </p:cNvPr>
          <p:cNvSpPr txBox="1"/>
          <p:nvPr/>
        </p:nvSpPr>
        <p:spPr>
          <a:xfrm>
            <a:off x="1283933" y="2051612"/>
            <a:ext cx="944917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/>
              <a:t>1. </a:t>
            </a:r>
            <a:r>
              <a:rPr lang="ru-RU" sz="4000" dirty="0" err="1"/>
              <a:t>Що</a:t>
            </a:r>
            <a:r>
              <a:rPr lang="ru-RU" sz="4000" dirty="0"/>
              <a:t> нового </a:t>
            </a:r>
            <a:r>
              <a:rPr lang="ru-RU" sz="4000" dirty="0" err="1"/>
              <a:t>дізналися</a:t>
            </a:r>
            <a:r>
              <a:rPr lang="ru-RU" sz="4000" dirty="0"/>
              <a:t> на </a:t>
            </a:r>
            <a:r>
              <a:rPr lang="ru-RU" sz="4000" dirty="0" err="1"/>
              <a:t>уроці</a:t>
            </a:r>
            <a:r>
              <a:rPr lang="ru-RU" sz="4000" dirty="0"/>
              <a:t>?</a:t>
            </a:r>
          </a:p>
          <a:p>
            <a:r>
              <a:rPr lang="ru-RU" sz="4000" dirty="0"/>
              <a:t>2. </a:t>
            </a:r>
            <a:r>
              <a:rPr lang="ru-RU" sz="4000" dirty="0" err="1"/>
              <a:t>Що</a:t>
            </a:r>
            <a:r>
              <a:rPr lang="ru-RU" sz="4000" dirty="0"/>
              <a:t> </a:t>
            </a:r>
            <a:r>
              <a:rPr lang="ru-RU" sz="4000" dirty="0" err="1"/>
              <a:t>зацікавило</a:t>
            </a:r>
            <a:r>
              <a:rPr lang="ru-RU" sz="4000" dirty="0"/>
              <a:t>?</a:t>
            </a:r>
          </a:p>
          <a:p>
            <a:r>
              <a:rPr lang="ru-RU" sz="4000" dirty="0"/>
              <a:t>3. </a:t>
            </a:r>
            <a:r>
              <a:rPr lang="ru-RU" sz="4000" dirty="0" err="1"/>
              <a:t>Що</a:t>
            </a:r>
            <a:r>
              <a:rPr lang="ru-RU" sz="4000" dirty="0"/>
              <a:t> </a:t>
            </a:r>
            <a:r>
              <a:rPr lang="ru-RU" sz="4000" dirty="0" err="1"/>
              <a:t>таке</a:t>
            </a:r>
            <a:r>
              <a:rPr lang="ru-RU" sz="4000" dirty="0"/>
              <a:t> </a:t>
            </a:r>
            <a:r>
              <a:rPr lang="ru-RU" sz="4000" dirty="0" err="1"/>
              <a:t>фемінітиви</a:t>
            </a:r>
            <a:r>
              <a:rPr lang="ru-RU" sz="4000" dirty="0"/>
              <a:t>?</a:t>
            </a:r>
          </a:p>
          <a:p>
            <a:r>
              <a:rPr lang="ru-RU" sz="4000" dirty="0"/>
              <a:t>4.Які </a:t>
            </a:r>
            <a:r>
              <a:rPr lang="ru-RU" sz="4000" dirty="0" err="1"/>
              <a:t>суфікси</a:t>
            </a:r>
            <a:r>
              <a:rPr lang="ru-RU" sz="4000" dirty="0"/>
              <a:t> </a:t>
            </a:r>
            <a:r>
              <a:rPr lang="ru-RU" sz="4000" dirty="0" err="1"/>
              <a:t>ви</a:t>
            </a:r>
            <a:r>
              <a:rPr lang="ru-RU" sz="4000" dirty="0"/>
              <a:t> </a:t>
            </a:r>
            <a:r>
              <a:rPr lang="ru-RU" sz="4000" dirty="0" err="1"/>
              <a:t>запам</a:t>
            </a:r>
            <a:r>
              <a:rPr lang="en-US" sz="4000" dirty="0"/>
              <a:t>’</a:t>
            </a:r>
            <a:r>
              <a:rPr lang="uk-UA" sz="4000" dirty="0" err="1"/>
              <a:t>ятали?Наведіть</a:t>
            </a:r>
            <a:r>
              <a:rPr lang="uk-UA" sz="4000"/>
              <a:t> приклади.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101725487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Зелено-жовти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109</TotalTime>
  <Words>1238</Words>
  <Application>Microsoft Office PowerPoint</Application>
  <PresentationFormat>Широкий екран</PresentationFormat>
  <Paragraphs>74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4" baseType="lpstr">
      <vt:lpstr>Arial</vt:lpstr>
      <vt:lpstr>Century Gothic</vt:lpstr>
      <vt:lpstr>Туман</vt:lpstr>
      <vt:lpstr>СУФІКС</vt:lpstr>
      <vt:lpstr>поміркуйте</vt:lpstr>
      <vt:lpstr>Словничок термінів</vt:lpstr>
      <vt:lpstr>Презентація PowerPoint</vt:lpstr>
      <vt:lpstr>Фемінітиви</vt:lpstr>
      <vt:lpstr>Фемінітиви. Це цікаво</vt:lpstr>
      <vt:lpstr>Презентація PowerPoint</vt:lpstr>
      <vt:lpstr>Презентація PowerPoint</vt:lpstr>
      <vt:lpstr>Презентація PowerPoint</vt:lpstr>
      <vt:lpstr>ЗАКРІПЛЮЄМО МАТЕРІАЛ</vt:lpstr>
      <vt:lpstr>РЕФЛЕКСІЯ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префікс</dc:title>
  <dc:creator>Тетяна Сезько</dc:creator>
  <cp:lastModifiedBy>Тетяна Сезько</cp:lastModifiedBy>
  <cp:revision>27</cp:revision>
  <dcterms:created xsi:type="dcterms:W3CDTF">2022-10-25T18:32:50Z</dcterms:created>
  <dcterms:modified xsi:type="dcterms:W3CDTF">2022-12-02T10:41:14Z</dcterms:modified>
</cp:coreProperties>
</file>