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2" r:id="rId4"/>
    <p:sldId id="261" r:id="rId5"/>
    <p:sldId id="258" r:id="rId6"/>
    <p:sldId id="259" r:id="rId7"/>
    <p:sldId id="264" r:id="rId8"/>
    <p:sldId id="265" r:id="rId9"/>
    <p:sldId id="268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62D5A2-50A2-9F19-977B-85C583A2A1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96718" y="-131927"/>
            <a:ext cx="9448800" cy="1825096"/>
          </a:xfrm>
        </p:spPr>
        <p:txBody>
          <a:bodyPr>
            <a:normAutofit/>
          </a:bodyPr>
          <a:lstStyle/>
          <a:p>
            <a:pPr algn="r"/>
            <a:r>
              <a:rPr lang="uk-UA" sz="4800" dirty="0"/>
              <a:t>БУДОВА СЛОВА. ОРФОГРАФІЯ.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03EF426-8BA6-ADC1-530C-E29CBF22D4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4346" y="5628443"/>
            <a:ext cx="11381172" cy="2166151"/>
          </a:xfrm>
        </p:spPr>
        <p:txBody>
          <a:bodyPr>
            <a:normAutofit/>
          </a:bodyPr>
          <a:lstStyle/>
          <a:p>
            <a:pPr algn="r"/>
            <a:r>
              <a:rPr lang="uk-UA" dirty="0"/>
              <a:t>СЕЗЬКО ТЕТЯНА АНАТОЛІЇВНА, </a:t>
            </a:r>
          </a:p>
          <a:p>
            <a:pPr algn="r"/>
            <a:r>
              <a:rPr lang="uk-UA" dirty="0"/>
              <a:t>УЧИТЕЛЬ УКРАЇНСЬКОЇ МОВИ ТА ЛІТЕРАТУРИ ВИЩОЇ КВАЛІФІКАЦІЙНОЇ КАТЕГОРІЇ, З ПЕДЕГОГІЧНИМ ЗВАННЯМ «УЧИТЕЛЬ-МЕТОДИСТ»</a:t>
            </a:r>
          </a:p>
          <a:p>
            <a:endParaRPr lang="uk-U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064E3A-635B-6AAE-975B-ACE9F7311B40}"/>
              </a:ext>
            </a:extLst>
          </p:cNvPr>
          <p:cNvSpPr txBox="1"/>
          <p:nvPr/>
        </p:nvSpPr>
        <p:spPr>
          <a:xfrm>
            <a:off x="1296140" y="2586824"/>
            <a:ext cx="84694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dirty="0"/>
              <a:t>ЗАКІНЧЕННЯ.ОСНОВА</a:t>
            </a:r>
            <a:r>
              <a:rPr lang="uk-UA" dirty="0"/>
              <a:t>.</a:t>
            </a:r>
          </a:p>
        </p:txBody>
      </p:sp>
      <mc:AlternateContent xmlns:mc="http://schemas.openxmlformats.org/markup-compatibility/2006">
        <mc:Choice xmlns:pslz="http://schemas.microsoft.com/office/powerpoint/2016/slidezoom" Requires="pslz">
          <p:graphicFrame>
            <p:nvGraphicFramePr>
              <p:cNvPr id="6" name="Швидкий перехід до слайда 5">
                <a:extLst>
                  <a:ext uri="{FF2B5EF4-FFF2-40B4-BE49-F238E27FC236}">
                    <a16:creationId xmlns:a16="http://schemas.microsoft.com/office/drawing/2014/main" id="{0A8FF90D-388E-EDC8-BA3A-8F52E461B61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607332027"/>
                  </p:ext>
                </p:extLst>
              </p:nvPr>
            </p:nvGraphicFramePr>
            <p:xfrm>
              <a:off x="802514" y="1085702"/>
              <a:ext cx="3048000" cy="1714500"/>
            </p:xfrm>
            <a:graphic>
              <a:graphicData uri="http://schemas.microsoft.com/office/powerpoint/2016/slidezoom">
                <pslz:sldZm>
                  <pslz:sldZmObj sldId="257" cId="1951449546">
                    <pslz:zmPr id="{7763E17B-FEDC-48E1-B5BE-CF85B93A802E}" returnToParent="0" transitionDur="1000">
                      <p166:blipFill xmlns:p166="http://schemas.microsoft.com/office/powerpoint/2016/6/main">
                        <a:blip r:embed="rId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6" name="Швидкий перехід до слайда 5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0A8FF90D-388E-EDC8-BA3A-8F52E461B61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802514" y="1085702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31121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E232866-61AE-99B2-F47D-55B1FF451B1D}"/>
              </a:ext>
            </a:extLst>
          </p:cNvPr>
          <p:cNvSpPr txBox="1"/>
          <p:nvPr/>
        </p:nvSpPr>
        <p:spPr>
          <a:xfrm>
            <a:off x="523783" y="1411548"/>
            <a:ext cx="527333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ОСНОВА СЛОВА. ЗАКІНЧЕННЯ. НЕЗМІННІ Й ЗМІННІ СЛОВА</a:t>
            </a:r>
          </a:p>
          <a:p>
            <a:r>
              <a:rPr lang="uk-UA" sz="2800" b="1" dirty="0">
                <a:solidFill>
                  <a:srgbClr val="FF0000"/>
                </a:solidFill>
              </a:rPr>
              <a:t>ВИ ДІЗНАЄТЕСЯ, </a:t>
            </a:r>
          </a:p>
          <a:p>
            <a:r>
              <a:rPr lang="uk-UA" sz="2800" b="1" dirty="0">
                <a:solidFill>
                  <a:srgbClr val="FF0000"/>
                </a:solidFill>
              </a:rPr>
              <a:t>ЩО ТАКЕ:</a:t>
            </a:r>
          </a:p>
          <a:p>
            <a:r>
              <a:rPr lang="uk-UA" sz="2800" dirty="0"/>
              <a:t>змінні й незмінні слова;</a:t>
            </a:r>
          </a:p>
          <a:p>
            <a:r>
              <a:rPr lang="uk-UA" sz="2800" dirty="0"/>
              <a:t>основа слова, закінчення, корінь, префікс і </a:t>
            </a:r>
          </a:p>
          <a:p>
            <a:r>
              <a:rPr lang="uk-UA" sz="2800" dirty="0"/>
              <a:t>суфікс;</a:t>
            </a:r>
          </a:p>
          <a:p>
            <a:r>
              <a:rPr lang="uk-UA" sz="2800" dirty="0"/>
              <a:t>спільнокореневі слова </a:t>
            </a:r>
          </a:p>
          <a:p>
            <a:r>
              <a:rPr lang="uk-UA" sz="2800" dirty="0"/>
              <a:t>та форми того самого </a:t>
            </a:r>
          </a:p>
          <a:p>
            <a:r>
              <a:rPr lang="uk-UA" sz="2800" dirty="0"/>
              <a:t>слова.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CF5E1B-08BB-C217-C1BD-CB6947076EF1}"/>
              </a:ext>
            </a:extLst>
          </p:cNvPr>
          <p:cNvSpPr txBox="1"/>
          <p:nvPr/>
        </p:nvSpPr>
        <p:spPr>
          <a:xfrm>
            <a:off x="5870359" y="2003600"/>
            <a:ext cx="6094520" cy="41549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ВИ ПОТРЕНУЄТЕСЯ: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/>
              <a:t>розрізняти</a:t>
            </a:r>
            <a:r>
              <a:rPr lang="uk-UA" sz="2000" dirty="0"/>
              <a:t> спільнокореневі слова та </a:t>
            </a:r>
          </a:p>
          <a:p>
            <a:r>
              <a:rPr lang="uk-UA" sz="2000" dirty="0"/>
              <a:t>форми того самого слова;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/>
              <a:t>використовувати й утворювати </a:t>
            </a:r>
            <a:r>
              <a:rPr lang="uk-UA" sz="2000" dirty="0"/>
              <a:t>нові </a:t>
            </a:r>
          </a:p>
          <a:p>
            <a:r>
              <a:rPr lang="uk-UA" sz="2000" dirty="0"/>
              <a:t>слова за допомогою префіксів і суфіксів;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/>
              <a:t>використовувати </a:t>
            </a:r>
            <a:r>
              <a:rPr lang="uk-UA" sz="2000" dirty="0"/>
              <a:t>префікси й суфікси, </a:t>
            </a:r>
          </a:p>
          <a:p>
            <a:r>
              <a:rPr lang="uk-UA" sz="2000" dirty="0"/>
              <a:t>що надають словам емоційного забарвлення та виразності;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/>
              <a:t>правильно писати </a:t>
            </a:r>
            <a:r>
              <a:rPr lang="uk-UA" sz="2000" dirty="0"/>
              <a:t>значущі частини </a:t>
            </a:r>
          </a:p>
          <a:p>
            <a:r>
              <a:rPr lang="uk-UA" sz="2000" dirty="0"/>
              <a:t>слова (префікси й суфікси);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/>
              <a:t>письмово </a:t>
            </a:r>
            <a:r>
              <a:rPr lang="uk-UA" sz="2000" b="1" dirty="0"/>
              <a:t>описувати</a:t>
            </a:r>
            <a:r>
              <a:rPr lang="uk-UA" sz="2000" dirty="0"/>
              <a:t> тварин і предмети за допомогою слів, які утворені суфіксально-префіксальним способом.</a:t>
            </a:r>
          </a:p>
        </p:txBody>
      </p:sp>
    </p:spTree>
    <p:extLst>
      <p:ext uri="{BB962C8B-B14F-4D97-AF65-F5344CB8AC3E}">
        <p14:creationId xmlns:p14="http://schemas.microsoft.com/office/powerpoint/2010/main" val="1951449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4BCC8B00-7646-4C46-8DD7-701BCBEA98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03" y="643464"/>
            <a:ext cx="10905195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74ED4C0-4E5D-7C9A-2484-BDA85831BF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" b="34779"/>
          <a:stretch/>
        </p:blipFill>
        <p:spPr>
          <a:xfrm>
            <a:off x="870204" y="873252"/>
            <a:ext cx="10451592" cy="5111496"/>
          </a:xfrm>
          <a:prstGeom prst="rect">
            <a:avLst/>
          </a:prstGeom>
          <a:ln w="31750" cap="sq"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239042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1">
            <a:extLst>
              <a:ext uri="{FF2B5EF4-FFF2-40B4-BE49-F238E27FC236}">
                <a16:creationId xmlns:a16="http://schemas.microsoft.com/office/drawing/2014/main" id="{2770B5F4-AED0-4A3A-859D-B6239ED38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03" y="643464"/>
            <a:ext cx="10905195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E0A53C9-4509-7D1C-AAAE-230CBDCD55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8336" y="873252"/>
            <a:ext cx="6815328" cy="5111496"/>
          </a:xfrm>
          <a:prstGeom prst="rect">
            <a:avLst/>
          </a:prstGeom>
          <a:ln w="31750" cap="sq"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13601729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A94FB5-24FA-5140-66D9-3469CA503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7666" y="1297033"/>
            <a:ext cx="10511901" cy="1293028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Основа слова </a:t>
            </a:r>
            <a:r>
              <a:rPr lang="ru-RU" dirty="0"/>
              <a:t>—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частина</a:t>
            </a:r>
            <a:r>
              <a:rPr lang="ru-RU" dirty="0"/>
              <a:t> слова без </a:t>
            </a:r>
            <a:r>
              <a:rPr lang="ru-RU" dirty="0" err="1"/>
              <a:t>закінчення</a:t>
            </a:r>
            <a:r>
              <a:rPr lang="ru-RU" dirty="0"/>
              <a:t>. Вона </a:t>
            </a:r>
            <a:r>
              <a:rPr lang="ru-RU" dirty="0" err="1"/>
              <a:t>виражає</a:t>
            </a:r>
            <a:r>
              <a:rPr lang="ru-RU" dirty="0"/>
              <a:t> </a:t>
            </a:r>
            <a:r>
              <a:rPr lang="ru-RU" dirty="0" err="1"/>
              <a:t>лексичне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/>
              <a:t> слова</a:t>
            </a:r>
            <a:endParaRPr lang="uk-UA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4A22FFF-099E-FB96-43A1-A9EC76F45A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7288" y="3311832"/>
            <a:ext cx="7852111" cy="263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979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36E889-6A0D-0A39-AB0B-0B05856A66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984" y="2885241"/>
            <a:ext cx="11373775" cy="1349407"/>
          </a:xfrm>
        </p:spPr>
        <p:txBody>
          <a:bodyPr>
            <a:noAutofit/>
          </a:bodyPr>
          <a:lstStyle/>
          <a:p>
            <a:pPr algn="l"/>
            <a:r>
              <a:rPr lang="uk-UA" sz="3200" b="1" dirty="0"/>
              <a:t>Закінчення — змінна значуща частина слова, що виражає його граматичне значення — рід, число, відмінок, особу та ін.: </a:t>
            </a:r>
            <a:r>
              <a:rPr lang="uk-UA" sz="2000" dirty="0"/>
              <a:t>люблю (1-ша особа, </a:t>
            </a:r>
            <a:r>
              <a:rPr lang="uk-UA" sz="2000" dirty="0" err="1"/>
              <a:t>одн</a:t>
            </a:r>
            <a:r>
              <a:rPr lang="uk-UA" sz="2000" dirty="0"/>
              <a:t>.), полуницю (</a:t>
            </a:r>
            <a:r>
              <a:rPr lang="uk-UA" sz="2000" dirty="0" err="1"/>
              <a:t>Зн</a:t>
            </a:r>
            <a:r>
              <a:rPr lang="uk-UA" sz="2000" dirty="0"/>
              <a:t>. в., </a:t>
            </a:r>
            <a:r>
              <a:rPr lang="uk-UA" sz="2000" dirty="0" err="1"/>
              <a:t>одн</a:t>
            </a:r>
            <a:r>
              <a:rPr lang="uk-UA" sz="2000" dirty="0"/>
              <a:t>.), вершками (</a:t>
            </a:r>
            <a:r>
              <a:rPr lang="uk-UA" sz="2000" dirty="0" err="1"/>
              <a:t>Ор</a:t>
            </a:r>
            <a:r>
              <a:rPr lang="uk-UA" sz="2000" dirty="0"/>
              <a:t>. в., мн.). </a:t>
            </a:r>
            <a:br>
              <a:rPr lang="uk-UA" sz="2000" dirty="0"/>
            </a:br>
            <a:br>
              <a:rPr lang="uk-UA" sz="2000" dirty="0"/>
            </a:br>
            <a:r>
              <a:rPr lang="uk-UA" sz="2000" b="1" dirty="0"/>
              <a:t>У словах виноград, компот, лимон </a:t>
            </a:r>
            <a:r>
              <a:rPr lang="uk-UA" sz="2000" dirty="0"/>
              <a:t>— </a:t>
            </a:r>
            <a:r>
              <a:rPr lang="uk-UA" sz="2000" b="1" dirty="0">
                <a:solidFill>
                  <a:srgbClr val="FF0000"/>
                </a:solidFill>
              </a:rPr>
              <a:t>нульове закінчення</a:t>
            </a:r>
            <a:r>
              <a:rPr lang="uk-UA" sz="2000" dirty="0"/>
              <a:t>, воно не виражене звуком, як в інших відмінкових формах: виноград — винограду, компот — </a:t>
            </a:r>
            <a:r>
              <a:rPr lang="uk-UA" sz="2000" dirty="0" err="1"/>
              <a:t>компоту,лимон</a:t>
            </a:r>
            <a:r>
              <a:rPr lang="uk-UA" sz="2000" dirty="0"/>
              <a:t>— лимон а. </a:t>
            </a:r>
            <a:br>
              <a:rPr lang="uk-UA" sz="2000" dirty="0"/>
            </a:br>
            <a:r>
              <a:rPr lang="uk-UA" sz="2000" dirty="0"/>
              <a:t>У всіх поданих словах нульове закінчення має таке граматичне значення: називний відмінок, однина. </a:t>
            </a:r>
            <a:br>
              <a:rPr lang="uk-UA" sz="2000" dirty="0"/>
            </a:br>
            <a:br>
              <a:rPr lang="uk-UA" sz="2000" dirty="0"/>
            </a:br>
            <a:r>
              <a:rPr lang="uk-UA" sz="2000" b="1" dirty="0"/>
              <a:t>Незмінні слова не мають закінчення</a:t>
            </a:r>
            <a:r>
              <a:rPr lang="uk-UA" sz="2000" dirty="0"/>
              <a:t>: авокадо, шимпанзе, споживати, смачно.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24C858-664D-B101-4AB1-08755C68B5C1}"/>
              </a:ext>
            </a:extLst>
          </p:cNvPr>
          <p:cNvSpPr txBox="1"/>
          <p:nvPr/>
        </p:nvSpPr>
        <p:spPr>
          <a:xfrm>
            <a:off x="292963" y="5707420"/>
            <a:ext cx="1181617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/>
              <a:t>До </a:t>
            </a:r>
            <a:r>
              <a:rPr lang="ru-RU" sz="2400" dirty="0" err="1"/>
              <a:t>незмінних</a:t>
            </a:r>
            <a:r>
              <a:rPr lang="ru-RU" sz="2400" dirty="0"/>
              <a:t> </a:t>
            </a:r>
            <a:r>
              <a:rPr lang="ru-RU" sz="2400" dirty="0" err="1"/>
              <a:t>слів</a:t>
            </a:r>
            <a:r>
              <a:rPr lang="ru-RU" sz="2400" dirty="0"/>
              <a:t> належать </a:t>
            </a:r>
            <a:r>
              <a:rPr lang="ru-RU" sz="2400" dirty="0" err="1"/>
              <a:t>усі</a:t>
            </a:r>
            <a:r>
              <a:rPr lang="ru-RU" sz="2400" dirty="0"/>
              <a:t> </a:t>
            </a:r>
            <a:r>
              <a:rPr lang="ru-RU" sz="2400" dirty="0" err="1"/>
              <a:t>прислівники</a:t>
            </a:r>
            <a:r>
              <a:rPr lang="ru-RU" sz="2400" dirty="0"/>
              <a:t> (тут, </a:t>
            </a:r>
            <a:r>
              <a:rPr lang="ru-RU" sz="2400" dirty="0" err="1"/>
              <a:t>по-французьки</a:t>
            </a:r>
            <a:r>
              <a:rPr lang="ru-RU" sz="2400" dirty="0"/>
              <a:t>, </a:t>
            </a:r>
          </a:p>
          <a:p>
            <a:r>
              <a:rPr lang="ru-RU" sz="2400" dirty="0" err="1"/>
              <a:t>учора</a:t>
            </a:r>
            <a:r>
              <a:rPr lang="ru-RU" sz="2400" dirty="0"/>
              <a:t>) і </a:t>
            </a:r>
            <a:r>
              <a:rPr lang="ru-RU" sz="2400" dirty="0" err="1"/>
              <a:t>частина</a:t>
            </a:r>
            <a:r>
              <a:rPr lang="ru-RU" sz="2400" dirty="0"/>
              <a:t> </a:t>
            </a:r>
            <a:r>
              <a:rPr lang="ru-RU" sz="2400" dirty="0" err="1"/>
              <a:t>іншомовних</a:t>
            </a:r>
            <a:r>
              <a:rPr lang="ru-RU" sz="2400" dirty="0"/>
              <a:t> </a:t>
            </a:r>
            <a:r>
              <a:rPr lang="ru-RU" sz="2400" dirty="0" err="1"/>
              <a:t>слів</a:t>
            </a:r>
            <a:r>
              <a:rPr lang="ru-RU" sz="2400" dirty="0"/>
              <a:t> (</a:t>
            </a:r>
            <a:r>
              <a:rPr lang="ru-RU" sz="2400" dirty="0" err="1"/>
              <a:t>хакі</a:t>
            </a:r>
            <a:r>
              <a:rPr lang="ru-RU" sz="2400" dirty="0"/>
              <a:t>, лото, Руссо). </a:t>
            </a:r>
            <a:endParaRPr lang="uk-UA" sz="24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DE89539-E8DD-C443-B793-7CF5EC513F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9050" y="0"/>
            <a:ext cx="4552950" cy="1412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7011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2770B5F4-AED0-4A3A-859D-B6239ED38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03" y="643464"/>
            <a:ext cx="10905195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CA9E0E3-E8A7-0E01-C0FA-62E969856F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8336" y="873252"/>
            <a:ext cx="6815328" cy="5111496"/>
          </a:xfrm>
          <a:prstGeom prst="rect">
            <a:avLst/>
          </a:prstGeom>
          <a:ln w="31750" cap="sq"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2637799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2770B5F4-AED0-4A3A-859D-B6239ED38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03" y="643464"/>
            <a:ext cx="10905195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 descr="Зображення, що містить текст&#10;&#10;Автоматично згенерований опис">
            <a:extLst>
              <a:ext uri="{FF2B5EF4-FFF2-40B4-BE49-F238E27FC236}">
                <a16:creationId xmlns:a16="http://schemas.microsoft.com/office/drawing/2014/main" id="{E23BEDAE-131F-23CA-7248-5870C429C3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8336" y="873252"/>
            <a:ext cx="6815328" cy="5111496"/>
          </a:xfrm>
          <a:prstGeom prst="rect">
            <a:avLst/>
          </a:prstGeom>
          <a:ln w="31750" cap="sq">
            <a:noFill/>
            <a:miter lim="800000"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E30A7FF-7B91-E569-229A-83C0A94486EC}"/>
              </a:ext>
            </a:extLst>
          </p:cNvPr>
          <p:cNvSpPr txBox="1"/>
          <p:nvPr/>
        </p:nvSpPr>
        <p:spPr>
          <a:xfrm>
            <a:off x="7350711" y="106532"/>
            <a:ext cx="4197887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uk-UA" sz="2800" dirty="0"/>
              <a:t>ПРАКТИЧНЕ ЗАВДАННЯ</a:t>
            </a:r>
          </a:p>
        </p:txBody>
      </p:sp>
    </p:spTree>
    <p:extLst>
      <p:ext uri="{BB962C8B-B14F-4D97-AF65-F5344CB8AC3E}">
        <p14:creationId xmlns:p14="http://schemas.microsoft.com/office/powerpoint/2010/main" val="21502074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2200BEF-B969-07C4-BACA-7474A24584B5}"/>
              </a:ext>
            </a:extLst>
          </p:cNvPr>
          <p:cNvSpPr txBox="1"/>
          <p:nvPr/>
        </p:nvSpPr>
        <p:spPr>
          <a:xfrm>
            <a:off x="361025" y="1334272"/>
            <a:ext cx="11469949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dirty="0" err="1"/>
              <a:t>Випишіть</a:t>
            </a:r>
            <a:r>
              <a:rPr lang="uk-UA" sz="3600" dirty="0"/>
              <a:t> слова, які не мають закінчення.</a:t>
            </a:r>
          </a:p>
          <a:p>
            <a:r>
              <a:rPr lang="uk-UA" sz="3600" dirty="0"/>
              <a:t>Поясніть  свій  вибір. </a:t>
            </a:r>
          </a:p>
          <a:p>
            <a:endParaRPr lang="uk-UA" dirty="0"/>
          </a:p>
          <a:p>
            <a:endParaRPr lang="uk-UA" dirty="0"/>
          </a:p>
          <a:p>
            <a:pPr algn="just"/>
            <a:r>
              <a:rPr lang="uk-UA" sz="3200" dirty="0"/>
              <a:t>Сіль, ряд, слово, біг, тема, леді, співати, птах, кіно, пальто, вікно, село, місто, метро, сонце, вершки, ножиці, давно, таксі, батько, піч, кафе, день, захід.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0048764-A6AB-D327-2904-3FC0D992C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1447" y="248719"/>
            <a:ext cx="4365114" cy="74987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E6783D6-F494-23F7-8D29-2146D5B866BA}"/>
              </a:ext>
            </a:extLst>
          </p:cNvPr>
          <p:cNvSpPr txBox="1"/>
          <p:nvPr/>
        </p:nvSpPr>
        <p:spPr>
          <a:xfrm>
            <a:off x="325514" y="5523728"/>
            <a:ext cx="67647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b="1" i="1" dirty="0"/>
              <a:t>Учимося розмірковувати</a:t>
            </a:r>
            <a:r>
              <a:rPr lang="uk-UA" i="1" dirty="0"/>
              <a:t>.</a:t>
            </a:r>
          </a:p>
          <a:p>
            <a:pPr algn="just"/>
            <a:r>
              <a:rPr lang="ru-RU" i="1" dirty="0" err="1"/>
              <a:t>Леді</a:t>
            </a:r>
            <a:r>
              <a:rPr lang="ru-RU" i="1" dirty="0"/>
              <a:t> (не </a:t>
            </a:r>
            <a:r>
              <a:rPr lang="ru-RU" i="1" dirty="0" err="1"/>
              <a:t>змінюється</a:t>
            </a:r>
            <a:r>
              <a:rPr lang="ru-RU" i="1" dirty="0"/>
              <a:t>, </a:t>
            </a:r>
            <a:r>
              <a:rPr lang="ru-RU" i="1" dirty="0" err="1"/>
              <a:t>іншомовного</a:t>
            </a:r>
            <a:r>
              <a:rPr lang="ru-RU" i="1" dirty="0"/>
              <a:t> </a:t>
            </a:r>
            <a:r>
              <a:rPr lang="ru-RU" i="1" dirty="0" err="1"/>
              <a:t>походження</a:t>
            </a:r>
            <a:r>
              <a:rPr lang="ru-RU" i="1" dirty="0"/>
              <a:t>), </a:t>
            </a:r>
            <a:r>
              <a:rPr lang="ru-RU" i="1" dirty="0" err="1"/>
              <a:t>співати</a:t>
            </a:r>
            <a:r>
              <a:rPr lang="ru-RU" i="1" dirty="0"/>
              <a:t> (</a:t>
            </a:r>
            <a:r>
              <a:rPr lang="ru-RU" i="1" dirty="0" err="1"/>
              <a:t>інфінітив</a:t>
            </a:r>
            <a:r>
              <a:rPr lang="ru-RU" i="1" dirty="0"/>
              <a:t>), давно (</a:t>
            </a:r>
            <a:r>
              <a:rPr lang="ru-RU" i="1" dirty="0" err="1"/>
              <a:t>прислівник</a:t>
            </a:r>
            <a:r>
              <a:rPr lang="ru-RU" i="1" dirty="0"/>
              <a:t>, не </a:t>
            </a:r>
            <a:r>
              <a:rPr lang="ru-RU" i="1" dirty="0" err="1"/>
              <a:t>змінюється</a:t>
            </a:r>
            <a:r>
              <a:rPr lang="ru-RU" i="1" dirty="0"/>
              <a:t>) , а значит не  </a:t>
            </a:r>
            <a:r>
              <a:rPr lang="ru-RU" i="1" dirty="0" err="1"/>
              <a:t>має</a:t>
            </a:r>
            <a:r>
              <a:rPr lang="ru-RU" i="1" dirty="0"/>
              <a:t>  </a:t>
            </a:r>
            <a:r>
              <a:rPr lang="ru-RU" i="1" dirty="0" err="1"/>
              <a:t>закінчення</a:t>
            </a:r>
            <a:r>
              <a:rPr lang="ru-RU" i="1" dirty="0"/>
              <a:t>.</a:t>
            </a:r>
            <a:endParaRPr lang="uk-UA" i="1" dirty="0"/>
          </a:p>
        </p:txBody>
      </p:sp>
    </p:spTree>
    <p:extLst>
      <p:ext uri="{BB962C8B-B14F-4D97-AF65-F5344CB8AC3E}">
        <p14:creationId xmlns:p14="http://schemas.microsoft.com/office/powerpoint/2010/main" val="12353929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2770B5F4-AED0-4A3A-859D-B6239ED38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03" y="643464"/>
            <a:ext cx="10905195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6EBC56-D97C-D1B6-67AA-B2E295429023}"/>
              </a:ext>
            </a:extLst>
          </p:cNvPr>
          <p:cNvSpPr txBox="1"/>
          <p:nvPr/>
        </p:nvSpPr>
        <p:spPr>
          <a:xfrm>
            <a:off x="1341275" y="1030011"/>
            <a:ext cx="968750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Запишіть слова у дві колонки: 1) з нульовим закінченням; </a:t>
            </a:r>
          </a:p>
          <a:p>
            <a:pPr algn="just"/>
            <a:r>
              <a:rPr lang="uk-UA" sz="2400" dirty="0"/>
              <a:t>2) без закінчення. </a:t>
            </a:r>
          </a:p>
          <a:p>
            <a:pPr algn="just"/>
            <a:endParaRPr lang="uk-UA" sz="2400" dirty="0"/>
          </a:p>
          <a:p>
            <a:pPr algn="just"/>
            <a:endParaRPr lang="uk-UA" sz="2400" dirty="0"/>
          </a:p>
          <a:p>
            <a:pPr algn="just"/>
            <a:r>
              <a:rPr lang="uk-UA" sz="2400" dirty="0"/>
              <a:t>По-китайськи, сік, очистити, ураган, натюрморт, манго, артистично, ралі, амплуа, наввипередки, центнер, якість, частенько.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B25E662-ABA0-6EE2-0C1D-ED7272B560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3483" y="0"/>
            <a:ext cx="4365114" cy="749873"/>
          </a:xfrm>
          <a:prstGeom prst="rect">
            <a:avLst/>
          </a:prstGeom>
        </p:spPr>
      </p:pic>
      <p:graphicFrame>
        <p:nvGraphicFramePr>
          <p:cNvPr id="8" name="Таблиця 8">
            <a:extLst>
              <a:ext uri="{FF2B5EF4-FFF2-40B4-BE49-F238E27FC236}">
                <a16:creationId xmlns:a16="http://schemas.microsoft.com/office/drawing/2014/main" id="{CD224017-78D5-8F22-660F-DBFAC002A7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995052"/>
              </p:ext>
            </p:extLst>
          </p:nvPr>
        </p:nvGraphicFramePr>
        <p:xfrm>
          <a:off x="2593909" y="4094213"/>
          <a:ext cx="7715380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90165">
                  <a:extLst>
                    <a:ext uri="{9D8B030D-6E8A-4147-A177-3AD203B41FA5}">
                      <a16:colId xmlns:a16="http://schemas.microsoft.com/office/drawing/2014/main" val="3684098690"/>
                    </a:ext>
                  </a:extLst>
                </a:gridCol>
                <a:gridCol w="3825215">
                  <a:extLst>
                    <a:ext uri="{9D8B030D-6E8A-4147-A177-3AD203B41FA5}">
                      <a16:colId xmlns:a16="http://schemas.microsoft.com/office/drawing/2014/main" val="1612172907"/>
                    </a:ext>
                  </a:extLst>
                </a:gridCol>
              </a:tblGrid>
              <a:tr h="130879">
                <a:tc>
                  <a:txBody>
                    <a:bodyPr/>
                    <a:lstStyle/>
                    <a:p>
                      <a:pPr algn="ctr"/>
                      <a:r>
                        <a:rPr lang="uk-UA" sz="2400" dirty="0"/>
                        <a:t>з нульовим закінченням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/>
                        <a:t>без закінчення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8056234"/>
                  </a:ext>
                </a:extLst>
              </a:tr>
              <a:tr h="130879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8034858"/>
                  </a:ext>
                </a:extLst>
              </a:tr>
              <a:tr h="130879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3016292"/>
                  </a:ext>
                </a:extLst>
              </a:tr>
              <a:tr h="130879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6629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07068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61C71AC-23EA-9EB2-18E2-3FCCD70F88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613"/>
          <a:stretch/>
        </p:blipFill>
        <p:spPr>
          <a:xfrm>
            <a:off x="186430" y="2956264"/>
            <a:ext cx="2856871" cy="191161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03010B6-A91F-5E50-5A86-1AFC038E7BD8}"/>
              </a:ext>
            </a:extLst>
          </p:cNvPr>
          <p:cNvSpPr txBox="1"/>
          <p:nvPr/>
        </p:nvSpPr>
        <p:spPr>
          <a:xfrm>
            <a:off x="9028590" y="408373"/>
            <a:ext cx="2965142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uk-UA" sz="2800" dirty="0"/>
              <a:t>ПІДСУМУЄМО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6BF215-33E2-04A8-87C0-BD41135FFC2E}"/>
              </a:ext>
            </a:extLst>
          </p:cNvPr>
          <p:cNvSpPr txBox="1"/>
          <p:nvPr/>
        </p:nvSpPr>
        <p:spPr>
          <a:xfrm>
            <a:off x="4308631" y="1327146"/>
            <a:ext cx="7696939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 1</a:t>
            </a:r>
            <a:r>
              <a:rPr lang="uk-UA" sz="3600" dirty="0"/>
              <a:t>. Що </a:t>
            </a:r>
            <a:r>
              <a:rPr lang="uk-UA" sz="3600" b="1" dirty="0"/>
              <a:t>повторили</a:t>
            </a:r>
            <a:r>
              <a:rPr lang="uk-UA" sz="3600" dirty="0"/>
              <a:t> на </a:t>
            </a:r>
            <a:r>
              <a:rPr lang="uk-UA" sz="3600" dirty="0" err="1"/>
              <a:t>уроці</a:t>
            </a:r>
            <a:r>
              <a:rPr lang="uk-UA" sz="3600" dirty="0"/>
              <a:t>?</a:t>
            </a:r>
          </a:p>
          <a:p>
            <a:r>
              <a:rPr lang="uk-UA" sz="3600" dirty="0"/>
              <a:t> 2.Що нового </a:t>
            </a:r>
            <a:r>
              <a:rPr lang="uk-UA" sz="3600" b="1" dirty="0"/>
              <a:t>дізналися </a:t>
            </a:r>
            <a:r>
              <a:rPr lang="uk-UA" sz="3600" dirty="0"/>
              <a:t>на </a:t>
            </a:r>
            <a:r>
              <a:rPr lang="uk-UA" sz="3600" dirty="0" err="1"/>
              <a:t>уроці</a:t>
            </a:r>
            <a:r>
              <a:rPr lang="uk-UA" sz="3600" dirty="0"/>
              <a:t>?:</a:t>
            </a:r>
          </a:p>
          <a:p>
            <a:r>
              <a:rPr lang="uk-UA" sz="3600" dirty="0"/>
              <a:t> 3. Чим </a:t>
            </a:r>
            <a:r>
              <a:rPr lang="uk-UA" sz="3600" b="1" dirty="0"/>
              <a:t>відрізняються</a:t>
            </a:r>
            <a:r>
              <a:rPr lang="uk-UA" sz="3600" dirty="0"/>
              <a:t>  змінні й незмінні слова?</a:t>
            </a:r>
          </a:p>
          <a:p>
            <a:r>
              <a:rPr lang="uk-UA" sz="3600" dirty="0"/>
              <a:t> 4. Про які значущі частини слова сьогодні </a:t>
            </a:r>
            <a:r>
              <a:rPr lang="uk-UA" sz="3600" b="1" dirty="0"/>
              <a:t>говорили</a:t>
            </a:r>
            <a:r>
              <a:rPr lang="uk-UA" sz="3600" dirty="0"/>
              <a:t>?</a:t>
            </a:r>
          </a:p>
          <a:p>
            <a:r>
              <a:rPr lang="uk-UA" sz="3600" dirty="0"/>
              <a:t>5. </a:t>
            </a:r>
            <a:r>
              <a:rPr lang="uk-UA" sz="3600" b="1" dirty="0"/>
              <a:t>Для чого </a:t>
            </a:r>
            <a:r>
              <a:rPr lang="uk-UA" sz="3600" dirty="0"/>
              <a:t>необхідно знати будову слова?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68381364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74</TotalTime>
  <Words>468</Words>
  <Application>Microsoft Office PowerPoint</Application>
  <PresentationFormat>Широкий екран</PresentationFormat>
  <Paragraphs>48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4" baseType="lpstr">
      <vt:lpstr>Arial</vt:lpstr>
      <vt:lpstr>Century Gothic</vt:lpstr>
      <vt:lpstr>Туман</vt:lpstr>
      <vt:lpstr>БУДОВА СЛОВА. ОРФОГРАФІЯ.</vt:lpstr>
      <vt:lpstr>Презентація PowerPoint</vt:lpstr>
      <vt:lpstr>Презентація PowerPoint</vt:lpstr>
      <vt:lpstr>Презентація PowerPoint</vt:lpstr>
      <vt:lpstr>Основа слова — це частина слова без закінчення. Вона виражає лексичне значення слова</vt:lpstr>
      <vt:lpstr>Закінчення — змінна значуща частина слова, що виражає його граматичне значення — рід, число, відмінок, особу та ін.: люблю (1-ша особа, одн.), полуницю (Зн. в., одн.), вершками (Ор. в., мн.).   У словах виноград, компот, лимон — нульове закінчення, воно не виражене звуком, як в інших відмінкових формах: виноград — винограду, компот — компоту,лимон— лимон а.  У всіх поданих словах нульове закінчення має таке граматичне значення: називний відмінок, однина.   Незмінні слова не мають закінчення: авокадо, шимпанзе, споживати, смачно.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БУДОВА СЛОВА. ОРФОГРАФІЯ.</dc:title>
  <dc:creator>Тетяна Сезько</dc:creator>
  <cp:lastModifiedBy>Тетяна Сезько</cp:lastModifiedBy>
  <cp:revision>7</cp:revision>
  <dcterms:created xsi:type="dcterms:W3CDTF">2022-10-25T17:53:32Z</dcterms:created>
  <dcterms:modified xsi:type="dcterms:W3CDTF">2022-12-02T11:37:03Z</dcterms:modified>
</cp:coreProperties>
</file>