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4" r:id="rId3"/>
    <p:sldId id="257" r:id="rId4"/>
    <p:sldId id="259" r:id="rId5"/>
    <p:sldId id="261" r:id="rId6"/>
    <p:sldId id="262" r:id="rId7"/>
    <p:sldId id="263" r:id="rId8"/>
    <p:sldId id="266" r:id="rId9"/>
    <p:sldId id="268" r:id="rId10"/>
    <p:sldId id="269" r:id="rId11"/>
    <p:sldId id="270" r:id="rId12"/>
    <p:sldId id="271" r:id="rId13"/>
    <p:sldId id="265" r:id="rId14"/>
    <p:sldId id="285" r:id="rId15"/>
    <p:sldId id="287" r:id="rId16"/>
    <p:sldId id="281" r:id="rId17"/>
    <p:sldId id="275" r:id="rId18"/>
    <p:sldId id="280" r:id="rId19"/>
    <p:sldId id="276" r:id="rId20"/>
    <p:sldId id="283" r:id="rId21"/>
    <p:sldId id="277" r:id="rId22"/>
    <p:sldId id="278" r:id="rId23"/>
    <p:sldId id="279" r:id="rId24"/>
    <p:sldId id="288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uk.wikipedia.org/wiki/%D0%A5%D1%80%D0%B8%D1%81%D1%82%D0%B8%D1%8F%D0%BD%D1%81%D1%82%D0%B2%D0%BE" TargetMode="Externa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983B56-66A0-63F9-FA03-FCEAF88CF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88345" y="862372"/>
            <a:ext cx="9521301" cy="842141"/>
          </a:xfrm>
        </p:spPr>
        <p:txBody>
          <a:bodyPr>
            <a:noAutofit/>
          </a:bodyPr>
          <a:lstStyle/>
          <a:p>
            <a:pPr algn="r"/>
            <a:r>
              <a:rPr lang="uk-UA" dirty="0"/>
              <a:t>префікс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EEBA1624-5B6F-33E6-AE3D-4139C61A29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50128" y="4443270"/>
            <a:ext cx="10027328" cy="1552358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uk-UA" sz="2900" dirty="0"/>
              <a:t>СЕЗЬКО ТЕТЯНА АНАТОЛІЇВНА, </a:t>
            </a:r>
          </a:p>
          <a:p>
            <a:pPr algn="r"/>
            <a:r>
              <a:rPr lang="uk-UA" sz="2900" dirty="0"/>
              <a:t>УЧИТЕЛЬ УКРАЇНСЬКОЇ МОВИ ТА ЛІТЕРАТУРИ ВИЩОЇ КВАЛІФІКАЦІЙНОЇ КАТЕГОРІЇ, З ПЕДЕГОГІЧНИМ ЗВАННЯМ «УЧИТЕЛЬ-МЕТОДИСТ»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963759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D5ACDA-C453-603D-2572-E504A15E9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45515" y="266330"/>
            <a:ext cx="3560685" cy="903304"/>
          </a:xfrm>
        </p:spPr>
        <p:txBody>
          <a:bodyPr/>
          <a:lstStyle/>
          <a:p>
            <a:r>
              <a:rPr lang="uk-UA" dirty="0"/>
              <a:t>поміркуйте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9D8C644-D453-33A2-C2F0-5709907582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/>
              <a:t>Прочитайте розмову матері із сином і виконайте завдання.</a:t>
            </a:r>
          </a:p>
          <a:p>
            <a:pPr marL="0" indent="0">
              <a:buNone/>
            </a:pPr>
            <a:r>
              <a:rPr lang="uk-UA" dirty="0"/>
              <a:t>— Такий низький бал… Чому ти не вивчив матеріал? </a:t>
            </a:r>
          </a:p>
          <a:p>
            <a:pPr marL="0" indent="0">
              <a:buNone/>
            </a:pPr>
            <a:r>
              <a:rPr lang="uk-UA" dirty="0"/>
              <a:t>— Я </a:t>
            </a:r>
            <a:r>
              <a:rPr lang="uk-UA" b="1" dirty="0"/>
              <a:t>вчив…</a:t>
            </a:r>
            <a:r>
              <a:rPr lang="uk-UA" dirty="0"/>
              <a:t> </a:t>
            </a:r>
          </a:p>
          <a:p>
            <a:pPr marL="0" indent="0">
              <a:buNone/>
            </a:pPr>
            <a:r>
              <a:rPr lang="uk-UA" dirty="0"/>
              <a:t>— </a:t>
            </a:r>
            <a:r>
              <a:rPr lang="uk-UA" b="1" dirty="0"/>
              <a:t>Учив і вивчив </a:t>
            </a:r>
            <a:r>
              <a:rPr lang="uk-UA" dirty="0"/>
              <a:t>— різні поняття!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dirty="0"/>
              <a:t>А.	 Поясніть відмінність між словами вчив і вивчив.</a:t>
            </a:r>
          </a:p>
          <a:p>
            <a:pPr marL="0" indent="0">
              <a:buNone/>
            </a:pPr>
            <a:r>
              <a:rPr lang="uk-UA" dirty="0"/>
              <a:t>Б.	 За допомогою </a:t>
            </a:r>
            <a:r>
              <a:rPr lang="uk-UA" dirty="0" err="1"/>
              <a:t>префікса</a:t>
            </a:r>
            <a:r>
              <a:rPr lang="uk-UA" dirty="0"/>
              <a:t>, кореня чи суфікса слово набуло </a:t>
            </a:r>
            <a:r>
              <a:rPr lang="uk-UA"/>
              <a:t>нового відтінку </a:t>
            </a:r>
            <a:r>
              <a:rPr lang="uk-UA" dirty="0"/>
              <a:t>в значенні?</a:t>
            </a:r>
          </a:p>
        </p:txBody>
      </p:sp>
    </p:spTree>
    <p:extLst>
      <p:ext uri="{BB962C8B-B14F-4D97-AF65-F5344CB8AC3E}">
        <p14:creationId xmlns:p14="http://schemas.microsoft.com/office/powerpoint/2010/main" val="33409633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7EB556D-2066-CA67-CB75-D3381D89704C}"/>
              </a:ext>
            </a:extLst>
          </p:cNvPr>
          <p:cNvSpPr txBox="1"/>
          <p:nvPr/>
        </p:nvSpPr>
        <p:spPr>
          <a:xfrm>
            <a:off x="639192" y="1787033"/>
            <a:ext cx="10670959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3200" b="1" dirty="0"/>
              <a:t>Префікс </a:t>
            </a:r>
            <a:r>
              <a:rPr lang="uk-UA" sz="3200" dirty="0"/>
              <a:t>— це значуща частина слова, що стоїть перед коренем і слугує  для творення нових слів або нових відтінків у значенні: </a:t>
            </a:r>
          </a:p>
          <a:p>
            <a:pPr algn="just"/>
            <a:r>
              <a:rPr lang="uk-UA" sz="3200" dirty="0"/>
              <a:t>*друк — передрук,  друг — недруг, мудрий — премудрий. </a:t>
            </a:r>
          </a:p>
        </p:txBody>
      </p:sp>
    </p:spTree>
    <p:extLst>
      <p:ext uri="{BB962C8B-B14F-4D97-AF65-F5344CB8AC3E}">
        <p14:creationId xmlns:p14="http://schemas.microsoft.com/office/powerpoint/2010/main" val="23846733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82240DA4-2BAE-5EF5-DDA2-C64FBE11A7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6544" y="1958620"/>
            <a:ext cx="5211192" cy="388835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151B4FE-CEAE-0DE0-F160-D3E2F813407F}"/>
              </a:ext>
            </a:extLst>
          </p:cNvPr>
          <p:cNvSpPr txBox="1"/>
          <p:nvPr/>
        </p:nvSpPr>
        <p:spPr>
          <a:xfrm>
            <a:off x="7297446" y="248574"/>
            <a:ext cx="4296792" cy="523220"/>
          </a:xfrm>
          <a:prstGeom prst="rect">
            <a:avLst/>
          </a:prstGeom>
          <a:solidFill>
            <a:srgbClr val="FF6699"/>
          </a:solidFill>
        </p:spPr>
        <p:txBody>
          <a:bodyPr wrap="square" rtlCol="0">
            <a:spAutoFit/>
          </a:bodyPr>
          <a:lstStyle/>
          <a:p>
            <a:pPr algn="r"/>
            <a:r>
              <a:rPr lang="uk-UA" sz="2800" dirty="0"/>
              <a:t>УТВОРІТЬ НОВІ СЛОВА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38DF98-7BFE-1A7F-2C76-50CE5D7F9117}"/>
              </a:ext>
            </a:extLst>
          </p:cNvPr>
          <p:cNvSpPr txBox="1"/>
          <p:nvPr/>
        </p:nvSpPr>
        <p:spPr>
          <a:xfrm>
            <a:off x="6187736" y="2192784"/>
            <a:ext cx="58148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/>
              <a:t>Поясніть лексичне значення утворених слів.</a:t>
            </a:r>
          </a:p>
        </p:txBody>
      </p:sp>
    </p:spTree>
    <p:extLst>
      <p:ext uri="{BB962C8B-B14F-4D97-AF65-F5344CB8AC3E}">
        <p14:creationId xmlns:p14="http://schemas.microsoft.com/office/powerpoint/2010/main" val="34063481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8ADBDC5-E7F1-A920-92C3-F8EFABC7551B}"/>
              </a:ext>
            </a:extLst>
          </p:cNvPr>
          <p:cNvSpPr txBox="1"/>
          <p:nvPr/>
        </p:nvSpPr>
        <p:spPr>
          <a:xfrm>
            <a:off x="284086" y="825624"/>
            <a:ext cx="11825056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3200" dirty="0"/>
              <a:t>До найуживаніших префіксів належать такі: </a:t>
            </a:r>
          </a:p>
          <a:p>
            <a:pPr algn="just"/>
            <a:r>
              <a:rPr lang="uk-UA" sz="3200" b="1" dirty="0"/>
              <a:t>• з- (зі-, зо-), с-: </a:t>
            </a:r>
            <a:r>
              <a:rPr lang="uk-UA" sz="3200" dirty="0"/>
              <a:t>змити, зіграти, зозла, спитати; </a:t>
            </a:r>
          </a:p>
          <a:p>
            <a:pPr algn="just"/>
            <a:r>
              <a:rPr lang="uk-UA" sz="3200" dirty="0"/>
              <a:t>• </a:t>
            </a:r>
            <a:r>
              <a:rPr lang="uk-UA" sz="3200" b="1" dirty="0"/>
              <a:t>пре-, при-, прі-: </a:t>
            </a:r>
            <a:r>
              <a:rPr lang="uk-UA" sz="3200" dirty="0"/>
              <a:t>премудрий, прикрити, прізвище; </a:t>
            </a:r>
          </a:p>
          <a:p>
            <a:pPr algn="just"/>
            <a:r>
              <a:rPr lang="uk-UA" sz="3200" dirty="0"/>
              <a:t>• </a:t>
            </a:r>
            <a:r>
              <a:rPr lang="uk-UA" sz="3200" b="1" dirty="0"/>
              <a:t>роз-, без-, через-</a:t>
            </a:r>
            <a:r>
              <a:rPr lang="uk-UA" sz="3200" dirty="0"/>
              <a:t>: </a:t>
            </a:r>
          </a:p>
          <a:p>
            <a:pPr algn="just"/>
            <a:r>
              <a:rPr lang="uk-UA" sz="3200" dirty="0"/>
              <a:t>*розповідь, бездарність, черезплічник; </a:t>
            </a:r>
          </a:p>
          <a:p>
            <a:pPr algn="just"/>
            <a:r>
              <a:rPr lang="uk-UA" sz="3200" dirty="0"/>
              <a:t>• </a:t>
            </a:r>
            <a:r>
              <a:rPr lang="uk-UA" sz="3200" b="1" dirty="0"/>
              <a:t>від- (од-), між-, над-, об-, перед-, під-, понад-, </a:t>
            </a:r>
            <a:r>
              <a:rPr lang="uk-UA" sz="3200" b="1" dirty="0" err="1"/>
              <a:t>пред</a:t>
            </a:r>
            <a:r>
              <a:rPr lang="uk-UA" sz="3200" b="1" dirty="0"/>
              <a:t>-: *</a:t>
            </a:r>
            <a:r>
              <a:rPr lang="uk-UA" sz="3200" dirty="0"/>
              <a:t>відкрити, міжкімнатний, надміру, обводити, передісторія, підкладати, понаднормово, пред’явити. </a:t>
            </a:r>
          </a:p>
          <a:p>
            <a:pPr algn="just"/>
            <a:endParaRPr lang="uk-UA" sz="3200" dirty="0"/>
          </a:p>
          <a:p>
            <a:pPr algn="just"/>
            <a:r>
              <a:rPr lang="uk-UA" sz="3200" dirty="0"/>
              <a:t>У слові може бути </a:t>
            </a:r>
            <a:r>
              <a:rPr lang="uk-UA" sz="3200" b="1" dirty="0"/>
              <a:t>кілька префіксів</a:t>
            </a:r>
            <a:r>
              <a:rPr lang="uk-UA" sz="3200" dirty="0"/>
              <a:t>: </a:t>
            </a:r>
          </a:p>
          <a:p>
            <a:pPr algn="just"/>
            <a:r>
              <a:rPr lang="uk-UA" sz="3200" dirty="0"/>
              <a:t>*ділити — поділити — розподілити — перерозподілити. </a:t>
            </a:r>
          </a:p>
        </p:txBody>
      </p:sp>
    </p:spTree>
    <p:extLst>
      <p:ext uri="{BB962C8B-B14F-4D97-AF65-F5344CB8AC3E}">
        <p14:creationId xmlns:p14="http://schemas.microsoft.com/office/powerpoint/2010/main" val="24698529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EEBBB2D-B7EB-8A0C-817F-349CF2F15DAE}"/>
              </a:ext>
            </a:extLst>
          </p:cNvPr>
          <p:cNvSpPr txBox="1"/>
          <p:nvPr/>
        </p:nvSpPr>
        <p:spPr>
          <a:xfrm>
            <a:off x="298881" y="1519241"/>
            <a:ext cx="11203619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Префікси </a:t>
            </a:r>
            <a:r>
              <a:rPr lang="uk-UA" sz="2800" b="1" dirty="0" err="1"/>
              <a:t>воз</a:t>
            </a:r>
            <a:r>
              <a:rPr lang="uk-UA" sz="2800" b="1" dirty="0"/>
              <a:t>-, па-, </a:t>
            </a:r>
            <a:r>
              <a:rPr lang="uk-UA" sz="2800" b="1" dirty="0" err="1"/>
              <a:t>пра</a:t>
            </a:r>
            <a:r>
              <a:rPr lang="uk-UA" sz="2800" b="1" dirty="0"/>
              <a:t>-, уз- </a:t>
            </a:r>
            <a:r>
              <a:rPr lang="uk-UA" sz="2800" dirty="0"/>
              <a:t>можуть надавати словам </a:t>
            </a:r>
            <a:r>
              <a:rPr lang="uk-UA" sz="2800" b="1" dirty="0"/>
              <a:t>відтінку урочистості</a:t>
            </a:r>
            <a:r>
              <a:rPr lang="uk-UA" sz="2800" dirty="0"/>
              <a:t>: </a:t>
            </a:r>
          </a:p>
          <a:p>
            <a:pPr algn="just"/>
            <a:r>
              <a:rPr lang="uk-UA" sz="2800" dirty="0"/>
              <a:t>*А ось він — Київ! </a:t>
            </a:r>
            <a:r>
              <a:rPr lang="uk-UA" sz="2800" dirty="0" err="1"/>
              <a:t>Возсіяв</a:t>
            </a:r>
            <a:r>
              <a:rPr lang="uk-UA" sz="2800" dirty="0"/>
              <a:t> хрестами. Пригаслий зір красою полонив (Л. Костенко). А вранці в садках шуміла діамантова паморозь (М. Хвильовий). 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dirty="0"/>
              <a:t>Книжного характеру додають словам префікси анти-, екстра-, псевдо-, ультра- і под.: </a:t>
            </a:r>
          </a:p>
          <a:p>
            <a:pPr algn="just"/>
            <a:r>
              <a:rPr lang="uk-UA" sz="2800" dirty="0"/>
              <a:t>*антитіла, контраргументи. </a:t>
            </a:r>
          </a:p>
          <a:p>
            <a:pPr algn="just"/>
            <a:r>
              <a:rPr lang="uk-UA" sz="2800" b="1" dirty="0"/>
              <a:t>Негативного відтінку </a:t>
            </a:r>
            <a:r>
              <a:rPr lang="uk-UA" sz="2800" dirty="0"/>
              <a:t>може додавати словам суфікс не-: *нероба, нездара, несмак.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DCDC68-3086-5287-AA84-FD8E02E7A32D}"/>
              </a:ext>
            </a:extLst>
          </p:cNvPr>
          <p:cNvSpPr txBox="1"/>
          <p:nvPr/>
        </p:nvSpPr>
        <p:spPr>
          <a:xfrm>
            <a:off x="9241653" y="248575"/>
            <a:ext cx="2130641" cy="523220"/>
          </a:xfrm>
          <a:prstGeom prst="rect">
            <a:avLst/>
          </a:prstGeom>
          <a:solidFill>
            <a:srgbClr val="FF6699"/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ЗАУВАЖТЕ</a:t>
            </a:r>
          </a:p>
        </p:txBody>
      </p:sp>
    </p:spTree>
    <p:extLst>
      <p:ext uri="{BB962C8B-B14F-4D97-AF65-F5344CB8AC3E}">
        <p14:creationId xmlns:p14="http://schemas.microsoft.com/office/powerpoint/2010/main" val="21386417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61076C1C-5EBA-4C3E-A055-79A6054B84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B4B6A46E-083C-4558-888C-4A7CB3EF1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02C273-5E6C-56D9-B6BB-E4E68F53EDDC}"/>
              </a:ext>
            </a:extLst>
          </p:cNvPr>
          <p:cNvSpPr txBox="1"/>
          <p:nvPr/>
        </p:nvSpPr>
        <p:spPr>
          <a:xfrm>
            <a:off x="266700" y="2345554"/>
            <a:ext cx="4903174" cy="387313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4000" b="1" dirty="0"/>
              <a:t>Префікс пре- </a:t>
            </a:r>
            <a:r>
              <a:rPr lang="uk-UA" sz="4000" dirty="0"/>
              <a:t>вживаємо: 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на позначення </a:t>
            </a:r>
            <a:r>
              <a:rPr lang="uk-UA" sz="2400" b="1" dirty="0"/>
              <a:t>збільшеної ознаки </a:t>
            </a:r>
            <a:r>
              <a:rPr lang="uk-UA" sz="2400" dirty="0"/>
              <a:t>(зазвичай його можна замінити словом </a:t>
            </a:r>
            <a:r>
              <a:rPr lang="uk-UA" sz="2400" b="1" dirty="0">
                <a:solidFill>
                  <a:srgbClr val="FF0000"/>
                </a:solidFill>
              </a:rPr>
              <a:t>дуже</a:t>
            </a:r>
            <a:r>
              <a:rPr lang="uk-UA" sz="2400" dirty="0"/>
              <a:t>): пресолодкий (= дуже солодкий), престарий (= дуже старий);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у словах, які треба запам’ятати: </a:t>
            </a:r>
            <a:r>
              <a:rPr lang="uk-UA" sz="2400" b="1" dirty="0"/>
              <a:t>престол, презирство, презирливий, преподобний, преосвященний, превелебний.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A8486BC-DED8-B5EF-449C-1F3D51CFFA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773" r="23221" b="3"/>
          <a:stretch/>
        </p:blipFill>
        <p:spPr>
          <a:xfrm>
            <a:off x="5349607" y="746125"/>
            <a:ext cx="3314451" cy="3358380"/>
          </a:xfrm>
          <a:prstGeom prst="rect">
            <a:avLst/>
          </a:prstGeom>
        </p:spPr>
      </p:pic>
      <p:sp>
        <p:nvSpPr>
          <p:cNvPr id="16" name="Round Single Corner Rectangle 17">
            <a:extLst>
              <a:ext uri="{FF2B5EF4-FFF2-40B4-BE49-F238E27FC236}">
                <a16:creationId xmlns:a16="http://schemas.microsoft.com/office/drawing/2014/main" id="{C9CD8108-0312-488F-BCF5-BDE9B86EC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10817" y="1002026"/>
            <a:ext cx="2309217" cy="1684338"/>
          </a:xfrm>
          <a:prstGeom prst="round1Rect">
            <a:avLst>
              <a:gd name="adj" fmla="val 11295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5DFDB009-CBAB-4FFD-A94C-3CBF0E26A6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308077D-88A3-F11A-974D-9DC1B4709D4B}"/>
              </a:ext>
            </a:extLst>
          </p:cNvPr>
          <p:cNvSpPr txBox="1"/>
          <p:nvPr/>
        </p:nvSpPr>
        <p:spPr>
          <a:xfrm>
            <a:off x="626894" y="372677"/>
            <a:ext cx="409582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cap="all" dirty="0">
                <a:latin typeface="+mj-lt"/>
                <a:ea typeface="+mj-ea"/>
                <a:cs typeface="+mj-cs"/>
              </a:rPr>
              <a:t>НАПИСАННЯ ПРЕФІКСІВ </a:t>
            </a:r>
            <a:r>
              <a:rPr lang="en-US" sz="3200" b="1" cap="all" dirty="0" err="1">
                <a:latin typeface="+mj-lt"/>
                <a:ea typeface="+mj-ea"/>
                <a:cs typeface="+mj-cs"/>
              </a:rPr>
              <a:t>пре</a:t>
            </a:r>
            <a:r>
              <a:rPr lang="en-US" sz="3200" b="1" cap="all" dirty="0">
                <a:latin typeface="+mj-lt"/>
                <a:ea typeface="+mj-ea"/>
                <a:cs typeface="+mj-cs"/>
              </a:rPr>
              <a:t>-, </a:t>
            </a:r>
            <a:r>
              <a:rPr lang="en-US" sz="3200" b="1" cap="all" dirty="0" err="1">
                <a:latin typeface="+mj-lt"/>
                <a:ea typeface="+mj-ea"/>
                <a:cs typeface="+mj-cs"/>
              </a:rPr>
              <a:t>при</a:t>
            </a:r>
            <a:r>
              <a:rPr lang="en-US" sz="3200" b="1" cap="all" dirty="0">
                <a:latin typeface="+mj-lt"/>
                <a:ea typeface="+mj-ea"/>
                <a:cs typeface="+mj-cs"/>
              </a:rPr>
              <a:t>-, </a:t>
            </a:r>
            <a:r>
              <a:rPr lang="en-US" sz="3200" b="1" cap="all" dirty="0" err="1">
                <a:latin typeface="+mj-lt"/>
                <a:ea typeface="+mj-ea"/>
                <a:cs typeface="+mj-cs"/>
              </a:rPr>
              <a:t>прі</a:t>
            </a:r>
            <a:endParaRPr lang="en-US" sz="3200" b="1" cap="all" dirty="0">
              <a:latin typeface="+mj-lt"/>
              <a:ea typeface="+mj-ea"/>
              <a:cs typeface="+mj-cs"/>
            </a:endParaRPr>
          </a:p>
        </p:txBody>
      </p:sp>
      <p:sp>
        <p:nvSpPr>
          <p:cNvPr id="20" name="Round Single Corner Rectangle 16">
            <a:extLst>
              <a:ext uri="{FF2B5EF4-FFF2-40B4-BE49-F238E27FC236}">
                <a16:creationId xmlns:a16="http://schemas.microsoft.com/office/drawing/2014/main" id="{74A0BA84-9789-4F65-A8F3-58BEB40925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6241840" y="4259603"/>
            <a:ext cx="2417253" cy="1840846"/>
          </a:xfrm>
          <a:prstGeom prst="round1Rect">
            <a:avLst>
              <a:gd name="adj" fmla="val 11295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E1AE95A-4F5D-E90D-2E17-4BEEB74779C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4" b="1699"/>
          <a:stretch/>
        </p:blipFill>
        <p:spPr>
          <a:xfrm>
            <a:off x="8810817" y="2822889"/>
            <a:ext cx="2695383" cy="3532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6439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DE06EC-E488-4920-9E28-39059E282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311" y="2024107"/>
            <a:ext cx="11099378" cy="3805223"/>
          </a:xfrm>
        </p:spPr>
        <p:txBody>
          <a:bodyPr>
            <a:noAutofit/>
          </a:bodyPr>
          <a:lstStyle/>
          <a:p>
            <a:pPr algn="ctr"/>
            <a:r>
              <a:rPr lang="ru-RU" b="0" i="0" dirty="0" err="1">
                <a:effectLst/>
                <a:latin typeface="Franklin Gothic Medium Cond" panose="020B0606030402020204" pitchFamily="34" charset="0"/>
              </a:rPr>
              <a:t>Що</a:t>
            </a:r>
            <a:r>
              <a:rPr lang="ru-RU" b="0" i="0" dirty="0">
                <a:effectLst/>
                <a:latin typeface="Franklin Gothic Medium Cond" panose="020B0606030402020204" pitchFamily="34" charset="0"/>
              </a:rPr>
              <a:t> </a:t>
            </a:r>
            <a:r>
              <a:rPr lang="ru-RU" b="0" i="0" dirty="0" err="1">
                <a:effectLst/>
                <a:latin typeface="Franklin Gothic Medium Cond" panose="020B0606030402020204" pitchFamily="34" charset="0"/>
              </a:rPr>
              <a:t>писати</a:t>
            </a:r>
            <a:r>
              <a:rPr lang="ru-RU" b="0" i="0" dirty="0">
                <a:effectLst/>
                <a:latin typeface="Franklin Gothic Medium Cond" panose="020B0606030402020204" pitchFamily="34" charset="0"/>
              </a:rPr>
              <a:t> ПРЕ- </a:t>
            </a:r>
            <a:r>
              <a:rPr lang="ru-RU" b="0" i="0" dirty="0" err="1">
                <a:effectLst/>
                <a:latin typeface="Franklin Gothic Medium Cond" panose="020B0606030402020204" pitchFamily="34" charset="0"/>
              </a:rPr>
              <a:t>чи</a:t>
            </a:r>
            <a:r>
              <a:rPr lang="ru-RU" b="0" i="0" dirty="0">
                <a:effectLst/>
                <a:latin typeface="Franklin Gothic Medium Cond" panose="020B0606030402020204" pitchFamily="34" charset="0"/>
              </a:rPr>
              <a:t> ПРИ-? </a:t>
            </a:r>
            <a:br>
              <a:rPr lang="ru-RU" b="0" i="0" dirty="0">
                <a:effectLst/>
                <a:latin typeface="Franklin Gothic Medium Cond" panose="020B0606030402020204" pitchFamily="34" charset="0"/>
              </a:rPr>
            </a:br>
            <a:r>
              <a:rPr lang="ru-RU" b="0" i="0" dirty="0">
                <a:effectLst/>
                <a:latin typeface="Franklin Gothic Medium Cond" panose="020B0606030402020204" pitchFamily="34" charset="0"/>
              </a:rPr>
              <a:t>Не </a:t>
            </a:r>
            <a:r>
              <a:rPr lang="ru-RU" b="0" i="0" dirty="0" err="1">
                <a:effectLst/>
                <a:latin typeface="Franklin Gothic Medium Cond" panose="020B0606030402020204" pitchFamily="34" charset="0"/>
              </a:rPr>
              <a:t>турбуйся</a:t>
            </a:r>
            <a:r>
              <a:rPr lang="ru-RU" b="0" i="0" dirty="0">
                <a:effectLst/>
                <a:latin typeface="Franklin Gothic Medium Cond" panose="020B0606030402020204" pitchFamily="34" charset="0"/>
              </a:rPr>
              <a:t>, </a:t>
            </a:r>
            <a:r>
              <a:rPr lang="ru-RU" b="0" i="0" dirty="0" err="1">
                <a:effectLst/>
                <a:latin typeface="Franklin Gothic Medium Cond" panose="020B0606030402020204" pitchFamily="34" charset="0"/>
              </a:rPr>
              <a:t>друже</a:t>
            </a:r>
            <a:r>
              <a:rPr lang="ru-RU" b="0" i="0" dirty="0">
                <a:effectLst/>
                <a:latin typeface="Franklin Gothic Medium Cond" panose="020B0606030402020204" pitchFamily="34" charset="0"/>
              </a:rPr>
              <a:t>. </a:t>
            </a:r>
            <a:br>
              <a:rPr lang="ru-RU" b="0" i="0" dirty="0">
                <a:effectLst/>
                <a:latin typeface="Franklin Gothic Medium Cond" panose="020B0606030402020204" pitchFamily="34" charset="0"/>
              </a:rPr>
            </a:br>
            <a:r>
              <a:rPr lang="ru-RU" b="0" i="0" dirty="0" err="1">
                <a:effectLst/>
                <a:latin typeface="Franklin Gothic Medium Cond" panose="020B0606030402020204" pitchFamily="34" charset="0"/>
              </a:rPr>
              <a:t>Префікс</a:t>
            </a:r>
            <a:r>
              <a:rPr lang="ru-RU" b="0" i="0" dirty="0">
                <a:effectLst/>
                <a:latin typeface="Franklin Gothic Medium Cond" panose="020B0606030402020204" pitchFamily="34" charset="0"/>
              </a:rPr>
              <a:t> ПРЕ- пиши </a:t>
            </a:r>
            <a:r>
              <a:rPr lang="ru-RU" b="0" i="0" dirty="0" err="1">
                <a:effectLst/>
                <a:latin typeface="Franklin Gothic Medium Cond" panose="020B0606030402020204" pitchFamily="34" charset="0"/>
              </a:rPr>
              <a:t>завжди</a:t>
            </a:r>
            <a:r>
              <a:rPr lang="ru-RU" b="0" i="0" dirty="0">
                <a:effectLst/>
                <a:latin typeface="Franklin Gothic Medium Cond" panose="020B0606030402020204" pitchFamily="34" charset="0"/>
              </a:rPr>
              <a:t> </a:t>
            </a:r>
            <a:r>
              <a:rPr lang="ru-RU" b="0" i="0" dirty="0" err="1">
                <a:effectLst/>
                <a:latin typeface="Franklin Gothic Medium Cond" panose="020B0606030402020204" pitchFamily="34" charset="0"/>
              </a:rPr>
              <a:t>замість</a:t>
            </a:r>
            <a:r>
              <a:rPr lang="ru-RU" b="0" i="0" dirty="0">
                <a:effectLst/>
                <a:latin typeface="Franklin Gothic Medium Cond" panose="020B0606030402020204" pitchFamily="34" charset="0"/>
              </a:rPr>
              <a:t> слова </a:t>
            </a:r>
            <a:r>
              <a:rPr lang="ru-RU" dirty="0">
                <a:latin typeface="Franklin Gothic Medium Cond" panose="020B0606030402020204" pitchFamily="34" charset="0"/>
              </a:rPr>
              <a:t>«</a:t>
            </a:r>
            <a:r>
              <a:rPr lang="ru-RU" b="0" i="0" dirty="0" err="1">
                <a:effectLst/>
                <a:latin typeface="Franklin Gothic Medium Cond" panose="020B0606030402020204" pitchFamily="34" charset="0"/>
              </a:rPr>
              <a:t>дуже</a:t>
            </a:r>
            <a:r>
              <a:rPr lang="ru-RU" dirty="0">
                <a:latin typeface="Franklin Gothic Medium Cond" panose="020B0606030402020204" pitchFamily="34" charset="0"/>
              </a:rPr>
              <a:t>»</a:t>
            </a:r>
            <a:r>
              <a:rPr lang="ru-RU" b="0" i="0" dirty="0">
                <a:effectLst/>
                <a:latin typeface="Franklin Gothic Medium Cond" panose="020B0606030402020204" pitchFamily="34" charset="0"/>
              </a:rPr>
              <a:t>. </a:t>
            </a:r>
            <a:br>
              <a:rPr lang="ru-RU" b="0" i="0" dirty="0">
                <a:effectLst/>
                <a:latin typeface="Franklin Gothic Medium Cond" panose="020B0606030402020204" pitchFamily="34" charset="0"/>
              </a:rPr>
            </a:br>
            <a:r>
              <a:rPr lang="ru-RU" b="0" i="0" dirty="0" err="1">
                <a:effectLst/>
                <a:latin typeface="Bahnschrift SemiLight Condensed" panose="020B0502040204020203" pitchFamily="34" charset="0"/>
              </a:rPr>
              <a:t>Хто</a:t>
            </a:r>
            <a:r>
              <a:rPr lang="ru-RU" b="0" i="0" dirty="0">
                <a:effectLst/>
                <a:latin typeface="Bahnschrift SemiLight Condensed" panose="020B0502040204020203" pitchFamily="34" charset="0"/>
              </a:rPr>
              <a:t> </a:t>
            </a:r>
            <a:r>
              <a:rPr lang="ru-RU" b="0" i="0" dirty="0" err="1">
                <a:effectLst/>
                <a:latin typeface="Bahnschrift SemiLight Condensed" panose="020B0502040204020203" pitchFamily="34" charset="0"/>
              </a:rPr>
              <a:t>премилий</a:t>
            </a:r>
            <a:r>
              <a:rPr lang="ru-RU" b="0" i="0" dirty="0">
                <a:effectLst/>
                <a:latin typeface="Bahnschrift SemiLight Condensed" panose="020B0502040204020203" pitchFamily="34" charset="0"/>
              </a:rPr>
              <a:t> – </a:t>
            </a:r>
            <a:r>
              <a:rPr lang="ru-RU" b="0" i="0" dirty="0" err="1">
                <a:effectLst/>
                <a:latin typeface="Bahnschrift SemiLight Condensed" panose="020B0502040204020203" pitchFamily="34" charset="0"/>
              </a:rPr>
              <a:t>дуже</a:t>
            </a:r>
            <a:r>
              <a:rPr lang="ru-RU" b="0" i="0" dirty="0">
                <a:effectLst/>
                <a:latin typeface="Bahnschrift SemiLight Condensed" panose="020B0502040204020203" pitchFamily="34" charset="0"/>
              </a:rPr>
              <a:t> </a:t>
            </a:r>
            <a:r>
              <a:rPr lang="ru-RU" b="0" i="0" dirty="0" err="1">
                <a:effectLst/>
                <a:latin typeface="Bahnschrift SemiLight Condensed" panose="020B0502040204020203" pitchFamily="34" charset="0"/>
              </a:rPr>
              <a:t>милий</a:t>
            </a:r>
            <a:r>
              <a:rPr lang="ru-RU" b="0" i="0" dirty="0">
                <a:effectLst/>
                <a:latin typeface="Bahnschrift SemiLight Condensed" panose="020B0502040204020203" pitchFamily="34" charset="0"/>
              </a:rPr>
              <a:t>, </a:t>
            </a:r>
            <a:r>
              <a:rPr lang="ru-RU" b="0" i="0" dirty="0" err="1">
                <a:effectLst/>
                <a:latin typeface="Bahnschrift SemiLight Condensed" panose="020B0502040204020203" pitchFamily="34" charset="0"/>
              </a:rPr>
              <a:t>престарий</a:t>
            </a:r>
            <a:r>
              <a:rPr lang="ru-RU" b="0" i="0" dirty="0">
                <a:effectLst/>
                <a:latin typeface="Bahnschrift SemiLight Condensed" panose="020B0502040204020203" pitchFamily="34" charset="0"/>
              </a:rPr>
              <a:t> – </a:t>
            </a:r>
            <a:r>
              <a:rPr lang="ru-RU" b="0" i="0" dirty="0" err="1">
                <a:effectLst/>
                <a:latin typeface="Bahnschrift SemiLight Condensed" panose="020B0502040204020203" pitchFamily="34" charset="0"/>
              </a:rPr>
              <a:t>дуже</a:t>
            </a:r>
            <a:r>
              <a:rPr lang="ru-RU" b="0" i="0" dirty="0">
                <a:effectLst/>
                <a:latin typeface="Bahnschrift SemiLight Condensed" panose="020B0502040204020203" pitchFamily="34" charset="0"/>
              </a:rPr>
              <a:t> </a:t>
            </a:r>
            <a:r>
              <a:rPr lang="ru-RU" b="0" i="0" dirty="0" err="1">
                <a:effectLst/>
                <a:latin typeface="Bahnschrift SemiLight Condensed" panose="020B0502040204020203" pitchFamily="34" charset="0"/>
              </a:rPr>
              <a:t>старий</a:t>
            </a:r>
            <a:r>
              <a:rPr lang="ru-RU" b="0" i="0" dirty="0">
                <a:effectLst/>
                <a:latin typeface="Bahnschrift SemiLight Condensed" panose="020B0502040204020203" pitchFamily="34" charset="0"/>
              </a:rPr>
              <a:t>. </a:t>
            </a:r>
            <a:r>
              <a:rPr lang="ru-RU" b="0" i="0" dirty="0" err="1">
                <a:effectLst/>
                <a:latin typeface="Bahnschrift SemiLight Condensed" panose="020B0502040204020203" pitchFamily="34" charset="0"/>
              </a:rPr>
              <a:t>Хто</a:t>
            </a:r>
            <a:r>
              <a:rPr lang="ru-RU" b="0" i="0" dirty="0">
                <a:effectLst/>
                <a:latin typeface="Bahnschrift SemiLight Condensed" panose="020B0502040204020203" pitchFamily="34" charset="0"/>
              </a:rPr>
              <a:t> </a:t>
            </a:r>
            <a:r>
              <a:rPr lang="ru-RU" b="0" i="0" dirty="0" err="1">
                <a:effectLst/>
                <a:latin typeface="Bahnschrift SemiLight Condensed" panose="020B0502040204020203" pitchFamily="34" charset="0"/>
              </a:rPr>
              <a:t>премудрий</a:t>
            </a:r>
            <a:r>
              <a:rPr lang="ru-RU" b="0" i="0" dirty="0">
                <a:effectLst/>
                <a:latin typeface="Bahnschrift SemiLight Condensed" panose="020B0502040204020203" pitchFamily="34" charset="0"/>
              </a:rPr>
              <a:t> – </a:t>
            </a:r>
            <a:r>
              <a:rPr lang="ru-RU" b="0" i="0" dirty="0" err="1">
                <a:effectLst/>
                <a:latin typeface="Bahnschrift SemiLight Condensed" panose="020B0502040204020203" pitchFamily="34" charset="0"/>
              </a:rPr>
              <a:t>дуже</a:t>
            </a:r>
            <a:r>
              <a:rPr lang="ru-RU" b="0" i="0" dirty="0">
                <a:effectLst/>
                <a:latin typeface="Bahnschrift SemiLight Condensed" panose="020B0502040204020203" pitchFamily="34" charset="0"/>
              </a:rPr>
              <a:t> </a:t>
            </a:r>
            <a:r>
              <a:rPr lang="ru-RU" b="0" i="0" dirty="0" err="1">
                <a:effectLst/>
                <a:latin typeface="Bahnschrift SemiLight Condensed" panose="020B0502040204020203" pitchFamily="34" charset="0"/>
              </a:rPr>
              <a:t>мудрий</a:t>
            </a:r>
            <a:r>
              <a:rPr lang="ru-RU" b="0" i="0" dirty="0">
                <a:effectLst/>
                <a:latin typeface="Bahnschrift SemiLight Condensed" panose="020B0502040204020203" pitchFamily="34" charset="0"/>
              </a:rPr>
              <a:t>, </a:t>
            </a:r>
            <a:r>
              <a:rPr lang="ru-RU" b="0" i="0" dirty="0" err="1">
                <a:effectLst/>
                <a:latin typeface="Bahnschrift SemiLight Condensed" panose="020B0502040204020203" pitchFamily="34" charset="0"/>
              </a:rPr>
              <a:t>премалий</a:t>
            </a:r>
            <a:r>
              <a:rPr lang="ru-RU" b="0" i="0" dirty="0">
                <a:effectLst/>
                <a:latin typeface="Bahnschrift SemiLight Condensed" panose="020B0502040204020203" pitchFamily="34" charset="0"/>
              </a:rPr>
              <a:t> – </a:t>
            </a:r>
            <a:r>
              <a:rPr lang="ru-RU" b="0" i="0" dirty="0" err="1">
                <a:effectLst/>
                <a:latin typeface="Bahnschrift SemiLight Condensed" panose="020B0502040204020203" pitchFamily="34" charset="0"/>
              </a:rPr>
              <a:t>дуже</a:t>
            </a:r>
            <a:r>
              <a:rPr lang="ru-RU" b="0" i="0" dirty="0">
                <a:effectLst/>
                <a:latin typeface="Bahnschrift SemiLight Condensed" panose="020B0502040204020203" pitchFamily="34" charset="0"/>
              </a:rPr>
              <a:t> </a:t>
            </a:r>
            <a:r>
              <a:rPr lang="ru-RU" b="0" i="0" dirty="0" err="1">
                <a:effectLst/>
                <a:latin typeface="Bahnschrift SemiLight Condensed" panose="020B0502040204020203" pitchFamily="34" charset="0"/>
              </a:rPr>
              <a:t>малий</a:t>
            </a:r>
            <a:r>
              <a:rPr lang="ru-RU" b="0" i="0" dirty="0">
                <a:effectLst/>
                <a:latin typeface="Bahnschrift SemiLight Condensed" panose="020B0502040204020203" pitchFamily="34" charset="0"/>
              </a:rPr>
              <a:t>.</a:t>
            </a:r>
            <a:endParaRPr lang="en-US" dirty="0">
              <a:latin typeface="Bahnschrift SemiLight Condensed" panose="020B050204020402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687B4F-6CC1-FB18-2B26-A5DA9B861AD7}"/>
              </a:ext>
            </a:extLst>
          </p:cNvPr>
          <p:cNvSpPr txBox="1"/>
          <p:nvPr/>
        </p:nvSpPr>
        <p:spPr>
          <a:xfrm>
            <a:off x="4981042" y="385320"/>
            <a:ext cx="7210958" cy="523220"/>
          </a:xfrm>
          <a:prstGeom prst="rect">
            <a:avLst/>
          </a:prstGeom>
          <a:solidFill>
            <a:srgbClr val="FF6699"/>
          </a:solidFill>
        </p:spPr>
        <p:txBody>
          <a:bodyPr wrap="square" rtlCol="0">
            <a:spAutoFit/>
          </a:bodyPr>
          <a:lstStyle/>
          <a:p>
            <a:pPr algn="just"/>
            <a:r>
              <a:rPr lang="uk-UA" sz="2800" dirty="0"/>
              <a:t>ЦЕ ДОПОМОЖЕ КРАЩЕ ЗАПАМ</a:t>
            </a:r>
            <a:r>
              <a:rPr lang="en-US" sz="2800" dirty="0"/>
              <a:t>’</a:t>
            </a:r>
            <a:r>
              <a:rPr lang="uk-UA" sz="2800" dirty="0"/>
              <a:t>ЯТАТИ</a:t>
            </a:r>
          </a:p>
        </p:txBody>
      </p:sp>
    </p:spTree>
    <p:extLst>
      <p:ext uri="{BB962C8B-B14F-4D97-AF65-F5344CB8AC3E}">
        <p14:creationId xmlns:p14="http://schemas.microsoft.com/office/powerpoint/2010/main" val="9217051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31950A-12A5-4E3E-872C-185B17672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61" y="1098550"/>
            <a:ext cx="12093677" cy="575945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Aft>
                <a:spcPts val="1000"/>
              </a:spcAft>
            </a:pPr>
            <a:r>
              <a:rPr lang="uk-UA" sz="4400" b="0" dirty="0">
                <a:solidFill>
                  <a:srgbClr val="33CC33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Слова старослов′янського походження:</a:t>
            </a:r>
            <a:r>
              <a:rPr lang="uk-UA" sz="4400" b="0" dirty="0">
                <a:solidFill>
                  <a:srgbClr val="FF3399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br>
              <a:rPr lang="en-US" sz="4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4400" b="0" dirty="0">
                <a:solidFill>
                  <a:srgbClr val="FF3399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</a:t>
            </a:r>
            <a:r>
              <a:rPr lang="uk-UA" sz="4400" b="0" dirty="0">
                <a:solidFill>
                  <a:srgbClr val="FFCC99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</a:t>
            </a:r>
            <a:r>
              <a:rPr lang="uk-UA" sz="4400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sz="4400" b="0" dirty="0">
                <a:solidFill>
                  <a:srgbClr val="FFCC99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освященний</a:t>
            </a:r>
            <a:r>
              <a:rPr lang="uk-UA" sz="4400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br>
              <a:rPr lang="uk-UA" sz="4400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uk-UA" sz="4400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</a:t>
            </a:r>
            <a:r>
              <a:rPr lang="uk-UA" sz="4400" b="0" dirty="0">
                <a:solidFill>
                  <a:srgbClr val="FFCC99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</a:t>
            </a:r>
            <a:r>
              <a:rPr lang="uk-UA" sz="4400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sz="4400" b="0" dirty="0">
                <a:solidFill>
                  <a:srgbClr val="FFCC99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подобний</a:t>
            </a:r>
            <a:r>
              <a:rPr lang="uk-UA" sz="4400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br>
              <a:rPr lang="uk-UA" sz="4400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uk-UA" sz="4400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</a:t>
            </a:r>
            <a:r>
              <a:rPr lang="uk-UA" sz="4400" b="0" dirty="0">
                <a:solidFill>
                  <a:srgbClr val="FFCC99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</a:t>
            </a:r>
            <a:r>
              <a:rPr lang="uk-UA" sz="4400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sz="4400" b="0" dirty="0">
                <a:solidFill>
                  <a:srgbClr val="FFCC99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велебний</a:t>
            </a:r>
            <a:br>
              <a:rPr lang="uk-UA" sz="4400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uk-UA" sz="4400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</a:t>
            </a:r>
            <a:r>
              <a:rPr lang="uk-UA" sz="4400" b="0" dirty="0">
                <a:solidFill>
                  <a:srgbClr val="FFCC99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</a:t>
            </a:r>
            <a:r>
              <a:rPr lang="uk-UA" sz="4400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sz="4400" b="0" dirty="0">
                <a:solidFill>
                  <a:srgbClr val="FFCC99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світер</a:t>
            </a:r>
            <a:r>
              <a:rPr lang="uk-UA" sz="4400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uk-UA" sz="4400" b="0" dirty="0">
                <a:solidFill>
                  <a:srgbClr val="FFCC99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ru-RU" sz="4400" b="0" i="0" dirty="0">
                <a:solidFill>
                  <a:schemeClr val="tx1">
                    <a:lumMod val="85000"/>
                  </a:schemeClr>
                </a:solidFill>
                <a:effectLst/>
                <a:latin typeface="Arial Narrow" panose="020B0606020202030204" pitchFamily="34" charset="0"/>
              </a:rPr>
              <a:t>голова </a:t>
            </a:r>
            <a:r>
              <a:rPr lang="ru-RU" sz="4400" b="0" i="0" dirty="0" err="1">
                <a:solidFill>
                  <a:schemeClr val="tx1">
                    <a:lumMod val="85000"/>
                  </a:schemeClr>
                </a:solidFill>
                <a:effectLst/>
                <a:latin typeface="Arial Narrow" panose="020B0606020202030204" pitchFamily="34" charset="0"/>
              </a:rPr>
              <a:t>релігійної</a:t>
            </a:r>
            <a:r>
              <a:rPr lang="ru-RU" sz="4400" b="0" i="0" dirty="0">
                <a:solidFill>
                  <a:schemeClr val="tx1">
                    <a:lumMod val="85000"/>
                  </a:schemeClr>
                </a:solidFill>
                <a:effectLst/>
                <a:latin typeface="Arial Narrow" panose="020B0606020202030204" pitchFamily="34" charset="0"/>
              </a:rPr>
              <a:t> </a:t>
            </a:r>
            <a:r>
              <a:rPr lang="ru-RU" sz="4400" b="0" i="0" dirty="0" err="1">
                <a:solidFill>
                  <a:schemeClr val="tx1">
                    <a:lumMod val="85000"/>
                  </a:schemeClr>
                </a:solidFill>
                <a:effectLst/>
                <a:latin typeface="Arial Narrow" panose="020B0606020202030204" pitchFamily="34" charset="0"/>
              </a:rPr>
              <a:t>громади</a:t>
            </a:r>
            <a:r>
              <a:rPr lang="ru-RU" sz="4400" b="0" i="0" dirty="0">
                <a:solidFill>
                  <a:schemeClr val="tx1">
                    <a:lumMod val="85000"/>
                  </a:schemeClr>
                </a:solidFill>
                <a:effectLst/>
                <a:latin typeface="Arial Narrow" panose="020B0606020202030204" pitchFamily="34" charset="0"/>
              </a:rPr>
              <a:t> </a:t>
            </a:r>
            <a:r>
              <a:rPr lang="ru-RU" sz="4400" b="0" i="0" u="none" strike="noStrike" dirty="0" err="1">
                <a:solidFill>
                  <a:schemeClr val="tx1">
                    <a:lumMod val="85000"/>
                  </a:schemeClr>
                </a:solidFill>
                <a:effectLst/>
                <a:latin typeface="Arial Narrow" panose="020B0606020202030204" pitchFamily="34" charset="0"/>
                <a:hlinkClick r:id="rId2" tooltip="Християнство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християн</a:t>
            </a:r>
            <a:r>
              <a:rPr lang="uk-UA" sz="4400" b="0" dirty="0">
                <a:solidFill>
                  <a:srgbClr val="FFCC99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</a:t>
            </a:r>
            <a:br>
              <a:rPr lang="uk-UA" sz="4400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uk-UA" sz="4400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</a:t>
            </a:r>
            <a:r>
              <a:rPr lang="uk-UA" sz="4400" b="0" dirty="0">
                <a:solidFill>
                  <a:srgbClr val="FFCC99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</a:t>
            </a:r>
            <a:r>
              <a:rPr lang="uk-UA" sz="4400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sz="4400" b="0" dirty="0">
                <a:solidFill>
                  <a:srgbClr val="FFCC99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стол</a:t>
            </a:r>
            <a:br>
              <a:rPr lang="en-US" sz="27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4970C0-4353-04A8-A2B9-F771256AD647}"/>
              </a:ext>
            </a:extLst>
          </p:cNvPr>
          <p:cNvSpPr txBox="1"/>
          <p:nvPr/>
        </p:nvSpPr>
        <p:spPr>
          <a:xfrm>
            <a:off x="7688063" y="239697"/>
            <a:ext cx="3941686" cy="523220"/>
          </a:xfrm>
          <a:prstGeom prst="rect">
            <a:avLst/>
          </a:prstGeom>
          <a:solidFill>
            <a:srgbClr val="FF6699"/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ТРЕБА ЗАПАМ</a:t>
            </a:r>
            <a:r>
              <a:rPr lang="en-US" sz="2800" dirty="0"/>
              <a:t>’</a:t>
            </a:r>
            <a:r>
              <a:rPr lang="uk-UA" sz="2800" dirty="0"/>
              <a:t>ЯТАТИ</a:t>
            </a:r>
          </a:p>
        </p:txBody>
      </p:sp>
    </p:spTree>
    <p:extLst>
      <p:ext uri="{BB962C8B-B14F-4D97-AF65-F5344CB8AC3E}">
        <p14:creationId xmlns:p14="http://schemas.microsoft.com/office/powerpoint/2010/main" val="36678115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DE20DFA-89DB-4DCD-9C6A-E6F94CA754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606DC21-B3AA-4AE9-844F-E667E84438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E8F1C256-2F11-4A02-95F5-6AF1309D4B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Рисунок 2" descr="Зображення, що містить особа&#10;&#10;Автоматично згенерований опис">
            <a:extLst>
              <a:ext uri="{FF2B5EF4-FFF2-40B4-BE49-F238E27FC236}">
                <a16:creationId xmlns:a16="http://schemas.microsoft.com/office/drawing/2014/main" id="{0B5FDA77-07E2-AFA5-BD92-150C0A74C07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40000"/>
          </a:blip>
          <a:srcRect t="17923" r="9091" b="546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58DF76B-DED5-42E0-858C-715D29C802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1DB274C-2710-4178-96F7-5B9CB12984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2E1624-4A55-49E6-8738-10AD00B50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3014139"/>
            <a:ext cx="9448800" cy="182509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5100" b="0" dirty="0">
                <a:effectLst/>
              </a:rPr>
              <a:t>У </a:t>
            </a:r>
            <a:r>
              <a:rPr lang="en-US" sz="5100" b="0" dirty="0" err="1">
                <a:effectLst/>
              </a:rPr>
              <a:t>словах</a:t>
            </a:r>
            <a:r>
              <a:rPr lang="en-US" sz="5100" b="0" dirty="0">
                <a:effectLst/>
              </a:rPr>
              <a:t> </a:t>
            </a:r>
            <a:br>
              <a:rPr lang="en-US" sz="5100" b="0" dirty="0">
                <a:effectLst/>
              </a:rPr>
            </a:br>
            <a:r>
              <a:rPr lang="en-US" sz="5100" b="1" dirty="0" err="1">
                <a:solidFill>
                  <a:srgbClr val="FF0000"/>
                </a:solidFill>
                <a:effectLst/>
              </a:rPr>
              <a:t>пре</a:t>
            </a:r>
            <a:r>
              <a:rPr lang="en-US" sz="5100" b="0" dirty="0" err="1">
                <a:effectLst/>
              </a:rPr>
              <a:t>зирливий</a:t>
            </a:r>
            <a:r>
              <a:rPr lang="en-US" sz="5100" b="0" dirty="0">
                <a:effectLst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effectLst/>
              </a:rPr>
              <a:t>пре</a:t>
            </a:r>
            <a:r>
              <a:rPr lang="en-US" sz="5100" b="0" dirty="0" err="1">
                <a:effectLst/>
              </a:rPr>
              <a:t>зирство</a:t>
            </a:r>
            <a:endParaRPr lang="en-US" sz="5100" dirty="0"/>
          </a:p>
        </p:txBody>
      </p:sp>
    </p:spTree>
    <p:extLst>
      <p:ext uri="{BB962C8B-B14F-4D97-AF65-F5344CB8AC3E}">
        <p14:creationId xmlns:p14="http://schemas.microsoft.com/office/powerpoint/2010/main" val="2036982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E071DA-E933-4F5C-875E-3CDC71EE7A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453" y="1775534"/>
            <a:ext cx="11090275" cy="4694758"/>
          </a:xfrm>
        </p:spPr>
        <p:txBody>
          <a:bodyPr>
            <a:normAutofit fontScale="90000"/>
          </a:bodyPr>
          <a:lstStyle/>
          <a:p>
            <a:r>
              <a:rPr lang="uk-UA" sz="4900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</a:t>
            </a:r>
            <a:b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амбула,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валювати,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вентивний,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дикат,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зент,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зентувати,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зентація,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зидент,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зидія,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зумпція,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йскурант,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людія,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м′єр,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мія,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парат,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параторська,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рія,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рогатива,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са,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с-аташе,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синг, </a:t>
            </a:r>
            <a:r>
              <a:rPr lang="uk-UA" b="0" dirty="0" err="1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</a:t>
            </a:r>
            <a:r>
              <a:rPr lang="uk-UA" b="0" dirty="0" err="1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 err="1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сингувати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с-пап′є,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с-реліз,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стиж,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тендент,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тензія,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фектура,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фікс,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</a:t>
            </a:r>
            <a:r>
              <a:rPr lang="uk-UA" b="0" dirty="0">
                <a:effectLst/>
                <a:latin typeface="Franklin Gothic Medium" panose="020B0603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цедент.</a:t>
            </a:r>
            <a:b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5A562E-E729-04B1-230F-02E32ABCE1B7}"/>
              </a:ext>
            </a:extLst>
          </p:cNvPr>
          <p:cNvSpPr txBox="1"/>
          <p:nvPr/>
        </p:nvSpPr>
        <p:spPr>
          <a:xfrm>
            <a:off x="6818051" y="355107"/>
            <a:ext cx="5015884" cy="523220"/>
          </a:xfrm>
          <a:prstGeom prst="rect">
            <a:avLst/>
          </a:prstGeom>
          <a:solidFill>
            <a:srgbClr val="FF6699"/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ПРОЧИТАЙ ТА ЗАПАМ</a:t>
            </a:r>
            <a:r>
              <a:rPr lang="en-US" sz="2800" dirty="0"/>
              <a:t>’</a:t>
            </a:r>
            <a:r>
              <a:rPr lang="uk-UA" sz="2800" dirty="0"/>
              <a:t>ЯТАЙ</a:t>
            </a:r>
          </a:p>
        </p:txBody>
      </p:sp>
    </p:spTree>
    <p:extLst>
      <p:ext uri="{BB962C8B-B14F-4D97-AF65-F5344CB8AC3E}">
        <p14:creationId xmlns:p14="http://schemas.microsoft.com/office/powerpoint/2010/main" val="4914743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F4F3CA-2353-4EC9-A6A3-C010D1CD3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6524" y="1526959"/>
            <a:ext cx="4359676" cy="530442"/>
          </a:xfrm>
          <a:solidFill>
            <a:srgbClr val="FF6699"/>
          </a:solidFill>
        </p:spPr>
        <p:txBody>
          <a:bodyPr>
            <a:normAutofit fontScale="90000"/>
          </a:bodyPr>
          <a:lstStyle/>
          <a:p>
            <a:br>
              <a:rPr lang="uk-UA" sz="3600" dirty="0">
                <a:latin typeface="Franklin Gothic Medium Cond" panose="020B0606030402020204" pitchFamily="34" charset="0"/>
              </a:rPr>
            </a:br>
            <a:r>
              <a:rPr lang="uk-UA" sz="3600" dirty="0">
                <a:latin typeface="Franklin Gothic Medium Cond" panose="020B0606030402020204" pitchFamily="34" charset="0"/>
              </a:rPr>
              <a:t>1. наближення</a:t>
            </a:r>
            <a:r>
              <a:rPr lang="uk-UA" dirty="0">
                <a:latin typeface="Franklin Gothic Medium Cond" panose="020B0606030402020204" pitchFamily="34" charset="0"/>
              </a:rPr>
              <a:t>:</a:t>
            </a:r>
            <a:br>
              <a:rPr lang="uk-UA" dirty="0">
                <a:latin typeface="Franklin Gothic Medium Cond" panose="020B0606030402020204" pitchFamily="34" charset="0"/>
              </a:rPr>
            </a:br>
            <a:r>
              <a:rPr lang="uk-UA" dirty="0">
                <a:solidFill>
                  <a:schemeClr val="accent3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          </a:t>
            </a:r>
            <a:r>
              <a:rPr lang="uk-UA" b="0" dirty="0">
                <a:solidFill>
                  <a:srgbClr val="FFCC99"/>
                </a:solidFill>
                <a:effectLst/>
                <a:latin typeface="Franklin Gothic Medium Cond" panose="020B06060304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 Cond" panose="020B06060304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</a:t>
            </a:r>
            <a:r>
              <a:rPr lang="uk-UA" b="0" dirty="0">
                <a:solidFill>
                  <a:srgbClr val="FFCC99"/>
                </a:solidFill>
                <a:effectLst/>
                <a:latin typeface="Franklin Gothic Medium Cond" panose="020B06060304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блукати </a:t>
            </a:r>
            <a:br>
              <a:rPr lang="uk-UA" b="0" dirty="0">
                <a:solidFill>
                  <a:srgbClr val="FFCC99"/>
                </a:solidFill>
                <a:effectLst/>
                <a:latin typeface="Franklin Gothic Medium Cond" panose="020B06060304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uk-UA" b="0" dirty="0">
                <a:solidFill>
                  <a:srgbClr val="FFCC99"/>
                </a:solidFill>
                <a:effectLst/>
                <a:latin typeface="Franklin Gothic Medium Cond" panose="020B06060304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 Cond" panose="020B06060304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</a:t>
            </a:r>
            <a:r>
              <a:rPr lang="uk-UA" b="0" dirty="0">
                <a:solidFill>
                  <a:srgbClr val="FFCC99"/>
                </a:solidFill>
                <a:effectLst/>
                <a:latin typeface="Franklin Gothic Medium Cond" panose="020B06060304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повзти</a:t>
            </a:r>
            <a:br>
              <a:rPr lang="uk-UA" b="0" dirty="0">
                <a:solidFill>
                  <a:srgbClr val="FFCC99"/>
                </a:solidFill>
                <a:effectLst/>
                <a:latin typeface="Franklin Gothic Medium Cond" panose="020B06060304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uk-UA" b="0" dirty="0">
                <a:solidFill>
                  <a:srgbClr val="FFCC99"/>
                </a:solidFill>
                <a:effectLst/>
                <a:latin typeface="Franklin Gothic Medium Cond" panose="020B06060304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 Cond" panose="020B06060304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</a:t>
            </a:r>
            <a:r>
              <a:rPr lang="uk-UA" b="0" dirty="0">
                <a:solidFill>
                  <a:srgbClr val="FFCC99"/>
                </a:solidFill>
                <a:effectLst/>
                <a:latin typeface="Franklin Gothic Medium Cond" panose="020B06060304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летіти</a:t>
            </a:r>
            <a:br>
              <a:rPr lang="uk-UA" b="0" dirty="0">
                <a:solidFill>
                  <a:srgbClr val="FFCC99"/>
                </a:solidFill>
                <a:effectLst/>
                <a:latin typeface="Franklin Gothic Medium Cond" panose="020B06060304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uk-UA" b="0" dirty="0">
                <a:solidFill>
                  <a:srgbClr val="FFCC99"/>
                </a:solidFill>
                <a:effectLst/>
                <a:latin typeface="Franklin Gothic Medium Cond" panose="020B06060304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пр</a:t>
            </a:r>
            <a:r>
              <a:rPr lang="uk-UA" b="0" dirty="0">
                <a:solidFill>
                  <a:srgbClr val="FF0000"/>
                </a:solidFill>
                <a:effectLst/>
                <a:latin typeface="Franklin Gothic Medium Cond" panose="020B06060304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</a:t>
            </a:r>
            <a:r>
              <a:rPr lang="uk-UA" b="0" dirty="0">
                <a:solidFill>
                  <a:srgbClr val="FFCC99"/>
                </a:solidFill>
                <a:effectLst/>
                <a:latin typeface="Franklin Gothic Medium Cond" panose="020B06060304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бути</a:t>
            </a:r>
            <a:endParaRPr lang="en-US" dirty="0">
              <a:solidFill>
                <a:srgbClr val="FFCC99"/>
              </a:solidFill>
              <a:latin typeface="Franklin Gothic Medium Cond" panose="020B06060304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87A5FA8-9F07-0E10-D0D9-9CE998E575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48" t="9435" r="34949" b="10232"/>
          <a:stretch/>
        </p:blipFill>
        <p:spPr>
          <a:xfrm>
            <a:off x="141314" y="1264453"/>
            <a:ext cx="3303103" cy="2446742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AD33B9A-7D15-5C4F-B445-7A48856D366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90" t="5539" r="15954" b="9481"/>
          <a:stretch/>
        </p:blipFill>
        <p:spPr>
          <a:xfrm>
            <a:off x="141314" y="3862116"/>
            <a:ext cx="4005536" cy="244674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EC1B101-E61C-B9C0-A48B-4796B0953D4C}"/>
              </a:ext>
            </a:extLst>
          </p:cNvPr>
          <p:cNvSpPr txBox="1"/>
          <p:nvPr/>
        </p:nvSpPr>
        <p:spPr>
          <a:xfrm>
            <a:off x="6409678" y="40345"/>
            <a:ext cx="57823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/>
              <a:t>ПРАВОПИС ПРЕФІКСА ПРИ-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1744CC6-5889-73EA-ED3B-D8B66212AF7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297" t="10817" r="48380" b="33494"/>
          <a:stretch/>
        </p:blipFill>
        <p:spPr>
          <a:xfrm>
            <a:off x="4510785" y="3862116"/>
            <a:ext cx="3534367" cy="243575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8F2464F-9148-F09D-F006-504620DF5A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80439" y="3873106"/>
            <a:ext cx="3624516" cy="2435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5188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D9F95C8-9605-2416-DAD8-F3116749F20D}"/>
              </a:ext>
            </a:extLst>
          </p:cNvPr>
          <p:cNvSpPr txBox="1"/>
          <p:nvPr/>
        </p:nvSpPr>
        <p:spPr>
          <a:xfrm>
            <a:off x="5018102" y="1119455"/>
            <a:ext cx="6877975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3200" b="1" dirty="0"/>
              <a:t>Префікс прі- </a:t>
            </a:r>
            <a:r>
              <a:rPr lang="uk-UA" sz="3200" dirty="0"/>
              <a:t>вживаємо в словах </a:t>
            </a:r>
            <a:r>
              <a:rPr lang="uk-UA" sz="4000" b="1" dirty="0">
                <a:solidFill>
                  <a:srgbClr val="FF0000"/>
                </a:solidFill>
              </a:rPr>
              <a:t>прірва, прізвище, прізвисько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0DB5105-9B6B-F9C9-B801-28C8774E7D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460" y="1410316"/>
            <a:ext cx="3577471" cy="238064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8ACF404-C1C6-F734-842C-2C4EC7746F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460" y="3922664"/>
            <a:ext cx="3577471" cy="232212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8ADF6DB-B4FC-A846-7EC8-7941375259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1750" y="3922664"/>
            <a:ext cx="4257330" cy="238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2392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51C2FA9-D601-E8CE-3A91-DEED78FD2E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4700" y="2262187"/>
            <a:ext cx="4762500" cy="2714625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9000435-ECEF-B077-7929-5367853365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2114551"/>
            <a:ext cx="6482292" cy="286226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3C48625-1327-F31A-FAAC-A224B187FFC8}"/>
              </a:ext>
            </a:extLst>
          </p:cNvPr>
          <p:cNvSpPr txBox="1"/>
          <p:nvPr/>
        </p:nvSpPr>
        <p:spPr>
          <a:xfrm>
            <a:off x="6096000" y="196049"/>
            <a:ext cx="6070199" cy="523220"/>
          </a:xfrm>
          <a:prstGeom prst="rect">
            <a:avLst/>
          </a:prstGeom>
          <a:solidFill>
            <a:srgbClr val="FF6699"/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ПРАВОПИС ПРЕФІКСІВ РОЗ- БЕЗ-</a:t>
            </a:r>
          </a:p>
        </p:txBody>
      </p:sp>
    </p:spTree>
    <p:extLst>
      <p:ext uri="{BB962C8B-B14F-4D97-AF65-F5344CB8AC3E}">
        <p14:creationId xmlns:p14="http://schemas.microsoft.com/office/powerpoint/2010/main" val="1451865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E6FD60E-0D3B-6A00-2F79-1219770A618B}"/>
              </a:ext>
            </a:extLst>
          </p:cNvPr>
          <p:cNvSpPr txBox="1"/>
          <p:nvPr/>
        </p:nvSpPr>
        <p:spPr>
          <a:xfrm>
            <a:off x="328474" y="1716012"/>
            <a:ext cx="5042517" cy="440120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uk-UA" sz="2800" b="1" dirty="0"/>
              <a:t>Префікс з- </a:t>
            </a:r>
            <a:r>
              <a:rPr lang="uk-UA" sz="2800" dirty="0"/>
              <a:t>виступає переважно в словах, корінь яких починається голосним звуком або сполученням приголосного й голосного: </a:t>
            </a:r>
            <a:r>
              <a:rPr lang="uk-UA" sz="2800" dirty="0" err="1"/>
              <a:t>зеконо́мити</a:t>
            </a:r>
            <a:r>
              <a:rPr lang="uk-UA" sz="2800" dirty="0"/>
              <a:t>, </a:t>
            </a:r>
            <a:r>
              <a:rPr lang="uk-UA" sz="2800" dirty="0" err="1"/>
              <a:t>зігнорува́ти</a:t>
            </a:r>
            <a:r>
              <a:rPr lang="uk-UA" sz="2800" dirty="0"/>
              <a:t>, </a:t>
            </a:r>
            <a:r>
              <a:rPr lang="uk-UA" sz="2800" dirty="0" err="1"/>
              <a:t>зорієнтува́тися</a:t>
            </a:r>
            <a:r>
              <a:rPr lang="uk-UA" sz="2800" dirty="0"/>
              <a:t>, </a:t>
            </a:r>
            <a:r>
              <a:rPr lang="uk-UA" sz="2800" dirty="0" err="1"/>
              <a:t>зумо́вити</a:t>
            </a:r>
            <a:r>
              <a:rPr lang="uk-UA" sz="2800" dirty="0"/>
              <a:t>; </a:t>
            </a:r>
            <a:r>
              <a:rPr lang="uk-UA" sz="2800" dirty="0" err="1"/>
              <a:t>зга́слий</a:t>
            </a:r>
            <a:r>
              <a:rPr lang="uk-UA" sz="2800" dirty="0"/>
              <a:t>, </a:t>
            </a:r>
            <a:r>
              <a:rPr lang="uk-UA" sz="2800" dirty="0" err="1"/>
              <a:t>з’є́днувати</a:t>
            </a:r>
            <a:r>
              <a:rPr lang="uk-UA" sz="2800" dirty="0"/>
              <a:t>, з’їзд, </a:t>
            </a:r>
            <a:r>
              <a:rPr lang="uk-UA" sz="2800" dirty="0" err="1"/>
              <a:t>зма́зати</a:t>
            </a:r>
            <a:r>
              <a:rPr lang="uk-UA" sz="2800" dirty="0"/>
              <a:t>, </a:t>
            </a:r>
            <a:r>
              <a:rPr lang="uk-UA" sz="2800" dirty="0" err="1"/>
              <a:t>знадли́вий</a:t>
            </a:r>
            <a:r>
              <a:rPr lang="uk-UA" sz="2800" dirty="0"/>
              <a:t> і под.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BE78067-C7AD-DFEA-31DC-21BACCB28ACF}"/>
              </a:ext>
            </a:extLst>
          </p:cNvPr>
          <p:cNvSpPr txBox="1"/>
          <p:nvPr/>
        </p:nvSpPr>
        <p:spPr>
          <a:xfrm>
            <a:off x="6578353" y="346229"/>
            <a:ext cx="5069150" cy="523220"/>
          </a:xfrm>
          <a:prstGeom prst="rect">
            <a:avLst/>
          </a:prstGeom>
          <a:solidFill>
            <a:srgbClr val="FF6699"/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ПРАВОПИС  ПРЕФІКСІВ З-С-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28E462C-47CC-D419-A5CB-A3B1D5CC11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7982" y="1716012"/>
            <a:ext cx="6195544" cy="4401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338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F336B7E-8BBD-3025-2D12-9D8FEACC6986}"/>
              </a:ext>
            </a:extLst>
          </p:cNvPr>
          <p:cNvSpPr txBox="1"/>
          <p:nvPr/>
        </p:nvSpPr>
        <p:spPr>
          <a:xfrm>
            <a:off x="254493" y="2063461"/>
            <a:ext cx="11683014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У тих випадках, коли корінь слова починається </a:t>
            </a:r>
            <a:r>
              <a:rPr lang="uk-UA" sz="2800" b="1" dirty="0"/>
              <a:t>сполученням приголосних</a:t>
            </a:r>
            <a:r>
              <a:rPr lang="uk-UA" sz="2800" dirty="0"/>
              <a:t>, пишемо здебільшого </a:t>
            </a:r>
            <a:r>
              <a:rPr lang="uk-UA" sz="2800" b="1" dirty="0"/>
              <a:t>префікс зі-</a:t>
            </a:r>
            <a:r>
              <a:rPr lang="uk-UA" sz="2800" dirty="0"/>
              <a:t>: </a:t>
            </a:r>
          </a:p>
          <a:p>
            <a:pPr algn="just"/>
            <a:r>
              <a:rPr lang="uk-UA" sz="2800" dirty="0"/>
              <a:t>*</a:t>
            </a:r>
            <a:r>
              <a:rPr lang="uk-UA" sz="2800" dirty="0" err="1"/>
              <a:t>зібга́ти</a:t>
            </a:r>
            <a:r>
              <a:rPr lang="uk-UA" sz="2800" dirty="0"/>
              <a:t>,  </a:t>
            </a:r>
            <a:r>
              <a:rPr lang="uk-UA" sz="2800" dirty="0" err="1"/>
              <a:t>зігну́ти</a:t>
            </a:r>
            <a:r>
              <a:rPr lang="uk-UA" sz="2800" dirty="0"/>
              <a:t>,  </a:t>
            </a:r>
            <a:r>
              <a:rPr lang="uk-UA" sz="2800" dirty="0" err="1"/>
              <a:t>зідра́ти</a:t>
            </a:r>
            <a:r>
              <a:rPr lang="uk-UA" sz="2800" dirty="0"/>
              <a:t>,  </a:t>
            </a:r>
            <a:r>
              <a:rPr lang="uk-UA" sz="2800" dirty="0" err="1"/>
              <a:t>зізна́тися</a:t>
            </a:r>
            <a:r>
              <a:rPr lang="uk-UA" sz="2800" dirty="0"/>
              <a:t>, </a:t>
            </a:r>
            <a:r>
              <a:rPr lang="uk-UA" sz="2800" dirty="0" err="1"/>
              <a:t>зіпсува́тися</a:t>
            </a:r>
            <a:r>
              <a:rPr lang="uk-UA" sz="2800" dirty="0"/>
              <a:t>, </a:t>
            </a:r>
            <a:r>
              <a:rPr lang="uk-UA" sz="2800" dirty="0" err="1"/>
              <a:t>зіста́вити</a:t>
            </a:r>
            <a:r>
              <a:rPr lang="uk-UA" sz="2800" dirty="0"/>
              <a:t>, </a:t>
            </a:r>
            <a:r>
              <a:rPr lang="uk-UA" sz="2800" dirty="0" err="1"/>
              <a:t>зі́ткнення</a:t>
            </a:r>
            <a:r>
              <a:rPr lang="uk-UA" sz="2800" dirty="0"/>
              <a:t>, </a:t>
            </a:r>
            <a:r>
              <a:rPr lang="uk-UA" sz="2800" dirty="0" err="1"/>
              <a:t>зіщу́литися</a:t>
            </a:r>
            <a:r>
              <a:rPr lang="uk-UA" sz="2800" dirty="0"/>
              <a:t> тощо. </a:t>
            </a:r>
          </a:p>
          <a:p>
            <a:pPr algn="just"/>
            <a:r>
              <a:rPr lang="uk-UA" sz="2800" dirty="0"/>
              <a:t>Префікс зі- вживається також у словах із коренем, перший склад якого становить </a:t>
            </a:r>
            <a:r>
              <a:rPr lang="uk-UA" sz="2800" b="1" dirty="0"/>
              <a:t>звукосполучення губний + й: </a:t>
            </a:r>
          </a:p>
          <a:p>
            <a:pPr algn="just"/>
            <a:r>
              <a:rPr lang="uk-UA" sz="2800" b="1" dirty="0"/>
              <a:t>*</a:t>
            </a:r>
            <a:r>
              <a:rPr lang="uk-UA" sz="2800" dirty="0" err="1"/>
              <a:t>зів’я́лий</a:t>
            </a:r>
            <a:r>
              <a:rPr lang="uk-UA" sz="2800" dirty="0"/>
              <a:t>, </a:t>
            </a:r>
            <a:r>
              <a:rPr lang="uk-UA" sz="2800" dirty="0" err="1"/>
              <a:t>зімкну́ти</a:t>
            </a:r>
            <a:r>
              <a:rPr lang="uk-UA" sz="2800" dirty="0"/>
              <a:t>, </a:t>
            </a:r>
            <a:r>
              <a:rPr lang="uk-UA" sz="2800" dirty="0" err="1"/>
              <a:t>зім’я́ти</a:t>
            </a:r>
            <a:r>
              <a:rPr lang="uk-UA" sz="2800" dirty="0"/>
              <a:t>, </a:t>
            </a:r>
            <a:r>
              <a:rPr lang="uk-UA" sz="2800" dirty="0" err="1"/>
              <a:t>зіп’я́стися</a:t>
            </a:r>
            <a:r>
              <a:rPr lang="uk-UA" sz="2800" dirty="0"/>
              <a:t> (і </a:t>
            </a:r>
            <a:r>
              <a:rPr lang="uk-UA" sz="2800" dirty="0" err="1"/>
              <a:t>сп’ясти́ся</a:t>
            </a:r>
            <a:r>
              <a:rPr lang="uk-UA" sz="2800" dirty="0"/>
              <a:t>) тощо. У деяких словах префікс </a:t>
            </a:r>
            <a:r>
              <a:rPr lang="uk-UA" sz="2800" b="1" dirty="0"/>
              <a:t>зі- чергується із зо-</a:t>
            </a:r>
            <a:r>
              <a:rPr lang="uk-UA" sz="2800" dirty="0"/>
              <a:t>: </a:t>
            </a:r>
            <a:r>
              <a:rPr lang="uk-UA" sz="2800" dirty="0" err="1"/>
              <a:t>зігріва́ти</a:t>
            </a:r>
            <a:r>
              <a:rPr lang="uk-UA" sz="2800" dirty="0"/>
              <a:t> й </a:t>
            </a:r>
            <a:r>
              <a:rPr lang="uk-UA" sz="2800" dirty="0" err="1"/>
              <a:t>зогріва́ти</a:t>
            </a:r>
            <a:r>
              <a:rPr lang="uk-UA" sz="2800" dirty="0"/>
              <a:t>, </a:t>
            </a:r>
            <a:r>
              <a:rPr lang="uk-UA" sz="2800" dirty="0" err="1"/>
              <a:t>зімліва́ти</a:t>
            </a:r>
            <a:r>
              <a:rPr lang="uk-UA" sz="2800" dirty="0"/>
              <a:t> й </a:t>
            </a:r>
            <a:r>
              <a:rPr lang="uk-UA" sz="2800" dirty="0" err="1"/>
              <a:t>зомліва́ти</a:t>
            </a:r>
            <a:r>
              <a:rPr lang="uk-UA" sz="2800" dirty="0"/>
              <a:t>, </a:t>
            </a:r>
            <a:r>
              <a:rPr lang="uk-UA" sz="2800" dirty="0" err="1"/>
              <a:t>зіпріва́ти</a:t>
            </a:r>
            <a:r>
              <a:rPr lang="uk-UA" sz="2800" dirty="0"/>
              <a:t> й </a:t>
            </a:r>
            <a:r>
              <a:rPr lang="uk-UA" sz="2800" dirty="0" err="1"/>
              <a:t>зопріва́ти</a:t>
            </a:r>
            <a:r>
              <a:rPr lang="uk-UA" sz="2800" dirty="0"/>
              <a:t>, </a:t>
            </a:r>
            <a:r>
              <a:rPr lang="uk-UA" sz="2800" dirty="0" err="1"/>
              <a:t>зітлі́ти</a:t>
            </a:r>
            <a:r>
              <a:rPr lang="uk-UA" sz="2800" dirty="0"/>
              <a:t> й </a:t>
            </a:r>
            <a:r>
              <a:rPr lang="uk-UA" sz="2800" dirty="0" err="1"/>
              <a:t>зотлі́ти</a:t>
            </a:r>
            <a:r>
              <a:rPr lang="uk-UA" sz="2800" dirty="0"/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971F24B-5164-7C81-3137-000907D87FB9}"/>
              </a:ext>
            </a:extLst>
          </p:cNvPr>
          <p:cNvSpPr txBox="1"/>
          <p:nvPr/>
        </p:nvSpPr>
        <p:spPr>
          <a:xfrm>
            <a:off x="8211844" y="186691"/>
            <a:ext cx="3444536" cy="523220"/>
          </a:xfrm>
          <a:prstGeom prst="rect">
            <a:avLst/>
          </a:prstGeom>
          <a:solidFill>
            <a:srgbClr val="FF6699"/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МИЛОЗВУЧНІСТЬ</a:t>
            </a:r>
          </a:p>
        </p:txBody>
      </p:sp>
    </p:spTree>
    <p:extLst>
      <p:ext uri="{BB962C8B-B14F-4D97-AF65-F5344CB8AC3E}">
        <p14:creationId xmlns:p14="http://schemas.microsoft.com/office/powerpoint/2010/main" val="39519926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593E77A-0F98-F786-13C8-E743A31FF917}"/>
              </a:ext>
            </a:extLst>
          </p:cNvPr>
          <p:cNvSpPr txBox="1"/>
          <p:nvPr/>
        </p:nvSpPr>
        <p:spPr>
          <a:xfrm>
            <a:off x="306279" y="698545"/>
            <a:ext cx="11579441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endParaRPr lang="uk-UA" sz="2800" b="1" dirty="0"/>
          </a:p>
          <a:p>
            <a:endParaRPr lang="uk-UA" sz="2800" dirty="0"/>
          </a:p>
          <a:p>
            <a:r>
              <a:rPr lang="uk-UA" sz="2800" dirty="0"/>
              <a:t>Завдання 1.Запишіть слова, вставляючи пропущені букви.</a:t>
            </a:r>
          </a:p>
          <a:p>
            <a:endParaRPr lang="uk-UA" sz="2800" dirty="0"/>
          </a:p>
          <a:p>
            <a:pPr algn="just"/>
            <a:r>
              <a:rPr lang="uk-UA" sz="2800" dirty="0" err="1"/>
              <a:t>Пр</a:t>
            </a:r>
            <a:r>
              <a:rPr lang="uk-UA" sz="2800" dirty="0"/>
              <a:t>…</a:t>
            </a:r>
            <a:r>
              <a:rPr lang="uk-UA" sz="2800" dirty="0" err="1"/>
              <a:t>азов’я</a:t>
            </a:r>
            <a:r>
              <a:rPr lang="uk-UA" sz="2800" dirty="0"/>
              <a:t>, </a:t>
            </a:r>
            <a:r>
              <a:rPr lang="uk-UA" sz="2800" dirty="0" err="1"/>
              <a:t>пр</a:t>
            </a:r>
            <a:r>
              <a:rPr lang="uk-UA" sz="2800" dirty="0"/>
              <a:t>…гарний, </a:t>
            </a:r>
            <a:r>
              <a:rPr lang="uk-UA" sz="2800" dirty="0" err="1"/>
              <a:t>пр</a:t>
            </a:r>
            <a:r>
              <a:rPr lang="uk-UA" sz="2800" dirty="0"/>
              <a:t>…звисько,</a:t>
            </a:r>
            <a:r>
              <a:rPr lang="uk-UA" sz="2800" dirty="0" err="1"/>
              <a:t>пр</a:t>
            </a:r>
            <a:r>
              <a:rPr lang="uk-UA" sz="2800" dirty="0"/>
              <a:t>..голомшити, </a:t>
            </a:r>
            <a:r>
              <a:rPr lang="uk-UA" sz="2800" dirty="0" err="1"/>
              <a:t>пр</a:t>
            </a:r>
            <a:r>
              <a:rPr lang="uk-UA" sz="2800" dirty="0"/>
              <a:t>..</a:t>
            </a:r>
            <a:r>
              <a:rPr lang="uk-UA" sz="2800" dirty="0" err="1"/>
              <a:t>меншити</a:t>
            </a:r>
            <a:r>
              <a:rPr lang="uk-UA" sz="2800" dirty="0"/>
              <a:t>, </a:t>
            </a:r>
            <a:r>
              <a:rPr lang="uk-UA" sz="2800" dirty="0" err="1"/>
              <a:t>пр</a:t>
            </a:r>
            <a:r>
              <a:rPr lang="uk-UA" sz="2800" dirty="0"/>
              <a:t>..</a:t>
            </a:r>
            <a:r>
              <a:rPr lang="uk-UA" sz="2800" dirty="0" err="1"/>
              <a:t>звище</a:t>
            </a:r>
            <a:r>
              <a:rPr lang="uk-UA" sz="2800" dirty="0"/>
              <a:t>, </a:t>
            </a:r>
            <a:r>
              <a:rPr lang="uk-UA" sz="2800" dirty="0" err="1"/>
              <a:t>пр</a:t>
            </a:r>
            <a:r>
              <a:rPr lang="uk-UA" sz="2800" dirty="0"/>
              <a:t>…берегти, </a:t>
            </a:r>
            <a:r>
              <a:rPr lang="uk-UA" sz="2800" dirty="0" err="1"/>
              <a:t>пр</a:t>
            </a:r>
            <a:r>
              <a:rPr lang="uk-UA" sz="2800" dirty="0"/>
              <a:t>…</a:t>
            </a:r>
            <a:r>
              <a:rPr lang="uk-UA" sz="2800" dirty="0" err="1"/>
              <a:t>зирство</a:t>
            </a:r>
            <a:r>
              <a:rPr lang="uk-UA" sz="2800" dirty="0"/>
              <a:t>, </a:t>
            </a:r>
            <a:r>
              <a:rPr lang="uk-UA" sz="2800" dirty="0" err="1"/>
              <a:t>пр</a:t>
            </a:r>
            <a:r>
              <a:rPr lang="uk-UA" sz="2800" dirty="0"/>
              <a:t>…краси, </a:t>
            </a:r>
            <a:r>
              <a:rPr lang="uk-UA" sz="2800" dirty="0" err="1"/>
              <a:t>пр</a:t>
            </a:r>
            <a:r>
              <a:rPr lang="uk-UA" sz="2800" dirty="0"/>
              <a:t>…</a:t>
            </a:r>
            <a:r>
              <a:rPr lang="uk-UA" sz="2800" dirty="0" err="1"/>
              <a:t>паркувати</a:t>
            </a:r>
            <a:r>
              <a:rPr lang="uk-UA" sz="2800" dirty="0"/>
              <a:t>, </a:t>
            </a:r>
            <a:r>
              <a:rPr lang="uk-UA" sz="2800" dirty="0" err="1"/>
              <a:t>пр</a:t>
            </a:r>
            <a:r>
              <a:rPr lang="uk-UA" sz="2800" dirty="0"/>
              <a:t>…бій, </a:t>
            </a:r>
            <a:r>
              <a:rPr lang="uk-UA" sz="2800" dirty="0" err="1"/>
              <a:t>пр</a:t>
            </a:r>
            <a:r>
              <a:rPr lang="uk-UA" sz="2800" dirty="0"/>
              <a:t>…</a:t>
            </a:r>
            <a:r>
              <a:rPr lang="uk-UA" sz="2800" dirty="0" err="1"/>
              <a:t>паркуватися</a:t>
            </a:r>
            <a:r>
              <a:rPr lang="uk-UA" sz="2800" dirty="0"/>
              <a:t>, </a:t>
            </a:r>
            <a:r>
              <a:rPr lang="uk-UA" sz="2800" dirty="0" err="1"/>
              <a:t>пр</a:t>
            </a:r>
            <a:r>
              <a:rPr lang="uk-UA" sz="2800" dirty="0"/>
              <a:t>…завзятий, </a:t>
            </a:r>
            <a:r>
              <a:rPr lang="uk-UA" sz="2800" dirty="0" err="1"/>
              <a:t>пр</a:t>
            </a:r>
            <a:r>
              <a:rPr lang="uk-UA" sz="2800" dirty="0"/>
              <a:t>…хований, </a:t>
            </a:r>
            <a:r>
              <a:rPr lang="uk-UA" sz="2800" dirty="0" err="1"/>
              <a:t>пр</a:t>
            </a:r>
            <a:r>
              <a:rPr lang="uk-UA" sz="2800" dirty="0"/>
              <a:t>…хилити, </a:t>
            </a:r>
            <a:r>
              <a:rPr lang="uk-UA" sz="2800" dirty="0" err="1"/>
              <a:t>пр</a:t>
            </a:r>
            <a:r>
              <a:rPr lang="uk-UA" sz="2800" dirty="0"/>
              <a:t>…</a:t>
            </a:r>
            <a:r>
              <a:rPr lang="uk-UA" sz="2800" dirty="0" err="1"/>
              <a:t>скіпливо</a:t>
            </a:r>
            <a:r>
              <a:rPr lang="uk-UA" sz="2800" dirty="0"/>
              <a:t>, </a:t>
            </a:r>
            <a:r>
              <a:rPr lang="uk-UA" sz="2800" dirty="0" err="1"/>
              <a:t>пр</a:t>
            </a:r>
            <a:r>
              <a:rPr lang="uk-UA" sz="2800" dirty="0"/>
              <a:t>…</a:t>
            </a:r>
            <a:r>
              <a:rPr lang="uk-UA" sz="2800" dirty="0" err="1"/>
              <a:t>буток</a:t>
            </a:r>
            <a:r>
              <a:rPr lang="uk-UA" sz="2800" dirty="0"/>
              <a:t>, </a:t>
            </a:r>
            <a:r>
              <a:rPr lang="uk-UA" sz="2800" dirty="0" err="1"/>
              <a:t>пр</a:t>
            </a:r>
            <a:r>
              <a:rPr lang="uk-UA" sz="2800" dirty="0"/>
              <a:t>…</a:t>
            </a:r>
            <a:r>
              <a:rPr lang="uk-UA" sz="2800" dirty="0" err="1"/>
              <a:t>своїти</a:t>
            </a:r>
            <a:r>
              <a:rPr lang="uk-UA" sz="2800" dirty="0"/>
              <a:t>, </a:t>
            </a:r>
            <a:r>
              <a:rPr lang="uk-UA" sz="2800" dirty="0" err="1"/>
              <a:t>пр</a:t>
            </a:r>
            <a:r>
              <a:rPr lang="uk-UA" sz="2800" dirty="0"/>
              <a:t>…скочити, </a:t>
            </a:r>
            <a:r>
              <a:rPr lang="uk-UA" sz="2800" dirty="0" err="1"/>
              <a:t>пр</a:t>
            </a:r>
            <a:r>
              <a:rPr lang="uk-UA" sz="2800" dirty="0"/>
              <a:t>…свята, </a:t>
            </a:r>
            <a:r>
              <a:rPr lang="uk-UA" sz="2800" dirty="0" err="1"/>
              <a:t>пр</a:t>
            </a:r>
            <a:r>
              <a:rPr lang="uk-UA" sz="2800" dirty="0"/>
              <a:t>…ступити, п…р…дача, </a:t>
            </a:r>
            <a:r>
              <a:rPr lang="uk-UA" sz="2800" dirty="0" err="1"/>
              <a:t>пр</a:t>
            </a:r>
            <a:r>
              <a:rPr lang="uk-UA" sz="2800" dirty="0"/>
              <a:t>…</a:t>
            </a:r>
            <a:r>
              <a:rPr lang="uk-UA" sz="2800" dirty="0" err="1"/>
              <a:t>рва</a:t>
            </a:r>
            <a:r>
              <a:rPr lang="uk-UA" sz="2800" dirty="0"/>
              <a:t>, </a:t>
            </a:r>
            <a:r>
              <a:rPr lang="uk-UA" sz="2800" dirty="0" err="1"/>
              <a:t>пр</a:t>
            </a:r>
            <a:r>
              <a:rPr lang="uk-UA" sz="2800" dirty="0"/>
              <a:t>…подобний, </a:t>
            </a:r>
            <a:r>
              <a:rPr lang="uk-UA" sz="2800" dirty="0" err="1"/>
              <a:t>пр</a:t>
            </a:r>
            <a:r>
              <a:rPr lang="uk-UA" sz="2800" dirty="0"/>
              <a:t>…</a:t>
            </a:r>
            <a:r>
              <a:rPr lang="uk-UA" sz="2800" dirty="0" err="1"/>
              <a:t>звище</a:t>
            </a:r>
            <a:r>
              <a:rPr lang="uk-UA" sz="2800" dirty="0"/>
              <a:t>, </a:t>
            </a:r>
            <a:r>
              <a:rPr lang="uk-UA" sz="2800" dirty="0" err="1"/>
              <a:t>Пр</a:t>
            </a:r>
            <a:r>
              <a:rPr lang="uk-UA" sz="2800" dirty="0"/>
              <a:t>…</a:t>
            </a:r>
            <a:r>
              <a:rPr lang="uk-UA" sz="2800" dirty="0" err="1"/>
              <a:t>морськ</a:t>
            </a:r>
            <a:r>
              <a:rPr lang="uk-UA" sz="2800" dirty="0"/>
              <a:t>, </a:t>
            </a:r>
            <a:r>
              <a:rPr lang="uk-UA" sz="2800" dirty="0" err="1"/>
              <a:t>пр</a:t>
            </a:r>
            <a:r>
              <a:rPr lang="uk-UA" sz="2800" dirty="0"/>
              <a:t>…боркати, </a:t>
            </a:r>
            <a:r>
              <a:rPr lang="uk-UA" sz="2800" dirty="0" err="1"/>
              <a:t>пр</a:t>
            </a:r>
            <a:r>
              <a:rPr lang="uk-UA" sz="2800" dirty="0"/>
              <a:t>…</a:t>
            </a:r>
            <a:r>
              <a:rPr lang="uk-UA" sz="2800" dirty="0" err="1"/>
              <a:t>стол</a:t>
            </a:r>
            <a:r>
              <a:rPr lang="uk-UA" sz="2800" dirty="0"/>
              <a:t>, </a:t>
            </a:r>
            <a:r>
              <a:rPr lang="uk-UA" sz="2800" dirty="0" err="1"/>
              <a:t>пр</a:t>
            </a:r>
            <a:r>
              <a:rPr lang="uk-UA" sz="2800" dirty="0"/>
              <a:t>…тихий, </a:t>
            </a:r>
            <a:r>
              <a:rPr lang="uk-UA" sz="2800" dirty="0" err="1"/>
              <a:t>пр</a:t>
            </a:r>
            <a:r>
              <a:rPr lang="uk-UA" sz="2800" dirty="0"/>
              <a:t>…дорожній, </a:t>
            </a:r>
            <a:r>
              <a:rPr lang="uk-UA" sz="2800" dirty="0" err="1"/>
              <a:t>пр</a:t>
            </a:r>
            <a:r>
              <a:rPr lang="uk-UA" sz="2800" dirty="0"/>
              <a:t>…</a:t>
            </a:r>
            <a:r>
              <a:rPr lang="uk-UA" sz="2800" dirty="0" err="1"/>
              <a:t>стосування</a:t>
            </a:r>
            <a:r>
              <a:rPr lang="uk-UA" sz="2800" dirty="0"/>
              <a:t>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26AD28F-CDA7-5221-CF8A-2055A330EBA6}"/>
              </a:ext>
            </a:extLst>
          </p:cNvPr>
          <p:cNvSpPr txBox="1"/>
          <p:nvPr/>
        </p:nvSpPr>
        <p:spPr>
          <a:xfrm>
            <a:off x="7533633" y="175325"/>
            <a:ext cx="4518734" cy="523220"/>
          </a:xfrm>
          <a:prstGeom prst="rect">
            <a:avLst/>
          </a:prstGeom>
          <a:solidFill>
            <a:srgbClr val="FF6699"/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ПРАКТИЧНЕ ЗАВДАННЯ</a:t>
            </a:r>
          </a:p>
        </p:txBody>
      </p:sp>
    </p:spTree>
    <p:extLst>
      <p:ext uri="{BB962C8B-B14F-4D97-AF65-F5344CB8AC3E}">
        <p14:creationId xmlns:p14="http://schemas.microsoft.com/office/powerpoint/2010/main" val="7502620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EEBB054-B92B-A814-50EA-499461702EBD}"/>
              </a:ext>
            </a:extLst>
          </p:cNvPr>
          <p:cNvSpPr txBox="1"/>
          <p:nvPr/>
        </p:nvSpPr>
        <p:spPr>
          <a:xfrm>
            <a:off x="653988" y="1620109"/>
            <a:ext cx="1070647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Від поданих слів </a:t>
            </a:r>
            <a:r>
              <a:rPr lang="uk-UA" sz="2800" dirty="0" err="1"/>
              <a:t>утворіть</a:t>
            </a:r>
            <a:r>
              <a:rPr lang="uk-UA" sz="2800" dirty="0"/>
              <a:t> нові слова з префіксом </a:t>
            </a:r>
            <a:r>
              <a:rPr lang="uk-UA" sz="2800" b="1" dirty="0"/>
              <a:t>з-</a:t>
            </a:r>
            <a:r>
              <a:rPr lang="uk-UA" sz="2800" dirty="0"/>
              <a:t> чи його варіантами </a:t>
            </a:r>
            <a:r>
              <a:rPr lang="uk-UA" sz="2800" b="1" dirty="0"/>
              <a:t>с-, зі-</a:t>
            </a:r>
            <a:r>
              <a:rPr lang="uk-UA" sz="2800" dirty="0"/>
              <a:t>; поясніть уживання кожного з них.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dirty="0"/>
              <a:t>Формувати, рвати, їсти, жарити, лити, будити, кріпити, косити, творити, гнути, явитись, ховати, питати, псувати, спочити, гріти, ставити, формулювати, фотографувати, хилитися, в’ялий.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F9AD028-7AF1-F670-D248-10C2366A57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3172" y="212565"/>
            <a:ext cx="4645555" cy="755970"/>
          </a:xfrm>
          <a:prstGeom prst="rect">
            <a:avLst/>
          </a:prstGeom>
        </p:spPr>
      </p:pic>
      <p:graphicFrame>
        <p:nvGraphicFramePr>
          <p:cNvPr id="4" name="Таблиця 4">
            <a:extLst>
              <a:ext uri="{FF2B5EF4-FFF2-40B4-BE49-F238E27FC236}">
                <a16:creationId xmlns:a16="http://schemas.microsoft.com/office/drawing/2014/main" id="{BD9BEBC9-9B5B-2961-D459-D8E04BA376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3736856"/>
              </p:ext>
            </p:extLst>
          </p:nvPr>
        </p:nvGraphicFramePr>
        <p:xfrm>
          <a:off x="2068497" y="5040575"/>
          <a:ext cx="8033304" cy="1249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92236">
                  <a:extLst>
                    <a:ext uri="{9D8B030D-6E8A-4147-A177-3AD203B41FA5}">
                      <a16:colId xmlns:a16="http://schemas.microsoft.com/office/drawing/2014/main" val="2624508985"/>
                    </a:ext>
                  </a:extLst>
                </a:gridCol>
                <a:gridCol w="2670534">
                  <a:extLst>
                    <a:ext uri="{9D8B030D-6E8A-4147-A177-3AD203B41FA5}">
                      <a16:colId xmlns:a16="http://schemas.microsoft.com/office/drawing/2014/main" val="2446237837"/>
                    </a:ext>
                  </a:extLst>
                </a:gridCol>
                <a:gridCol w="2670534">
                  <a:extLst>
                    <a:ext uri="{9D8B030D-6E8A-4147-A177-3AD203B41FA5}">
                      <a16:colId xmlns:a16="http://schemas.microsoft.com/office/drawing/2014/main" val="53353471"/>
                    </a:ext>
                  </a:extLst>
                </a:gridCol>
              </a:tblGrid>
              <a:tr h="287884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З-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С-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ЗІ-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9632190"/>
                  </a:ext>
                </a:extLst>
              </a:tr>
              <a:tr h="287884"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ЗЛИТИ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СФОРМУВАТИ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ЗІСТАВИТИ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349234"/>
                  </a:ext>
                </a:extLst>
              </a:tr>
              <a:tr h="287884"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00388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33304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356F749-D485-6040-2EA0-E915719FF03D}"/>
              </a:ext>
            </a:extLst>
          </p:cNvPr>
          <p:cNvSpPr txBox="1"/>
          <p:nvPr/>
        </p:nvSpPr>
        <p:spPr>
          <a:xfrm>
            <a:off x="292963" y="1589894"/>
            <a:ext cx="11978935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dirty="0"/>
              <a:t>2. Позначте рядок, у якому всі слова треба писати з префіксом </a:t>
            </a:r>
            <a:r>
              <a:rPr lang="uk-UA" sz="2000" b="1" dirty="0"/>
              <a:t>пре-:</a:t>
            </a:r>
          </a:p>
          <a:p>
            <a:endParaRPr lang="uk-UA" sz="2000" dirty="0"/>
          </a:p>
          <a:p>
            <a:r>
              <a:rPr lang="uk-UA" sz="3200" dirty="0"/>
              <a:t>А </a:t>
            </a:r>
            <a:r>
              <a:rPr lang="uk-UA" sz="3200" dirty="0" err="1"/>
              <a:t>пр</a:t>
            </a:r>
            <a:r>
              <a:rPr lang="uk-UA" sz="3200" dirty="0"/>
              <a:t>..гарний, </a:t>
            </a:r>
            <a:r>
              <a:rPr lang="uk-UA" sz="3200" dirty="0" err="1"/>
              <a:t>пр</a:t>
            </a:r>
            <a:r>
              <a:rPr lang="uk-UA" sz="3200" dirty="0"/>
              <a:t>..</a:t>
            </a:r>
            <a:r>
              <a:rPr lang="uk-UA" sz="3200" dirty="0" err="1"/>
              <a:t>чепурити</a:t>
            </a:r>
            <a:r>
              <a:rPr lang="uk-UA" sz="3200" dirty="0"/>
              <a:t>, </a:t>
            </a:r>
            <a:r>
              <a:rPr lang="uk-UA" sz="3200" dirty="0" err="1"/>
              <a:t>пр</a:t>
            </a:r>
            <a:r>
              <a:rPr lang="uk-UA" sz="3200" dirty="0"/>
              <a:t>…хилити, </a:t>
            </a:r>
            <a:r>
              <a:rPr lang="uk-UA" sz="3200" dirty="0" err="1"/>
              <a:t>пр</a:t>
            </a:r>
            <a:r>
              <a:rPr lang="uk-UA" sz="3200" dirty="0"/>
              <a:t>..кислий</a:t>
            </a:r>
          </a:p>
          <a:p>
            <a:endParaRPr lang="uk-UA" sz="3200" dirty="0"/>
          </a:p>
          <a:p>
            <a:r>
              <a:rPr lang="uk-UA" sz="3200" dirty="0"/>
              <a:t>Б </a:t>
            </a:r>
            <a:r>
              <a:rPr lang="uk-UA" sz="3200" dirty="0" err="1"/>
              <a:t>пр</a:t>
            </a:r>
            <a:r>
              <a:rPr lang="uk-UA" sz="3200" dirty="0"/>
              <a:t>..старкуватий, </a:t>
            </a:r>
            <a:r>
              <a:rPr lang="uk-UA" sz="3200" dirty="0" err="1"/>
              <a:t>пр</a:t>
            </a:r>
            <a:r>
              <a:rPr lang="uk-UA" sz="3200" dirty="0"/>
              <a:t>..милий, </a:t>
            </a:r>
            <a:r>
              <a:rPr lang="uk-UA" sz="3200" dirty="0" err="1"/>
              <a:t>пр</a:t>
            </a:r>
            <a:r>
              <a:rPr lang="uk-UA" sz="3200" dirty="0"/>
              <a:t>…позитивний, </a:t>
            </a:r>
            <a:r>
              <a:rPr lang="uk-UA" sz="3200" dirty="0" err="1"/>
              <a:t>пр</a:t>
            </a:r>
            <a:r>
              <a:rPr lang="uk-UA" sz="3200" dirty="0"/>
              <a:t>..старий</a:t>
            </a:r>
          </a:p>
          <a:p>
            <a:endParaRPr lang="uk-UA" sz="3200" dirty="0"/>
          </a:p>
          <a:p>
            <a:r>
              <a:rPr lang="uk-UA" sz="3200" dirty="0"/>
              <a:t>В </a:t>
            </a:r>
            <a:r>
              <a:rPr lang="uk-UA" sz="3200" dirty="0" err="1"/>
              <a:t>пр</a:t>
            </a:r>
            <a:r>
              <a:rPr lang="uk-UA" sz="3200" dirty="0"/>
              <a:t>..</a:t>
            </a:r>
            <a:r>
              <a:rPr lang="uk-UA" sz="3200" dirty="0" err="1"/>
              <a:t>зирство</a:t>
            </a:r>
            <a:r>
              <a:rPr lang="uk-UA" sz="3200" dirty="0"/>
              <a:t>, </a:t>
            </a:r>
            <a:r>
              <a:rPr lang="uk-UA" sz="3200" dirty="0" err="1"/>
              <a:t>пр</a:t>
            </a:r>
            <a:r>
              <a:rPr lang="uk-UA" sz="3200" dirty="0"/>
              <a:t>..мудрий, </a:t>
            </a:r>
            <a:r>
              <a:rPr lang="uk-UA" sz="3200" dirty="0" err="1"/>
              <a:t>пр</a:t>
            </a:r>
            <a:r>
              <a:rPr lang="uk-UA" sz="3200" dirty="0"/>
              <a:t>…поважний, </a:t>
            </a:r>
            <a:r>
              <a:rPr lang="uk-UA" sz="3200" dirty="0" err="1"/>
              <a:t>пр</a:t>
            </a:r>
            <a:r>
              <a:rPr lang="uk-UA" sz="3200" dirty="0"/>
              <a:t>..міцно</a:t>
            </a:r>
          </a:p>
          <a:p>
            <a:endParaRPr lang="uk-UA" sz="3200" dirty="0"/>
          </a:p>
          <a:p>
            <a:r>
              <a:rPr lang="uk-UA" sz="3200" dirty="0"/>
              <a:t>Г </a:t>
            </a:r>
            <a:r>
              <a:rPr lang="uk-UA" sz="3200" dirty="0" err="1"/>
              <a:t>пр</a:t>
            </a:r>
            <a:r>
              <a:rPr lang="uk-UA" sz="3200" dirty="0"/>
              <a:t>..</a:t>
            </a:r>
            <a:r>
              <a:rPr lang="uk-UA" sz="3200" dirty="0" err="1"/>
              <a:t>глосно</a:t>
            </a:r>
            <a:r>
              <a:rPr lang="uk-UA" sz="3200" dirty="0"/>
              <a:t>, </a:t>
            </a:r>
            <a:r>
              <a:rPr lang="uk-UA" sz="3200" dirty="0" err="1"/>
              <a:t>пр</a:t>
            </a:r>
            <a:r>
              <a:rPr lang="uk-UA" sz="3200" dirty="0"/>
              <a:t>…чинити, </a:t>
            </a:r>
            <a:r>
              <a:rPr lang="uk-UA" sz="3200" dirty="0" err="1"/>
              <a:t>пр</a:t>
            </a:r>
            <a:r>
              <a:rPr lang="uk-UA" sz="3200" dirty="0"/>
              <a:t>..сміливий, </a:t>
            </a:r>
            <a:r>
              <a:rPr lang="uk-UA" sz="3200" dirty="0" err="1"/>
              <a:t>пр</a:t>
            </a:r>
            <a:r>
              <a:rPr lang="uk-UA" sz="3200" dirty="0"/>
              <a:t>..міський.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76A0031-190F-2060-288E-4D029EF26B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0297" y="174465"/>
            <a:ext cx="4645555" cy="75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619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EC00A64-F863-29EB-873D-BE8B291CABE6}"/>
              </a:ext>
            </a:extLst>
          </p:cNvPr>
          <p:cNvSpPr txBox="1"/>
          <p:nvPr/>
        </p:nvSpPr>
        <p:spPr>
          <a:xfrm>
            <a:off x="4307889" y="737678"/>
            <a:ext cx="6094520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…</a:t>
            </a:r>
            <a:r>
              <a:rPr lang="ru-RU" sz="3200" dirty="0" err="1"/>
              <a:t>бирати</a:t>
            </a:r>
            <a:endParaRPr lang="ru-RU" sz="3200" dirty="0"/>
          </a:p>
          <a:p>
            <a:r>
              <a:rPr lang="ru-RU" sz="3200" dirty="0"/>
              <a:t>…</a:t>
            </a:r>
            <a:r>
              <a:rPr lang="ru-RU" sz="3200" dirty="0" err="1"/>
              <a:t>фотографувати</a:t>
            </a:r>
            <a:endParaRPr lang="ru-RU" sz="3200" dirty="0"/>
          </a:p>
          <a:p>
            <a:r>
              <a:rPr lang="ru-RU" sz="3200" dirty="0"/>
              <a:t>…</a:t>
            </a:r>
            <a:r>
              <a:rPr lang="ru-RU" sz="3200" dirty="0" err="1"/>
              <a:t>орати</a:t>
            </a:r>
            <a:endParaRPr lang="ru-RU" sz="3200" dirty="0"/>
          </a:p>
          <a:p>
            <a:r>
              <a:rPr lang="ru-RU" sz="3200" dirty="0"/>
              <a:t>…</a:t>
            </a:r>
            <a:r>
              <a:rPr lang="ru-RU" sz="3200" dirty="0" err="1"/>
              <a:t>сипати</a:t>
            </a:r>
            <a:endParaRPr lang="ru-RU" sz="3200" dirty="0"/>
          </a:p>
          <a:p>
            <a:r>
              <a:rPr lang="ru-RU" sz="3200" dirty="0"/>
              <a:t>….</a:t>
            </a:r>
            <a:r>
              <a:rPr lang="ru-RU" sz="3200" dirty="0" err="1"/>
              <a:t>хилити</a:t>
            </a:r>
            <a:endParaRPr lang="ru-RU" sz="3200" dirty="0"/>
          </a:p>
          <a:p>
            <a:r>
              <a:rPr lang="ru-RU" sz="3200" dirty="0"/>
              <a:t>…</a:t>
            </a:r>
            <a:r>
              <a:rPr lang="ru-RU" sz="3200" dirty="0" err="1"/>
              <a:t>цілити</a:t>
            </a:r>
            <a:endParaRPr lang="ru-RU" sz="3200" dirty="0"/>
          </a:p>
          <a:p>
            <a:r>
              <a:rPr lang="ru-RU" sz="3200" dirty="0"/>
              <a:t>….</a:t>
            </a:r>
            <a:r>
              <a:rPr lang="ru-RU" sz="3200" dirty="0" err="1"/>
              <a:t>чепитись</a:t>
            </a:r>
            <a:endParaRPr lang="ru-RU" sz="3200" dirty="0"/>
          </a:p>
          <a:p>
            <a:r>
              <a:rPr lang="ru-RU" sz="3200" dirty="0"/>
              <a:t>….</a:t>
            </a:r>
            <a:r>
              <a:rPr lang="ru-RU" sz="3200" dirty="0" err="1"/>
              <a:t>шивати</a:t>
            </a:r>
            <a:endParaRPr lang="ru-RU" sz="3200" dirty="0"/>
          </a:p>
          <a:p>
            <a:r>
              <a:rPr lang="ru-RU" sz="3200" dirty="0"/>
              <a:t>….</a:t>
            </a:r>
            <a:r>
              <a:rPr lang="ru-RU" sz="3200" dirty="0" err="1"/>
              <a:t>брати</a:t>
            </a:r>
            <a:endParaRPr lang="ru-RU" sz="3200" dirty="0"/>
          </a:p>
          <a:p>
            <a:r>
              <a:rPr lang="ru-RU" sz="3200" dirty="0"/>
              <a:t>….</a:t>
            </a:r>
            <a:r>
              <a:rPr lang="ru-RU" sz="3200" dirty="0" err="1"/>
              <a:t>формувати</a:t>
            </a:r>
            <a:endParaRPr lang="ru-RU" sz="3200" dirty="0"/>
          </a:p>
          <a:p>
            <a:r>
              <a:rPr lang="ru-RU" sz="3200" dirty="0"/>
              <a:t>….</a:t>
            </a:r>
            <a:r>
              <a:rPr lang="ru-RU" sz="3200" dirty="0" err="1"/>
              <a:t>їсти</a:t>
            </a:r>
            <a:endParaRPr lang="ru-RU" sz="3200" dirty="0"/>
          </a:p>
          <a:p>
            <a:r>
              <a:rPr lang="ru-RU" sz="3200" dirty="0"/>
              <a:t>….</a:t>
            </a:r>
            <a:r>
              <a:rPr lang="ru-RU" sz="3200" dirty="0" err="1"/>
              <a:t>косити</a:t>
            </a:r>
            <a:endParaRPr lang="uk-UA" sz="3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D9FEDC4-386E-9C44-F64B-42D0CFF340B2}"/>
              </a:ext>
            </a:extLst>
          </p:cNvPr>
          <p:cNvSpPr txBox="1"/>
          <p:nvPr/>
        </p:nvSpPr>
        <p:spPr>
          <a:xfrm>
            <a:off x="727969" y="1899821"/>
            <a:ext cx="2503503" cy="224676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ПЕРЕПИШІТЬ СЛОВА, ПОСТАВТЕ ПРЕФІКС З-,С, ЗІ-.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6ED79B6-1C35-8EF9-B85A-5196E18DB4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3647" y="118679"/>
            <a:ext cx="4645555" cy="75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8325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5C73C4C-19D1-E1A9-B2D6-4BFEB4CDDCE6}"/>
              </a:ext>
            </a:extLst>
          </p:cNvPr>
          <p:cNvSpPr txBox="1"/>
          <p:nvPr/>
        </p:nvSpPr>
        <p:spPr>
          <a:xfrm>
            <a:off x="443884" y="1852213"/>
            <a:ext cx="1161199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3. У якому рядку у всіх словах треба писати префікс </a:t>
            </a:r>
            <a:r>
              <a:rPr lang="uk-UA" sz="2800" b="1" dirty="0"/>
              <a:t>пре-</a:t>
            </a:r>
            <a:r>
              <a:rPr lang="uk-UA" sz="2800" dirty="0"/>
              <a:t>?</a:t>
            </a:r>
          </a:p>
          <a:p>
            <a:endParaRPr lang="uk-UA" sz="2800" dirty="0"/>
          </a:p>
          <a:p>
            <a:r>
              <a:rPr lang="uk-UA" sz="2800" dirty="0"/>
              <a:t>А </a:t>
            </a:r>
            <a:r>
              <a:rPr lang="uk-UA" sz="2800" dirty="0" err="1"/>
              <a:t>пр</a:t>
            </a:r>
            <a:r>
              <a:rPr lang="uk-UA" sz="2800" dirty="0"/>
              <a:t>…хилити, </a:t>
            </a:r>
            <a:r>
              <a:rPr lang="uk-UA" sz="2800" dirty="0" err="1"/>
              <a:t>пр</a:t>
            </a:r>
            <a:r>
              <a:rPr lang="uk-UA" sz="2800" dirty="0"/>
              <a:t>…чудовий, </a:t>
            </a:r>
            <a:r>
              <a:rPr lang="uk-UA" sz="2800" dirty="0" err="1"/>
              <a:t>пр</a:t>
            </a:r>
            <a:r>
              <a:rPr lang="uk-UA" sz="2800" dirty="0"/>
              <a:t>…крити, </a:t>
            </a:r>
            <a:r>
              <a:rPr lang="uk-UA" sz="2800" dirty="0" err="1"/>
              <a:t>пр</a:t>
            </a:r>
            <a:r>
              <a:rPr lang="uk-UA" sz="2800" dirty="0"/>
              <a:t>…</a:t>
            </a:r>
            <a:r>
              <a:rPr lang="uk-UA" sz="2800" dirty="0" err="1"/>
              <a:t>звище</a:t>
            </a:r>
            <a:endParaRPr lang="uk-UA" sz="2800" dirty="0"/>
          </a:p>
          <a:p>
            <a:endParaRPr lang="uk-UA" sz="2800" dirty="0"/>
          </a:p>
          <a:p>
            <a:r>
              <a:rPr lang="uk-UA" sz="2800" dirty="0"/>
              <a:t>Б </a:t>
            </a:r>
            <a:r>
              <a:rPr lang="uk-UA" sz="2800" dirty="0" err="1"/>
              <a:t>пр</a:t>
            </a:r>
            <a:r>
              <a:rPr lang="uk-UA" sz="2800" dirty="0"/>
              <a:t>…високий, </a:t>
            </a:r>
            <a:r>
              <a:rPr lang="uk-UA" sz="2800" dirty="0" err="1"/>
              <a:t>пр</a:t>
            </a:r>
            <a:r>
              <a:rPr lang="uk-UA" sz="2800" dirty="0"/>
              <a:t>…дорого, </a:t>
            </a:r>
            <a:r>
              <a:rPr lang="uk-UA" sz="2800" dirty="0" err="1"/>
              <a:t>пр</a:t>
            </a:r>
            <a:r>
              <a:rPr lang="uk-UA" sz="2800" dirty="0"/>
              <a:t>…великий, </a:t>
            </a:r>
            <a:r>
              <a:rPr lang="uk-UA" sz="2800" dirty="0" err="1"/>
              <a:t>пр</a:t>
            </a:r>
            <a:r>
              <a:rPr lang="uk-UA" sz="2800" dirty="0"/>
              <a:t>…завзятий</a:t>
            </a:r>
          </a:p>
          <a:p>
            <a:endParaRPr lang="uk-UA" sz="2800" dirty="0"/>
          </a:p>
          <a:p>
            <a:r>
              <a:rPr lang="uk-UA" sz="2800" dirty="0"/>
              <a:t>В </a:t>
            </a:r>
            <a:r>
              <a:rPr lang="uk-UA" sz="2800" dirty="0" err="1"/>
              <a:t>пр</a:t>
            </a:r>
            <a:r>
              <a:rPr lang="uk-UA" sz="2800" dirty="0"/>
              <a:t>…вабити, </a:t>
            </a:r>
            <a:r>
              <a:rPr lang="uk-UA" sz="2800" dirty="0" err="1"/>
              <a:t>пр</a:t>
            </a:r>
            <a:r>
              <a:rPr lang="uk-UA" sz="2800" dirty="0"/>
              <a:t>…сильний, </a:t>
            </a:r>
            <a:r>
              <a:rPr lang="uk-UA" sz="2800" dirty="0" err="1"/>
              <a:t>пр</a:t>
            </a:r>
            <a:r>
              <a:rPr lang="uk-UA" sz="2800" dirty="0"/>
              <a:t>…</a:t>
            </a:r>
            <a:r>
              <a:rPr lang="uk-UA" sz="2800" dirty="0" err="1"/>
              <a:t>зирливий</a:t>
            </a:r>
            <a:r>
              <a:rPr lang="uk-UA" sz="2800" dirty="0"/>
              <a:t>, </a:t>
            </a:r>
            <a:r>
              <a:rPr lang="uk-UA" sz="2800" dirty="0" err="1"/>
              <a:t>пр</a:t>
            </a:r>
            <a:r>
              <a:rPr lang="uk-UA" sz="2800" dirty="0"/>
              <a:t>…погано</a:t>
            </a:r>
          </a:p>
          <a:p>
            <a:endParaRPr lang="uk-UA" sz="2800" dirty="0"/>
          </a:p>
          <a:p>
            <a:r>
              <a:rPr lang="uk-UA" sz="2800" dirty="0"/>
              <a:t>Г </a:t>
            </a:r>
            <a:r>
              <a:rPr lang="uk-UA" sz="2800" dirty="0" err="1"/>
              <a:t>пр</a:t>
            </a:r>
            <a:r>
              <a:rPr lang="uk-UA" sz="2800" dirty="0"/>
              <a:t>…голомшити, </a:t>
            </a:r>
            <a:r>
              <a:rPr lang="uk-UA" sz="2800" dirty="0" err="1"/>
              <a:t>пр</a:t>
            </a:r>
            <a:r>
              <a:rPr lang="uk-UA" sz="2800" dirty="0"/>
              <a:t>…подобний, </a:t>
            </a:r>
            <a:r>
              <a:rPr lang="uk-UA" sz="2800" dirty="0" err="1"/>
              <a:t>пр</a:t>
            </a:r>
            <a:r>
              <a:rPr lang="uk-UA" sz="2800" dirty="0"/>
              <a:t>…боркати, </a:t>
            </a:r>
            <a:r>
              <a:rPr lang="uk-UA" sz="2800" dirty="0" err="1"/>
              <a:t>пр</a:t>
            </a:r>
            <a:r>
              <a:rPr lang="uk-UA" sz="2800" dirty="0"/>
              <a:t>…мудрий.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C7CA713-8406-A795-0BD9-4B16E9F6AF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2672" y="145890"/>
            <a:ext cx="4645555" cy="75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216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D08F1B0-CD40-27FE-4786-89CBABBC3094}"/>
              </a:ext>
            </a:extLst>
          </p:cNvPr>
          <p:cNvSpPr txBox="1"/>
          <p:nvPr/>
        </p:nvSpPr>
        <p:spPr>
          <a:xfrm>
            <a:off x="371475" y="1924050"/>
            <a:ext cx="12059851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4</a:t>
            </a:r>
            <a:r>
              <a:rPr lang="ru-RU" sz="3200" dirty="0"/>
              <a:t>. </a:t>
            </a:r>
            <a:r>
              <a:rPr lang="uk-UA" sz="2800" dirty="0"/>
              <a:t>У якому рядку у всіх словах треба писати префікс пре-?</a:t>
            </a:r>
          </a:p>
          <a:p>
            <a:endParaRPr lang="uk-UA" sz="2800" dirty="0"/>
          </a:p>
          <a:p>
            <a:r>
              <a:rPr lang="uk-UA" sz="2800" dirty="0"/>
              <a:t>А </a:t>
            </a:r>
            <a:r>
              <a:rPr lang="uk-UA" sz="2800" dirty="0" err="1"/>
              <a:t>пр</a:t>
            </a:r>
            <a:r>
              <a:rPr lang="uk-UA" sz="2800" dirty="0"/>
              <a:t>…добрий, </a:t>
            </a:r>
            <a:r>
              <a:rPr lang="uk-UA" sz="2800" dirty="0" err="1"/>
              <a:t>пр</a:t>
            </a:r>
            <a:r>
              <a:rPr lang="uk-UA" sz="2800" dirty="0"/>
              <a:t>….веселий, </a:t>
            </a:r>
            <a:r>
              <a:rPr lang="uk-UA" sz="2800" dirty="0" err="1"/>
              <a:t>пр</a:t>
            </a:r>
            <a:r>
              <a:rPr lang="uk-UA" sz="2800" dirty="0"/>
              <a:t>….</a:t>
            </a:r>
            <a:r>
              <a:rPr lang="uk-UA" sz="2800" dirty="0" err="1"/>
              <a:t>освященний</a:t>
            </a:r>
            <a:r>
              <a:rPr lang="uk-UA" sz="2800" dirty="0"/>
              <a:t>, </a:t>
            </a:r>
            <a:r>
              <a:rPr lang="uk-UA" sz="2800" dirty="0" err="1"/>
              <a:t>пр</a:t>
            </a:r>
            <a:r>
              <a:rPr lang="uk-UA" sz="2800" dirty="0"/>
              <a:t>…високий</a:t>
            </a:r>
          </a:p>
          <a:p>
            <a:endParaRPr lang="uk-UA" sz="2800" dirty="0"/>
          </a:p>
          <a:p>
            <a:r>
              <a:rPr lang="uk-UA" sz="2800" dirty="0"/>
              <a:t>Б </a:t>
            </a:r>
            <a:r>
              <a:rPr lang="uk-UA" sz="2800" dirty="0" err="1"/>
              <a:t>пр</a:t>
            </a:r>
            <a:r>
              <a:rPr lang="uk-UA" sz="2800" dirty="0"/>
              <a:t>…клеїти, </a:t>
            </a:r>
            <a:r>
              <a:rPr lang="uk-UA" sz="2800" dirty="0" err="1"/>
              <a:t>пр</a:t>
            </a:r>
            <a:r>
              <a:rPr lang="uk-UA" sz="2800" dirty="0"/>
              <a:t>…красно, </a:t>
            </a:r>
            <a:r>
              <a:rPr lang="uk-UA" sz="2800" dirty="0" err="1"/>
              <a:t>пр</a:t>
            </a:r>
            <a:r>
              <a:rPr lang="uk-UA" sz="2800" dirty="0"/>
              <a:t>…мружити, </a:t>
            </a:r>
            <a:r>
              <a:rPr lang="uk-UA" sz="2800" dirty="0" err="1"/>
              <a:t>пр</a:t>
            </a:r>
            <a:r>
              <a:rPr lang="uk-UA" sz="2800" dirty="0"/>
              <a:t>…тихий</a:t>
            </a:r>
          </a:p>
          <a:p>
            <a:endParaRPr lang="uk-UA" sz="2800" dirty="0"/>
          </a:p>
          <a:p>
            <a:r>
              <a:rPr lang="uk-UA" sz="2800" dirty="0"/>
              <a:t>В </a:t>
            </a:r>
            <a:r>
              <a:rPr lang="uk-UA" sz="2800" dirty="0" err="1"/>
              <a:t>пр</a:t>
            </a:r>
            <a:r>
              <a:rPr lang="uk-UA" sz="2800" dirty="0"/>
              <a:t>…розумний, </a:t>
            </a:r>
            <a:r>
              <a:rPr lang="uk-UA" sz="2800" dirty="0" err="1"/>
              <a:t>пр</a:t>
            </a:r>
            <a:r>
              <a:rPr lang="uk-UA" sz="2800" dirty="0"/>
              <a:t>…гарний, </a:t>
            </a:r>
            <a:r>
              <a:rPr lang="uk-UA" sz="2800" dirty="0" err="1"/>
              <a:t>пр</a:t>
            </a:r>
            <a:r>
              <a:rPr lang="uk-UA" sz="2800" dirty="0"/>
              <a:t>…здоровий, </a:t>
            </a:r>
            <a:r>
              <a:rPr lang="uk-UA" sz="2800" dirty="0" err="1"/>
              <a:t>пр</a:t>
            </a:r>
            <a:r>
              <a:rPr lang="uk-UA" sz="2800" dirty="0"/>
              <a:t>…дорожній</a:t>
            </a:r>
          </a:p>
          <a:p>
            <a:endParaRPr lang="uk-UA" sz="2800" dirty="0"/>
          </a:p>
          <a:p>
            <a:r>
              <a:rPr lang="uk-UA" sz="2800" dirty="0"/>
              <a:t>Г </a:t>
            </a:r>
            <a:r>
              <a:rPr lang="uk-UA" sz="2800" dirty="0" err="1"/>
              <a:t>пр</a:t>
            </a:r>
            <a:r>
              <a:rPr lang="uk-UA" sz="2800" dirty="0"/>
              <a:t>…дніпровський, </a:t>
            </a:r>
            <a:r>
              <a:rPr lang="uk-UA" sz="2800" dirty="0" err="1"/>
              <a:t>пр</a:t>
            </a:r>
            <a:r>
              <a:rPr lang="uk-UA" sz="2800" dirty="0"/>
              <a:t>…чудовий, </a:t>
            </a:r>
            <a:r>
              <a:rPr lang="uk-UA" sz="2800" dirty="0" err="1"/>
              <a:t>пр</a:t>
            </a:r>
            <a:r>
              <a:rPr lang="uk-UA" sz="2800" dirty="0"/>
              <a:t>…великий, </a:t>
            </a:r>
            <a:r>
              <a:rPr lang="uk-UA" sz="2800" dirty="0" err="1"/>
              <a:t>пр</a:t>
            </a:r>
            <a:r>
              <a:rPr lang="uk-UA" sz="2800" dirty="0"/>
              <a:t>…</a:t>
            </a:r>
            <a:r>
              <a:rPr lang="uk-UA" sz="2800" dirty="0" err="1"/>
              <a:t>чепити</a:t>
            </a:r>
            <a:r>
              <a:rPr lang="uk-UA" sz="2800" dirty="0"/>
              <a:t>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7F5CC1E-F9F1-4AE0-BB5F-53A75EE974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6472" y="174465"/>
            <a:ext cx="4645555" cy="75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7260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9F4CC9D-12C1-406C-716A-2C22E619F294}"/>
              </a:ext>
            </a:extLst>
          </p:cNvPr>
          <p:cNvSpPr txBox="1"/>
          <p:nvPr/>
        </p:nvSpPr>
        <p:spPr>
          <a:xfrm>
            <a:off x="932156" y="1595229"/>
            <a:ext cx="1047565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У якому рядку </a:t>
            </a:r>
            <a:r>
              <a:rPr lang="uk-UA" sz="2800" b="1" dirty="0"/>
              <a:t>допущено помилку </a:t>
            </a:r>
            <a:r>
              <a:rPr lang="uk-UA" sz="2800" dirty="0"/>
              <a:t>в написанні</a:t>
            </a:r>
          </a:p>
          <a:p>
            <a:endParaRPr lang="uk-UA" sz="2800" dirty="0"/>
          </a:p>
          <a:p>
            <a:r>
              <a:rPr lang="uk-UA" sz="2800" dirty="0"/>
              <a:t>А презирливий, престол, препогано, прибуття</a:t>
            </a:r>
          </a:p>
          <a:p>
            <a:endParaRPr lang="uk-UA" sz="2800" dirty="0"/>
          </a:p>
          <a:p>
            <a:r>
              <a:rPr lang="uk-UA" sz="2800" dirty="0"/>
              <a:t>Б </a:t>
            </a:r>
            <a:r>
              <a:rPr lang="uk-UA" sz="2800" dirty="0" err="1"/>
              <a:t>приподобний</a:t>
            </a:r>
            <a:r>
              <a:rPr lang="uk-UA" sz="2800" dirty="0"/>
              <a:t>, пришвидшити, прибігти, превеликий</a:t>
            </a:r>
          </a:p>
          <a:p>
            <a:endParaRPr lang="uk-UA" sz="2800" dirty="0"/>
          </a:p>
          <a:p>
            <a:r>
              <a:rPr lang="uk-UA" sz="2800" dirty="0"/>
              <a:t>В прибережний, прикордонний, прегарний, пригнутися</a:t>
            </a:r>
          </a:p>
          <a:p>
            <a:endParaRPr lang="uk-UA" sz="2800" dirty="0"/>
          </a:p>
          <a:p>
            <a:r>
              <a:rPr lang="uk-UA" sz="2800" dirty="0"/>
              <a:t>Г преосвященний, прикрити, пригірок, приярок.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8962026-74AD-D5A1-0420-B7A92FA32D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9797" y="183990"/>
            <a:ext cx="4645555" cy="75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56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793427D-0326-F602-3251-C0BB75F28DC5}"/>
              </a:ext>
            </a:extLst>
          </p:cNvPr>
          <p:cNvSpPr txBox="1"/>
          <p:nvPr/>
        </p:nvSpPr>
        <p:spPr>
          <a:xfrm>
            <a:off x="1173331" y="2388655"/>
            <a:ext cx="9845337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1.Що повторили на </a:t>
            </a:r>
            <a:r>
              <a:rPr lang="uk-UA" sz="2800" dirty="0" err="1"/>
              <a:t>уроці</a:t>
            </a:r>
            <a:r>
              <a:rPr lang="uk-UA" sz="2800" dirty="0"/>
              <a:t>?</a:t>
            </a:r>
          </a:p>
          <a:p>
            <a:r>
              <a:rPr lang="uk-UA" sz="2800" dirty="0"/>
              <a:t>2.Що нового дізналися на </a:t>
            </a:r>
            <a:r>
              <a:rPr lang="uk-UA" sz="2800" dirty="0" err="1"/>
              <a:t>уроці</a:t>
            </a:r>
            <a:r>
              <a:rPr lang="uk-UA" sz="2800" dirty="0"/>
              <a:t>?:</a:t>
            </a:r>
          </a:p>
          <a:p>
            <a:r>
              <a:rPr lang="uk-UA" sz="2800" dirty="0"/>
              <a:t>3.Коли пишемо префікси при-, пре-, прі-? </a:t>
            </a:r>
          </a:p>
          <a:p>
            <a:r>
              <a:rPr lang="uk-UA" sz="2800" dirty="0"/>
              <a:t>4.Коли вживаємо префікс с-?</a:t>
            </a:r>
          </a:p>
          <a:p>
            <a:r>
              <a:rPr lang="uk-UA" sz="2800" dirty="0"/>
              <a:t>5. Для чого необхідно знати , коли який префікс треба писати?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C3487A-5F4F-38FD-37EF-569A014076DC}"/>
              </a:ext>
            </a:extLst>
          </p:cNvPr>
          <p:cNvSpPr txBox="1"/>
          <p:nvPr/>
        </p:nvSpPr>
        <p:spPr>
          <a:xfrm>
            <a:off x="7013359" y="213064"/>
            <a:ext cx="4545368" cy="523220"/>
          </a:xfrm>
          <a:prstGeom prst="rect">
            <a:avLst/>
          </a:prstGeom>
          <a:solidFill>
            <a:srgbClr val="FF6699"/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ПІДВОДИМО ПІДСУМКИ</a:t>
            </a:r>
          </a:p>
        </p:txBody>
      </p:sp>
    </p:spTree>
    <p:extLst>
      <p:ext uri="{BB962C8B-B14F-4D97-AF65-F5344CB8AC3E}">
        <p14:creationId xmlns:p14="http://schemas.microsoft.com/office/powerpoint/2010/main" val="2604271696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Зелено-жовтий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TM04033937[[fn=Туман]]</Template>
  <TotalTime>128</TotalTime>
  <Words>1257</Words>
  <Application>Microsoft Office PowerPoint</Application>
  <PresentationFormat>Широкий екран</PresentationFormat>
  <Paragraphs>124</Paragraphs>
  <Slides>24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24</vt:i4>
      </vt:variant>
    </vt:vector>
  </HeadingPairs>
  <TitlesOfParts>
    <vt:vector size="32" baseType="lpstr">
      <vt:lpstr>Arial</vt:lpstr>
      <vt:lpstr>Arial Narrow</vt:lpstr>
      <vt:lpstr>Bahnschrift SemiLight Condensed</vt:lpstr>
      <vt:lpstr>Century Gothic</vt:lpstr>
      <vt:lpstr>Franklin Gothic Medium</vt:lpstr>
      <vt:lpstr>Franklin Gothic Medium Cond</vt:lpstr>
      <vt:lpstr>Times New Roman</vt:lpstr>
      <vt:lpstr>Туман</vt:lpstr>
      <vt:lpstr>префікс</vt:lpstr>
      <vt:lpstr>поміркуйте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Що писати ПРЕ- чи ПРИ-?  Не турбуйся, друже.  Префікс ПРЕ- пиши завжди замість слова «дуже».  Хто премилий – дуже милий, престарий – дуже старий. Хто премудрий – дуже мудрий, премалий – дуже малий.</vt:lpstr>
      <vt:lpstr>Слова старослов′янського походження:                         преосвященний                    преподобний                    превелебний                   пресвітер (голова релігійної громади християн)                    престол </vt:lpstr>
      <vt:lpstr>У словах  презирливий презирство</vt:lpstr>
      <vt:lpstr>                             Преамбула, превалювати, превентивний, предикат, презент, презентувати, презентація, президент, президія, презумпція, прейскурант, прелюдія, прем′єр, премія, препарат, препараторська, прерія, прерогатива, преса, прес-аташе, пресинг, пресингувати, прес-пап′є, прес-реліз, престиж, претендент, претензія, префектура, префікс, прецедент. </vt:lpstr>
      <vt:lpstr> 1. наближення:           приблукати            приповзти           прилетіти           прибути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префікс</dc:title>
  <dc:creator>Тетяна Сезько</dc:creator>
  <cp:lastModifiedBy>Тетяна Сезько</cp:lastModifiedBy>
  <cp:revision>27</cp:revision>
  <dcterms:created xsi:type="dcterms:W3CDTF">2022-10-25T18:32:50Z</dcterms:created>
  <dcterms:modified xsi:type="dcterms:W3CDTF">2022-12-02T10:32:52Z</dcterms:modified>
</cp:coreProperties>
</file>