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9" r:id="rId3"/>
    <p:sldId id="265" r:id="rId4"/>
    <p:sldId id="257" r:id="rId5"/>
    <p:sldId id="280" r:id="rId6"/>
    <p:sldId id="258" r:id="rId7"/>
    <p:sldId id="260" r:id="rId8"/>
    <p:sldId id="278" r:id="rId9"/>
    <p:sldId id="277" r:id="rId10"/>
    <p:sldId id="282" r:id="rId11"/>
    <p:sldId id="283" r:id="rId12"/>
    <p:sldId id="279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1T05:41:00.08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0 444 24575,'2'-6'0,"0"1"0,0 0 0,0 0 0,1 0 0,0 1 0,0-1 0,0 0 0,0 1 0,7-6 0,3-8 0,6-6 0,1 1 0,0 1 0,2 1 0,1 0 0,1 2 0,32-21 0,-54 39 0,32-28 0,-25 21 0,0 1 0,0-1 0,1 2 0,13-9 0,-10 8 0,-1-1 0,0 0 0,-1-1 0,18-18 0,-16 15 0,1 0 0,21-14 0,-29 23 0,1 0 0,-1 0 0,0 1 0,1 0 0,0 0 0,-1 1 0,1 0 0,0 0 0,0 1 0,8-1 0,75 9 0,-55-4 0,-18-3 0,1 1 0,-1 0 0,0 1 0,0 1 0,0 1 0,-1 0 0,1 1 0,26 14 0,9 18 0,-42-29 0,0-1 0,1-1 0,0 1 0,12 5 0,-12-7 0,0 0 0,0 1 0,15 14 0,12 7 0,5 0 0,-13-8 0,41 21 0,76 30 0,-111-51-1365,-19-10-5461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1T05:41:03.13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1 409 24575,'1'-2'0,"-1"0"0,1 0 0,0 0 0,1 0 0,-1 0 0,0 1 0,0-1 0,1 0 0,-1 1 0,1-1 0,0 1 0,-1 0 0,1-1 0,0 1 0,0 0 0,2-1 0,6-5 0,16-12 0,1 1 0,38-18 0,-35 20 0,-1-1 0,35-26 0,41-31 0,-75 55 0,-1-1 0,-1-1 0,43-43 0,-69 62 0,-1 0 0,1 0 0,0 0 0,0 0 0,0 0 0,0 0 0,0 1 0,1-1 0,-1 1 0,0 0 0,1-1 0,-1 1 0,1 0 0,-1 0 0,1 1 0,0-1 0,-1 0 0,1 1 0,0 0 0,0-1 0,-1 1 0,1 0 0,0 0 0,-1 1 0,1-1 0,0 1 0,0-1 0,-1 1 0,1 0 0,-1 0 0,1 0 0,-1 0 0,3 2 0,6 5 0,0 0 0,-1 1 0,0 1 0,-1 0 0,14 18 0,-14-16 0,1-1 0,17 17 0,40 14 0,-55-35 0,0 0 0,0 0 0,-1 1 0,1 0 0,-2 1 0,1 1 0,11 13 0,32 49-1365,-44-58-5461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1T05:41:07.00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0 406 24575,'2'-4'0,"0"-1"0,0 0 0,1 1 0,0-1 0,-1 1 0,1 0 0,1 0 0,-1 0 0,1 0 0,-1 0 0,9-5 0,-1-1 0,167-188 0,-171 191 0,104-110 0,-109 115 0,-1 1 0,1-1 0,-1 1 0,1-1 0,0 1 0,0 0 0,0 0 0,0 0 0,0 0 0,0 0 0,0 0 0,0 1 0,0-1 0,0 1 0,0-1 0,0 1 0,1 0 0,-1 0 0,0 0 0,0 0 0,0 0 0,1 0 0,-1 0 0,0 1 0,0 0 0,0-1 0,0 1 0,0 0 0,0 0 0,0 0 0,0 0 0,0 0 0,0 0 0,-1 1 0,1-1 0,0 0 0,-1 1 0,1 0 0,1 2 0,8 9 0,-1 1 0,0-1 0,-2 1 0,10 21 0,-5-12 0,87 131 0,-64-104 0,-24-35 0,-2 0 0,14 24 0,0 0-1365,-11-23-5461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1T05:41:09.35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0 543 24575,'11'-13'0,"-1"0"0,0 0 0,15-29 0,-7 12 0,42-87 0,-43 88-2053,17-38 0,3-6-625,-17 35 3908,-17 29-725,1 0 0,0 0 0,1 1 0,0 0 0,0 0 0,1 0-1,0 0 1,0 1 0,1 0 0,9-8 0,-12 13-505,-1 1 0,1-1 0,0 1 0,-1-1 0,1 1 0,0 0 0,0 1 0,0-1 0,0 1 0,0-1 0,0 1 0,0 0 0,0 1 0,-1-1 0,1 1 0,0 0 0,0 0 0,0 0 0,0 0 0,-1 0 0,1 1 0,4 2 0,8 6 0,-1-1 0,0 2 0,21 18 0,-23-18 0,31 30 0,45 51 0,-36-35 0,-32-34-88,0-1-550,29 25-1,-35-35-6187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1T05:41:12.13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1 417 24575,'2'-7'0,"0"1"0,0-1 0,1 1 0,-1 0 0,1 0 0,1 0 0,-1 1 0,1-1 0,0 1 0,1 0 0,6-7 0,-3 3 0,18-23 0,-1-2 0,-1 0 0,24-50 0,-31 54 0,9-21 0,-24 46 0,1 0 0,-1 1 0,1-1 0,0 1 0,0 0 0,0 0 0,1 0 0,0 0 0,-1 1 0,1-1 0,8-4 0,-10 6 0,0 1 0,0 0 0,0 0 0,0-1 0,0 2 0,0-1 0,1 0 0,-1 0 0,0 1 0,0-1 0,1 1 0,-1-1 0,0 1 0,1 0 0,-1 0 0,0 0 0,1 0 0,-1 1 0,0-1 0,0 1 0,1-1 0,-1 1 0,0 0 0,0 0 0,0 0 0,0 0 0,0 0 0,3 2 0,9 10 0,-1 2 0,-1-1 0,0 2 0,20 32 0,-22-31 0,0-1 0,1-1 0,1 0 0,0 0 0,19 17 0,106 91-1365,-124-113-5461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1T05:41:13.84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0 534 24575,'61'-61'0,"-21"21"0,-1-1 0,45-63 0,-42 36 0,56-123 0,-97 189 0,-1 0 0,1 1 0,-1-1 0,1 1 0,0-1 0,0 1 0,0 0 0,-1-1 0,1 1 0,1 0 0,-1 0 0,0-1 0,0 1 0,0 0 0,0 0 0,1 0 0,-1 1 0,1-1 0,-1 0 0,0 0 0,1 1 0,-1-1 0,1 1 0,0-1 0,-1 1 0,1-1 0,-1 1 0,1 0 0,0 0 0,-1 0 0,3 0 0,-1 1 0,-1 0 0,0 0 0,0 1 0,0-1 0,1 1 0,-1-1 0,0 1 0,-1-1 0,1 1 0,0 0 0,0 0 0,-1 0 0,1 0 0,-1 0 0,0 0 0,0 1 0,1-1 0,-2 0 0,3 5 0,4 13 0,11 33 0,3 0 0,31 55 0,-43-90-227,0 1-1,-1 1 1,-1-1-1,-1 1 1,5 26-1,-8-28-6598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1T06:53:42.646"/>
    </inkml:context>
    <inkml:brush xml:id="br0">
      <inkml:brushProperty name="width" value="0.1" units="cm"/>
      <inkml:brushProperty name="height" value="0.1" units="cm"/>
      <inkml:brushProperty name="color" value="#AE198D"/>
      <inkml:brushProperty name="inkEffects" value="galaxy"/>
      <inkml:brushProperty name="anchorX" value="0"/>
      <inkml:brushProperty name="anchorY" value="0"/>
      <inkml:brushProperty name="scaleFactor" value="0.5"/>
    </inkml:brush>
  </inkml:definitions>
  <inkml:trace contextRef="#ctx0" brushRef="#br0">0 402 24575,'0'0'0,"5"0"0,5 0 0,5 0 0,4 0 0,-2-5 0,2 0 0,1-5 0,-3-4 0,1 1 0,0 2 0,2 3 0,-3-2 0,-4-3 0,1 1 0,1-3 0,-3-1 0,3-4 0,2-1 0,-2-3 0,1 5 0,-3-1 0,2 0 0,2 4 0,-3-1 0,-3-1 0,-4-1 0,3 2 0,-3-1 0,-1 0 0,3 2 0,4 9 0,-2 9 0,-1 9 0,-3 6 0,-2 4 0,-2 3 0,3-3 0,-1 0 0,0 1 0,-2 0 0,0 0 0,-2 2 0,0 0 0,-1 0 0,5-4 0,0-1 0,0 1 0,-1 1 0,-2 1 0,5-4 0,-1 0 0,4-4 0,0 2 0,3 0 0,-2 3 0,-2 2 0,-3 2 0,-2 0 0,-2-3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2T07:05:27.02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24575,'0'0'-8191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1T06:24:01.80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24575,'0'0'-8191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1T06:24:02.29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24575,'0'0'-8191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1T06:24:03.07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24575,'0'0'-8191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1T06:24:03.43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0 24575,'0'0'-8191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1T06:24:03.80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0 24575,'0'0'-8191</inkml:trace>
</inkml:ink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customXml" Target="../ink/ink6.xml"/><Relationship Id="rId18" Type="http://schemas.openxmlformats.org/officeDocument/2006/relationships/image" Target="../media/image11.png"/><Relationship Id="rId3" Type="http://schemas.openxmlformats.org/officeDocument/2006/relationships/customXml" Target="../ink/ink1.xml"/><Relationship Id="rId7" Type="http://schemas.openxmlformats.org/officeDocument/2006/relationships/customXml" Target="../ink/ink3.xml"/><Relationship Id="rId12" Type="http://schemas.openxmlformats.org/officeDocument/2006/relationships/image" Target="../media/image9.png"/><Relationship Id="rId17" Type="http://schemas.openxmlformats.org/officeDocument/2006/relationships/customXml" Target="../ink/ink8.xml"/><Relationship Id="rId2" Type="http://schemas.openxmlformats.org/officeDocument/2006/relationships/image" Target="../media/image4.png"/><Relationship Id="rId16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customXml" Target="../ink/ink5.xml"/><Relationship Id="rId5" Type="http://schemas.openxmlformats.org/officeDocument/2006/relationships/customXml" Target="../ink/ink2.xml"/><Relationship Id="rId15" Type="http://schemas.openxmlformats.org/officeDocument/2006/relationships/customXml" Target="../ink/ink7.xml"/><Relationship Id="rId10" Type="http://schemas.openxmlformats.org/officeDocument/2006/relationships/image" Target="../media/image8.png"/><Relationship Id="rId19" Type="http://schemas.openxmlformats.org/officeDocument/2006/relationships/image" Target="../media/image12.png"/><Relationship Id="rId4" Type="http://schemas.openxmlformats.org/officeDocument/2006/relationships/image" Target="../media/image40.png"/><Relationship Id="rId9" Type="http://schemas.openxmlformats.org/officeDocument/2006/relationships/customXml" Target="../ink/ink4.xml"/><Relationship Id="rId1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customXml" Target="../ink/ink13.xml"/><Relationship Id="rId3" Type="http://schemas.openxmlformats.org/officeDocument/2006/relationships/customXml" Target="../ink/ink9.xml"/><Relationship Id="rId7" Type="http://schemas.openxmlformats.org/officeDocument/2006/relationships/customXml" Target="../ink/ink1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11.xml"/><Relationship Id="rId5" Type="http://schemas.openxmlformats.org/officeDocument/2006/relationships/customXml" Target="../ink/ink10.xml"/><Relationship Id="rId4" Type="http://schemas.openxmlformats.org/officeDocument/2006/relationships/image" Target="../media/image16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B983B56-66A0-63F9-FA03-FCEAF88CF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94877" y="1412788"/>
            <a:ext cx="9521301" cy="842141"/>
          </a:xfrm>
        </p:spPr>
        <p:txBody>
          <a:bodyPr>
            <a:noAutofit/>
          </a:bodyPr>
          <a:lstStyle/>
          <a:p>
            <a:pPr algn="r"/>
            <a:r>
              <a:rPr lang="uk-UA" dirty="0"/>
              <a:t>Розбір слова за будовою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EEBA1624-5B6F-33E6-AE3D-4139C61A29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50128" y="4443270"/>
            <a:ext cx="10027328" cy="1552358"/>
          </a:xfrm>
        </p:spPr>
        <p:txBody>
          <a:bodyPr>
            <a:normAutofit fontScale="92500" lnSpcReduction="10000"/>
          </a:bodyPr>
          <a:lstStyle/>
          <a:p>
            <a:pPr algn="r"/>
            <a:r>
              <a:rPr lang="uk-UA" sz="2900" dirty="0"/>
              <a:t>СЕЗЬКО ТЕТЯНА АНАТОЛІЇВНА, </a:t>
            </a:r>
          </a:p>
          <a:p>
            <a:pPr algn="r"/>
            <a:r>
              <a:rPr lang="uk-UA" sz="2900" dirty="0"/>
              <a:t>УЧИТЕЛЬ УКРАЇНСЬКОЇ МОВИ ТА ЛІТЕРАТУРИ ВИЩОЇ КВАЛІФІКАЦІЙНОЇ КАТЕГОРІЇ, З ПЕДЕГОГІЧНИМ ЗВАННЯМ «УЧИТЕЛЬ-МЕТОДИСТ»</a:t>
            </a:r>
          </a:p>
          <a:p>
            <a:endParaRPr lang="uk-UA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D3C836C-5EA8-00CA-F2C0-F66C80F202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52" y="1496535"/>
            <a:ext cx="3964897" cy="2775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3759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507103" y="306023"/>
            <a:ext cx="640871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uk-UA" sz="1600" dirty="0"/>
              <a:t>         </a:t>
            </a:r>
            <a:r>
              <a:rPr lang="uk-UA" sz="4400" b="1" dirty="0"/>
              <a:t>ЗАКІНЧЕННЯ</a:t>
            </a:r>
            <a:endParaRPr lang="ru-RU" sz="4400" b="1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52879" y="821595"/>
            <a:ext cx="330053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200" b="1" i="1" dirty="0">
              <a:solidFill>
                <a:srgbClr val="FF0000"/>
              </a:solidFill>
            </a:endParaRPr>
          </a:p>
          <a:p>
            <a:pPr algn="ctr"/>
            <a:r>
              <a:rPr lang="ru-RU" sz="3600" dirty="0" err="1">
                <a:solidFill>
                  <a:srgbClr val="FF0000"/>
                </a:solidFill>
              </a:rPr>
              <a:t>Закінчення</a:t>
            </a:r>
            <a:r>
              <a:rPr lang="ru-RU" sz="3600" dirty="0"/>
              <a:t>- </a:t>
            </a:r>
            <a:r>
              <a:rPr lang="ru-RU" sz="3600" dirty="0" err="1"/>
              <a:t>змінна</a:t>
            </a:r>
            <a:r>
              <a:rPr lang="ru-RU" sz="3600" dirty="0"/>
              <a:t> </a:t>
            </a:r>
            <a:r>
              <a:rPr lang="ru-RU" sz="3600" dirty="0" err="1"/>
              <a:t>частина</a:t>
            </a:r>
            <a:r>
              <a:rPr lang="ru-RU" sz="3600" dirty="0"/>
              <a:t> слова . </a:t>
            </a:r>
            <a:r>
              <a:rPr lang="ru-RU" sz="3600" dirty="0" err="1"/>
              <a:t>Закінчення</a:t>
            </a:r>
            <a:r>
              <a:rPr lang="ru-RU" sz="3600" dirty="0"/>
              <a:t> служить для </a:t>
            </a:r>
            <a:r>
              <a:rPr lang="ru-RU" sz="3600" dirty="0" err="1"/>
              <a:t>зв'язку</a:t>
            </a:r>
            <a:r>
              <a:rPr lang="ru-RU" sz="3600" dirty="0"/>
              <a:t> </a:t>
            </a:r>
            <a:r>
              <a:rPr lang="ru-RU" sz="3600" dirty="0" err="1"/>
              <a:t>слів</a:t>
            </a:r>
            <a:r>
              <a:rPr lang="ru-RU" sz="3600" dirty="0"/>
              <a:t> у </a:t>
            </a:r>
            <a:r>
              <a:rPr lang="ru-RU" sz="3600" dirty="0" err="1"/>
              <a:t>реченні</a:t>
            </a:r>
            <a:r>
              <a:rPr lang="ru-RU" sz="3600" dirty="0"/>
              <a:t>.</a:t>
            </a:r>
            <a:r>
              <a:rPr lang="ru-RU" sz="3200" dirty="0"/>
              <a:t> 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521529" y="1672840"/>
            <a:ext cx="2968648" cy="31048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8F08050-9566-D58C-DC3B-3377280A634B}"/>
              </a:ext>
            </a:extLst>
          </p:cNvPr>
          <p:cNvSpPr txBox="1"/>
          <p:nvPr/>
        </p:nvSpPr>
        <p:spPr>
          <a:xfrm>
            <a:off x="6320902" y="1740954"/>
            <a:ext cx="5282214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400" b="1" dirty="0"/>
              <a:t>Слова, які не мають закінчення </a:t>
            </a:r>
            <a:r>
              <a:rPr lang="uk-UA" sz="2400" dirty="0"/>
              <a:t>(приклади)</a:t>
            </a:r>
          </a:p>
          <a:p>
            <a:r>
              <a:rPr lang="uk-UA" sz="2400" dirty="0"/>
              <a:t>— </a:t>
            </a:r>
            <a:r>
              <a:rPr lang="uk-UA" sz="2400" b="1" dirty="0"/>
              <a:t>прислівники, дієприслівники </a:t>
            </a:r>
            <a:r>
              <a:rPr lang="uk-UA" sz="2400" dirty="0"/>
              <a:t>(красиво ,співаючи, </a:t>
            </a:r>
            <a:r>
              <a:rPr lang="uk-UA" sz="2400" dirty="0" err="1"/>
              <a:t>прибігши</a:t>
            </a:r>
            <a:r>
              <a:rPr lang="uk-UA" sz="2400" dirty="0"/>
              <a:t>);</a:t>
            </a:r>
          </a:p>
          <a:p>
            <a:r>
              <a:rPr lang="uk-UA" sz="2400" dirty="0"/>
              <a:t>— </a:t>
            </a:r>
            <a:r>
              <a:rPr lang="uk-UA" sz="2400" b="1" dirty="0"/>
              <a:t>інфінітив </a:t>
            </a:r>
            <a:r>
              <a:rPr lang="uk-UA" sz="2400" dirty="0"/>
              <a:t>(співати, ходити, любити, знати);</a:t>
            </a:r>
          </a:p>
          <a:p>
            <a:r>
              <a:rPr lang="uk-UA" sz="2400" dirty="0"/>
              <a:t>— </a:t>
            </a:r>
            <a:r>
              <a:rPr lang="uk-UA" sz="2400" b="1" dirty="0"/>
              <a:t>незмінювані слова іншомовного походження </a:t>
            </a:r>
            <a:r>
              <a:rPr lang="uk-UA" sz="2400" dirty="0"/>
              <a:t>(леді, поні, бюро, кіно, </a:t>
            </a:r>
            <a:r>
              <a:rPr lang="uk-UA" sz="2400" dirty="0" err="1"/>
              <a:t>жюрі</a:t>
            </a:r>
            <a:r>
              <a:rPr lang="uk-UA" sz="2400" dirty="0"/>
              <a:t>, ательє, метро, таксі, кафе).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6" name="Рукописні дані 5">
                <a:extLst>
                  <a:ext uri="{FF2B5EF4-FFF2-40B4-BE49-F238E27FC236}">
                    <a16:creationId xmlns:a16="http://schemas.microsoft.com/office/drawing/2014/main" id="{654895F1-78D8-0FA4-D32C-F135D5C12DC0}"/>
                  </a:ext>
                </a:extLst>
              </p14:cNvPr>
              <p14:cNvContentPartPr/>
              <p14:nvPr/>
            </p14:nvContentPartPr>
            <p14:xfrm>
              <a:off x="8854992" y="2911708"/>
              <a:ext cx="506880" cy="159840"/>
            </p14:xfrm>
          </p:contentPart>
        </mc:Choice>
        <mc:Fallback xmlns="">
          <p:pic>
            <p:nvPicPr>
              <p:cNvPr id="6" name="Рукописні дані 5">
                <a:extLst>
                  <a:ext uri="{FF2B5EF4-FFF2-40B4-BE49-F238E27FC236}">
                    <a16:creationId xmlns:a16="http://schemas.microsoft.com/office/drawing/2014/main" id="{654895F1-78D8-0FA4-D32C-F135D5C12DC0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8845998" y="2902728"/>
                <a:ext cx="524507" cy="177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7" name="Рукописні дані 6">
                <a:extLst>
                  <a:ext uri="{FF2B5EF4-FFF2-40B4-BE49-F238E27FC236}">
                    <a16:creationId xmlns:a16="http://schemas.microsoft.com/office/drawing/2014/main" id="{7A377FE6-2E06-B0AE-D7C4-E1DE9742A963}"/>
                  </a:ext>
                </a:extLst>
              </p14:cNvPr>
              <p14:cNvContentPartPr/>
              <p14:nvPr/>
            </p14:nvContentPartPr>
            <p14:xfrm>
              <a:off x="10573162" y="2844388"/>
              <a:ext cx="352440" cy="147240"/>
            </p14:xfrm>
          </p:contentPart>
        </mc:Choice>
        <mc:Fallback xmlns="">
          <p:pic>
            <p:nvPicPr>
              <p:cNvPr id="7" name="Рукописні дані 6">
                <a:extLst>
                  <a:ext uri="{FF2B5EF4-FFF2-40B4-BE49-F238E27FC236}">
                    <a16:creationId xmlns:a16="http://schemas.microsoft.com/office/drawing/2014/main" id="{7A377FE6-2E06-B0AE-D7C4-E1DE9742A963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0564162" y="2835410"/>
                <a:ext cx="370080" cy="16483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8" name="Рукописні дані 7">
                <a:extLst>
                  <a:ext uri="{FF2B5EF4-FFF2-40B4-BE49-F238E27FC236}">
                    <a16:creationId xmlns:a16="http://schemas.microsoft.com/office/drawing/2014/main" id="{60F9DCCC-499E-BB15-DD17-FF96845523A6}"/>
                  </a:ext>
                </a:extLst>
              </p14:cNvPr>
              <p14:cNvContentPartPr/>
              <p14:nvPr/>
            </p14:nvContentPartPr>
            <p14:xfrm>
              <a:off x="9214833" y="3218068"/>
              <a:ext cx="258840" cy="166320"/>
            </p14:xfrm>
          </p:contentPart>
        </mc:Choice>
        <mc:Fallback xmlns="">
          <p:pic>
            <p:nvPicPr>
              <p:cNvPr id="8" name="Рукописні дані 7">
                <a:extLst>
                  <a:ext uri="{FF2B5EF4-FFF2-40B4-BE49-F238E27FC236}">
                    <a16:creationId xmlns:a16="http://schemas.microsoft.com/office/drawing/2014/main" id="{60F9DCCC-499E-BB15-DD17-FF96845523A6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9205833" y="3209428"/>
                <a:ext cx="276480" cy="183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9" name="Рукописні дані 8">
                <a:extLst>
                  <a:ext uri="{FF2B5EF4-FFF2-40B4-BE49-F238E27FC236}">
                    <a16:creationId xmlns:a16="http://schemas.microsoft.com/office/drawing/2014/main" id="{1C38C00F-8A64-0965-BE11-2F5B202E2C43}"/>
                  </a:ext>
                </a:extLst>
              </p14:cNvPr>
              <p14:cNvContentPartPr/>
              <p14:nvPr/>
            </p14:nvContentPartPr>
            <p14:xfrm>
              <a:off x="10422273" y="3195748"/>
              <a:ext cx="284400" cy="195840"/>
            </p14:xfrm>
          </p:contentPart>
        </mc:Choice>
        <mc:Fallback xmlns="">
          <p:pic>
            <p:nvPicPr>
              <p:cNvPr id="9" name="Рукописні дані 8">
                <a:extLst>
                  <a:ext uri="{FF2B5EF4-FFF2-40B4-BE49-F238E27FC236}">
                    <a16:creationId xmlns:a16="http://schemas.microsoft.com/office/drawing/2014/main" id="{1C38C00F-8A64-0965-BE11-2F5B202E2C43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10413273" y="3186748"/>
                <a:ext cx="302040" cy="213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0" name="Рукописні дані 9">
                <a:extLst>
                  <a:ext uri="{FF2B5EF4-FFF2-40B4-BE49-F238E27FC236}">
                    <a16:creationId xmlns:a16="http://schemas.microsoft.com/office/drawing/2014/main" id="{64EE40DB-C817-69A6-9610-1123717E599D}"/>
                  </a:ext>
                </a:extLst>
              </p14:cNvPr>
              <p14:cNvContentPartPr/>
              <p14:nvPr/>
            </p14:nvContentPartPr>
            <p14:xfrm>
              <a:off x="7270113" y="3596068"/>
              <a:ext cx="234360" cy="150480"/>
            </p14:xfrm>
          </p:contentPart>
        </mc:Choice>
        <mc:Fallback xmlns="">
          <p:pic>
            <p:nvPicPr>
              <p:cNvPr id="10" name="Рукописні дані 9">
                <a:extLst>
                  <a:ext uri="{FF2B5EF4-FFF2-40B4-BE49-F238E27FC236}">
                    <a16:creationId xmlns:a16="http://schemas.microsoft.com/office/drawing/2014/main" id="{64EE40DB-C817-69A6-9610-1123717E599D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7261473" y="3587068"/>
                <a:ext cx="252000" cy="168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11" name="Рукописні дані 10">
                <a:extLst>
                  <a:ext uri="{FF2B5EF4-FFF2-40B4-BE49-F238E27FC236}">
                    <a16:creationId xmlns:a16="http://schemas.microsoft.com/office/drawing/2014/main" id="{91BA429C-227D-213A-A0ED-CDB02B98907B}"/>
                  </a:ext>
                </a:extLst>
              </p14:cNvPr>
              <p14:cNvContentPartPr/>
              <p14:nvPr/>
            </p14:nvContentPartPr>
            <p14:xfrm>
              <a:off x="8264793" y="3562948"/>
              <a:ext cx="213120" cy="192600"/>
            </p14:xfrm>
          </p:contentPart>
        </mc:Choice>
        <mc:Fallback xmlns="">
          <p:pic>
            <p:nvPicPr>
              <p:cNvPr id="11" name="Рукописні дані 10">
                <a:extLst>
                  <a:ext uri="{FF2B5EF4-FFF2-40B4-BE49-F238E27FC236}">
                    <a16:creationId xmlns:a16="http://schemas.microsoft.com/office/drawing/2014/main" id="{91BA429C-227D-213A-A0ED-CDB02B98907B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8255793" y="3553948"/>
                <a:ext cx="230760" cy="210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15">
            <p14:nvContentPartPr>
              <p14:cNvPr id="2" name="Рукописні дані 1">
                <a:extLst>
                  <a:ext uri="{FF2B5EF4-FFF2-40B4-BE49-F238E27FC236}">
                    <a16:creationId xmlns:a16="http://schemas.microsoft.com/office/drawing/2014/main" id="{A7A35C06-D977-2B8A-1D0F-F16DB071111C}"/>
                  </a:ext>
                </a:extLst>
              </p14:cNvPr>
              <p14:cNvContentPartPr/>
              <p14:nvPr/>
            </p14:nvContentPartPr>
            <p14:xfrm>
              <a:off x="7599153" y="2837908"/>
              <a:ext cx="213840" cy="196560"/>
            </p14:xfrm>
          </p:contentPart>
        </mc:Choice>
        <mc:Fallback xmlns="">
          <p:pic>
            <p:nvPicPr>
              <p:cNvPr id="2" name="Рукописні дані 1">
                <a:extLst>
                  <a:ext uri="{FF2B5EF4-FFF2-40B4-BE49-F238E27FC236}">
                    <a16:creationId xmlns:a16="http://schemas.microsoft.com/office/drawing/2014/main" id="{A7A35C06-D977-2B8A-1D0F-F16DB071111C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7581153" y="2819908"/>
                <a:ext cx="249480" cy="232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12" name="Рукописні дані 11">
                <a:extLst>
                  <a:ext uri="{FF2B5EF4-FFF2-40B4-BE49-F238E27FC236}">
                    <a16:creationId xmlns:a16="http://schemas.microsoft.com/office/drawing/2014/main" id="{001E076F-6B3A-5028-2713-D4513A529200}"/>
                  </a:ext>
                </a:extLst>
              </p14:cNvPr>
              <p14:cNvContentPartPr/>
              <p14:nvPr/>
            </p14:nvContentPartPr>
            <p14:xfrm>
              <a:off x="3754713" y="5450428"/>
              <a:ext cx="360" cy="360"/>
            </p14:xfrm>
          </p:contentPart>
        </mc:Choice>
        <mc:Fallback xmlns="">
          <p:pic>
            <p:nvPicPr>
              <p:cNvPr id="12" name="Рукописні дані 11">
                <a:extLst>
                  <a:ext uri="{FF2B5EF4-FFF2-40B4-BE49-F238E27FC236}">
                    <a16:creationId xmlns:a16="http://schemas.microsoft.com/office/drawing/2014/main" id="{001E076F-6B3A-5028-2713-D4513A529200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3737073" y="5432428"/>
                <a:ext cx="36000" cy="36000"/>
              </a:xfrm>
              <a:prstGeom prst="rect">
                <a:avLst/>
              </a:prstGeom>
            </p:spPr>
          </p:pic>
        </mc:Fallback>
      </mc:AlternateContent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7F6B6729-69D6-5223-6099-08BE43834AD3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3943350" y="4483640"/>
            <a:ext cx="2152290" cy="193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5592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220287" y="479394"/>
            <a:ext cx="5410200" cy="787894"/>
          </a:xfrm>
        </p:spPr>
        <p:txBody>
          <a:bodyPr>
            <a:noAutofit/>
          </a:bodyPr>
          <a:lstStyle/>
          <a:p>
            <a:r>
              <a:rPr lang="uk-UA" sz="4400" b="1" dirty="0"/>
              <a:t>Основа</a:t>
            </a:r>
            <a:r>
              <a:rPr lang="uk-UA" sz="8000" b="1" i="1" dirty="0"/>
              <a:t> </a:t>
            </a:r>
            <a:endParaRPr lang="ru-RU" sz="8000" b="1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996918" y="1665458"/>
            <a:ext cx="772839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b="1" dirty="0">
                <a:solidFill>
                  <a:srgbClr val="FF0000"/>
                </a:solidFill>
              </a:rPr>
              <a:t>Основа </a:t>
            </a:r>
            <a:r>
              <a:rPr lang="ru-RU" sz="4000" dirty="0"/>
              <a:t>— </a:t>
            </a:r>
            <a:r>
              <a:rPr lang="ru-RU" sz="4000" dirty="0" err="1"/>
              <a:t>це</a:t>
            </a:r>
            <a:r>
              <a:rPr lang="ru-RU" sz="4000" dirty="0"/>
              <a:t> </a:t>
            </a:r>
            <a:r>
              <a:rPr lang="ru-RU" sz="4000" dirty="0" err="1"/>
              <a:t>частина</a:t>
            </a:r>
            <a:r>
              <a:rPr lang="ru-RU" sz="4000" dirty="0"/>
              <a:t> слова </a:t>
            </a:r>
          </a:p>
          <a:p>
            <a:pPr algn="ctr"/>
            <a:r>
              <a:rPr lang="ru-RU" sz="4000" dirty="0"/>
              <a:t>без </a:t>
            </a:r>
            <a:r>
              <a:rPr lang="ru-RU" sz="4000" dirty="0" err="1"/>
              <a:t>закінчення</a:t>
            </a:r>
            <a:r>
              <a:rPr lang="ru-RU" sz="3600" dirty="0"/>
              <a:t>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276" y="3370689"/>
            <a:ext cx="4248472" cy="1721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D4C76E3-2CA5-6FE8-F33F-B58D1531DF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5726" y="3205162"/>
            <a:ext cx="4406779" cy="2490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9070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442664" y="0"/>
            <a:ext cx="43046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7200" dirty="0"/>
              <a:t>   </a:t>
            </a:r>
            <a:r>
              <a:rPr lang="uk-UA" sz="4400" b="1" dirty="0"/>
              <a:t>КОРІНЬ</a:t>
            </a:r>
            <a:endParaRPr lang="ru-RU" sz="44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951383" y="1804157"/>
            <a:ext cx="1028923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b="1" dirty="0" err="1">
                <a:solidFill>
                  <a:srgbClr val="FF0000"/>
                </a:solidFill>
              </a:rPr>
              <a:t>Корінь</a:t>
            </a:r>
            <a:r>
              <a:rPr lang="ru-RU" sz="3600" dirty="0"/>
              <a:t> — </a:t>
            </a:r>
            <a:r>
              <a:rPr lang="ru-RU" sz="3600" dirty="0" err="1"/>
              <a:t>це</a:t>
            </a:r>
            <a:r>
              <a:rPr lang="ru-RU" sz="3600" dirty="0"/>
              <a:t> </a:t>
            </a:r>
            <a:r>
              <a:rPr lang="ru-RU" sz="3600" dirty="0" err="1"/>
              <a:t>головна</a:t>
            </a:r>
            <a:r>
              <a:rPr lang="ru-RU" sz="3600" dirty="0"/>
              <a:t> </a:t>
            </a:r>
            <a:r>
              <a:rPr lang="ru-RU" sz="3600" dirty="0" err="1"/>
              <a:t>частина</a:t>
            </a:r>
            <a:r>
              <a:rPr lang="ru-RU" sz="3600" dirty="0"/>
              <a:t> </a:t>
            </a:r>
            <a:r>
              <a:rPr lang="ru-RU" sz="3600" dirty="0" err="1"/>
              <a:t>основи</a:t>
            </a:r>
            <a:r>
              <a:rPr lang="ru-RU" sz="3600" dirty="0"/>
              <a:t>. </a:t>
            </a:r>
          </a:p>
          <a:p>
            <a:pPr algn="just"/>
            <a:r>
              <a:rPr lang="ru-RU" sz="3600" dirty="0" err="1"/>
              <a:t>Корінь</a:t>
            </a:r>
            <a:r>
              <a:rPr lang="ru-RU" sz="3600" dirty="0"/>
              <a:t> </a:t>
            </a:r>
            <a:r>
              <a:rPr lang="ru-RU" sz="3600" dirty="0" err="1"/>
              <a:t>виражає</a:t>
            </a:r>
            <a:r>
              <a:rPr lang="ru-RU" sz="3600" dirty="0"/>
              <a:t> </a:t>
            </a:r>
            <a:r>
              <a:rPr lang="ru-RU" sz="3600" dirty="0" err="1"/>
              <a:t>основне</a:t>
            </a:r>
            <a:r>
              <a:rPr lang="ru-RU" sz="3600" dirty="0"/>
              <a:t> </a:t>
            </a:r>
            <a:r>
              <a:rPr lang="ru-RU" sz="3600" dirty="0" err="1"/>
              <a:t>значення</a:t>
            </a:r>
            <a:r>
              <a:rPr lang="ru-RU" sz="3600" dirty="0"/>
              <a:t> слова та </a:t>
            </a:r>
            <a:r>
              <a:rPr lang="ru-RU" sz="3600" dirty="0" err="1"/>
              <a:t>вказує</a:t>
            </a:r>
            <a:r>
              <a:rPr lang="ru-RU" sz="3600" dirty="0"/>
              <a:t> на </a:t>
            </a:r>
            <a:r>
              <a:rPr lang="ru-RU" sz="3600" dirty="0" err="1"/>
              <a:t>загальне</a:t>
            </a:r>
            <a:r>
              <a:rPr lang="ru-RU" sz="3600" dirty="0"/>
              <a:t> </a:t>
            </a:r>
            <a:r>
              <a:rPr lang="ru-RU" sz="3600" dirty="0" err="1"/>
              <a:t>значення</a:t>
            </a:r>
            <a:r>
              <a:rPr lang="ru-RU" sz="3600" dirty="0"/>
              <a:t> </a:t>
            </a:r>
            <a:r>
              <a:rPr lang="ru-RU" sz="3600" dirty="0" err="1"/>
              <a:t>всіх</a:t>
            </a:r>
            <a:r>
              <a:rPr lang="ru-RU" sz="3600" dirty="0"/>
              <a:t> </a:t>
            </a:r>
            <a:r>
              <a:rPr lang="ru-RU" sz="3600" dirty="0" err="1"/>
              <a:t>споріднених</a:t>
            </a:r>
            <a:r>
              <a:rPr lang="ru-RU" sz="3600" dirty="0"/>
              <a:t> </a:t>
            </a:r>
            <a:r>
              <a:rPr lang="ru-RU" sz="3600" dirty="0" err="1"/>
              <a:t>слів</a:t>
            </a:r>
            <a:r>
              <a:rPr lang="ru-RU" sz="3600" dirty="0"/>
              <a:t>.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8993" y="4112481"/>
            <a:ext cx="2880319" cy="1449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DAF5AEE-0D11-5455-B595-D2AC249BA2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92716" y="3771900"/>
            <a:ext cx="3274624" cy="2455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1576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84699" y="986063"/>
            <a:ext cx="11245049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b="1" dirty="0"/>
          </a:p>
          <a:p>
            <a:pPr algn="just"/>
            <a:r>
              <a:rPr lang="ru-RU" sz="3600" b="1" dirty="0" err="1">
                <a:solidFill>
                  <a:srgbClr val="FF0000"/>
                </a:solidFill>
              </a:rPr>
              <a:t>Префікс</a:t>
            </a:r>
            <a:r>
              <a:rPr lang="ru-RU" sz="3600" dirty="0"/>
              <a:t> — </a:t>
            </a:r>
            <a:r>
              <a:rPr lang="ru-RU" sz="3600" dirty="0" err="1"/>
              <a:t>це</a:t>
            </a:r>
            <a:r>
              <a:rPr lang="ru-RU" sz="3600" dirty="0"/>
              <a:t> </a:t>
            </a:r>
            <a:r>
              <a:rPr lang="ru-RU" sz="3600" dirty="0" err="1"/>
              <a:t>значуща</a:t>
            </a:r>
            <a:r>
              <a:rPr lang="ru-RU" sz="3600" dirty="0"/>
              <a:t> </a:t>
            </a:r>
            <a:r>
              <a:rPr lang="ru-RU" sz="3600" dirty="0" err="1"/>
              <a:t>частина</a:t>
            </a:r>
            <a:r>
              <a:rPr lang="ru-RU" sz="3600" dirty="0"/>
              <a:t> слова, яка </a:t>
            </a:r>
            <a:r>
              <a:rPr lang="ru-RU" sz="3600" dirty="0" err="1"/>
              <a:t>стоїть</a:t>
            </a:r>
            <a:r>
              <a:rPr lang="ru-RU" sz="3600" dirty="0"/>
              <a:t> перед </a:t>
            </a:r>
            <a:r>
              <a:rPr lang="ru-RU" sz="3600" dirty="0" err="1"/>
              <a:t>коренем</a:t>
            </a:r>
            <a:r>
              <a:rPr lang="ru-RU" sz="3600" dirty="0"/>
              <a:t>.</a:t>
            </a:r>
          </a:p>
          <a:p>
            <a:pPr algn="just"/>
            <a:r>
              <a:rPr lang="ru-RU" sz="3600" dirty="0"/>
              <a:t> </a:t>
            </a:r>
            <a:r>
              <a:rPr lang="ru-RU" sz="3600" dirty="0" err="1"/>
              <a:t>Щоб</a:t>
            </a:r>
            <a:r>
              <a:rPr lang="ru-RU" sz="3600" dirty="0"/>
              <a:t> </a:t>
            </a:r>
            <a:r>
              <a:rPr lang="ru-RU" sz="3600" dirty="0" err="1"/>
              <a:t>знайти</a:t>
            </a:r>
            <a:r>
              <a:rPr lang="ru-RU" sz="3600" dirty="0"/>
              <a:t> </a:t>
            </a:r>
            <a:r>
              <a:rPr lang="ru-RU" sz="3600" b="1" dirty="0" err="1"/>
              <a:t>префікс</a:t>
            </a:r>
            <a:r>
              <a:rPr lang="ru-RU" sz="3600" dirty="0"/>
              <a:t>, треба </a:t>
            </a:r>
            <a:r>
              <a:rPr lang="ru-RU" sz="3600" dirty="0" err="1"/>
              <a:t>визначити</a:t>
            </a:r>
            <a:r>
              <a:rPr lang="ru-RU" sz="3600" dirty="0"/>
              <a:t> </a:t>
            </a:r>
            <a:r>
              <a:rPr lang="ru-RU" sz="3600" dirty="0" err="1"/>
              <a:t>корінь</a:t>
            </a:r>
            <a:r>
              <a:rPr lang="ru-RU" sz="3600" dirty="0"/>
              <a:t>. Та </a:t>
            </a:r>
            <a:r>
              <a:rPr lang="ru-RU" sz="3600" dirty="0" err="1"/>
              <a:t>частина</a:t>
            </a:r>
            <a:r>
              <a:rPr lang="ru-RU" sz="3600" dirty="0"/>
              <a:t> слова, </a:t>
            </a:r>
            <a:r>
              <a:rPr lang="ru-RU" sz="3600" dirty="0" err="1"/>
              <a:t>що</a:t>
            </a:r>
            <a:r>
              <a:rPr lang="ru-RU" sz="3600" dirty="0"/>
              <a:t> </a:t>
            </a:r>
            <a:r>
              <a:rPr lang="ru-RU" sz="3600" dirty="0" err="1"/>
              <a:t>знаходиться</a:t>
            </a:r>
            <a:r>
              <a:rPr lang="ru-RU" sz="3600" dirty="0"/>
              <a:t> перед </a:t>
            </a:r>
            <a:r>
              <a:rPr lang="ru-RU" sz="3600" dirty="0" err="1"/>
              <a:t>коренем</a:t>
            </a:r>
            <a:r>
              <a:rPr lang="ru-RU" sz="3600" dirty="0"/>
              <a:t> і є </a:t>
            </a:r>
            <a:r>
              <a:rPr lang="ru-RU" sz="3600" b="1" dirty="0" err="1"/>
              <a:t>префікс</a:t>
            </a:r>
            <a:r>
              <a:rPr lang="ru-RU" sz="3600" dirty="0"/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718968" y="308905"/>
            <a:ext cx="708833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sz="4400" b="1" dirty="0"/>
              <a:t>ПРЕФІКС</a:t>
            </a:r>
            <a:endParaRPr lang="ru-RU" sz="4400" b="1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078" y="4287761"/>
            <a:ext cx="3474967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3B76FAD-0714-512E-2883-58BF07A48B3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26081"/>
          <a:stretch/>
        </p:blipFill>
        <p:spPr>
          <a:xfrm>
            <a:off x="6927734" y="3856608"/>
            <a:ext cx="4702014" cy="2606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5578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381278" y="360277"/>
            <a:ext cx="633670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/>
              <a:t> </a:t>
            </a:r>
            <a:r>
              <a:rPr lang="uk-UA" sz="4400" b="1" dirty="0"/>
              <a:t>СУФІКС</a:t>
            </a:r>
            <a:endParaRPr lang="ru-RU" sz="4400" b="1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04186" y="1772816"/>
            <a:ext cx="11789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b="1" dirty="0" err="1">
                <a:solidFill>
                  <a:srgbClr val="FF0000"/>
                </a:solidFill>
              </a:rPr>
              <a:t>Суфікс</a:t>
            </a:r>
            <a:r>
              <a:rPr lang="ru-RU" sz="3600" b="1" dirty="0">
                <a:solidFill>
                  <a:srgbClr val="FF0000"/>
                </a:solidFill>
              </a:rPr>
              <a:t> </a:t>
            </a:r>
            <a:r>
              <a:rPr lang="ru-RU" sz="3600" b="1" dirty="0"/>
              <a:t>— </a:t>
            </a:r>
            <a:r>
              <a:rPr lang="ru-RU" sz="3600" dirty="0" err="1"/>
              <a:t>це</a:t>
            </a:r>
            <a:r>
              <a:rPr lang="ru-RU" sz="3600" dirty="0"/>
              <a:t> </a:t>
            </a:r>
            <a:r>
              <a:rPr lang="ru-RU" sz="3600" dirty="0" err="1"/>
              <a:t>значуща</a:t>
            </a:r>
            <a:r>
              <a:rPr lang="ru-RU" sz="3600" dirty="0"/>
              <a:t> </a:t>
            </a:r>
            <a:r>
              <a:rPr lang="ru-RU" sz="3600" dirty="0" err="1"/>
              <a:t>частина</a:t>
            </a:r>
            <a:r>
              <a:rPr lang="ru-RU" sz="3600" dirty="0"/>
              <a:t> слова, яка </a:t>
            </a:r>
            <a:r>
              <a:rPr lang="ru-RU" sz="3600" dirty="0" err="1"/>
              <a:t>стоїть</a:t>
            </a:r>
            <a:r>
              <a:rPr lang="ru-RU" sz="3600" dirty="0"/>
              <a:t> </a:t>
            </a:r>
            <a:r>
              <a:rPr lang="ru-RU" sz="3600" dirty="0" err="1"/>
              <a:t>після</a:t>
            </a:r>
            <a:r>
              <a:rPr lang="ru-RU" sz="3600" dirty="0"/>
              <a:t> </a:t>
            </a:r>
            <a:r>
              <a:rPr lang="ru-RU" sz="3600" dirty="0" err="1"/>
              <a:t>кореня</a:t>
            </a:r>
            <a:r>
              <a:rPr lang="ru-RU" sz="3600" dirty="0"/>
              <a:t>. </a:t>
            </a:r>
            <a:endParaRPr lang="ru-RU" sz="32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9344" y="3429000"/>
            <a:ext cx="2809677" cy="1801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E6C02F0-D8BB-25E9-55C3-FEDE3728F0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2996" y="3108466"/>
            <a:ext cx="4706520" cy="2603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4557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4">
            <a:extLst>
              <a:ext uri="{FF2B5EF4-FFF2-40B4-BE49-F238E27FC236}">
                <a16:creationId xmlns:a16="http://schemas.microsoft.com/office/drawing/2014/main" id="{637BD688-14A6-4B96-B8A2-3CD81C054F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6008" y="0"/>
            <a:ext cx="7555992" cy="685800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B7B2544F-CA5E-40F6-9525-716A90C83F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36008" cy="6858000"/>
          </a:xfrm>
          <a:prstGeom prst="rect">
            <a:avLst/>
          </a:prstGeom>
          <a:ln>
            <a:noFill/>
          </a:ln>
          <a:effectLst>
            <a:outerShdw blurRad="635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91A90930-4117-42E3-B9BA-785001EF26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640"/>
          <a:stretch/>
        </p:blipFill>
        <p:spPr>
          <a:xfrm>
            <a:off x="0" y="4038601"/>
            <a:ext cx="4636008" cy="28194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1DAFA58-91DE-82EC-E832-1DCF4A71D06E}"/>
              </a:ext>
            </a:extLst>
          </p:cNvPr>
          <p:cNvSpPr txBox="1"/>
          <p:nvPr/>
        </p:nvSpPr>
        <p:spPr>
          <a:xfrm>
            <a:off x="665922" y="987287"/>
            <a:ext cx="3548269" cy="46978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cap="all">
                <a:latin typeface="+mj-lt"/>
                <a:ea typeface="+mj-ea"/>
                <a:cs typeface="+mj-cs"/>
              </a:rPr>
              <a:t>СХЕМА РОЗБОРУ СЛОВА ЗА БУДОВОЮ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BD8B6E6-B034-47D9-6529-4FAA051E467B}"/>
              </a:ext>
            </a:extLst>
          </p:cNvPr>
          <p:cNvSpPr txBox="1"/>
          <p:nvPr/>
        </p:nvSpPr>
        <p:spPr>
          <a:xfrm>
            <a:off x="4880113" y="1444487"/>
            <a:ext cx="7102387" cy="46978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0" i="0" dirty="0">
                <a:effectLst/>
              </a:rPr>
              <a:t>1.</a:t>
            </a:r>
            <a:r>
              <a:rPr lang="en-US" sz="2800" b="1" i="0" dirty="0">
                <a:effectLst/>
              </a:rPr>
              <a:t>Визначаємо</a:t>
            </a:r>
            <a:r>
              <a:rPr lang="en-US" sz="2800" b="0" i="0" dirty="0">
                <a:effectLst/>
              </a:rPr>
              <a:t> </a:t>
            </a:r>
            <a:r>
              <a:rPr lang="en-US" sz="2800" dirty="0" err="1"/>
              <a:t>закінчення</a:t>
            </a:r>
            <a:r>
              <a:rPr lang="uk-UA" sz="2800" dirty="0"/>
              <a:t>  </a:t>
            </a:r>
            <a:r>
              <a:rPr lang="en-US" sz="2800" dirty="0"/>
              <a:t>- </a:t>
            </a:r>
            <a:r>
              <a:rPr lang="en-US" sz="2800" b="1" dirty="0" err="1"/>
              <a:t>змінюємо</a:t>
            </a:r>
            <a:r>
              <a:rPr lang="en-US" sz="2800" dirty="0"/>
              <a:t> </a:t>
            </a:r>
            <a:r>
              <a:rPr lang="en-US" sz="2800" dirty="0" err="1"/>
              <a:t>слово</a:t>
            </a:r>
            <a:r>
              <a:rPr lang="en-US" sz="2800" b="0" i="0" dirty="0">
                <a:effectLst/>
              </a:rPr>
              <a:t>. 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2.</a:t>
            </a:r>
            <a:r>
              <a:rPr lang="en-US" sz="2800" b="1" i="0" dirty="0">
                <a:effectLst/>
              </a:rPr>
              <a:t>Виділяємо</a:t>
            </a:r>
            <a:r>
              <a:rPr lang="en-US" sz="2800" b="0" i="0" dirty="0">
                <a:effectLst/>
              </a:rPr>
              <a:t>  </a:t>
            </a:r>
            <a:r>
              <a:rPr lang="en-US" sz="2800" b="0" i="0" dirty="0" err="1">
                <a:effectLst/>
              </a:rPr>
              <a:t>основу</a:t>
            </a:r>
            <a:r>
              <a:rPr lang="en-US" sz="2800" b="0" i="0" dirty="0">
                <a:effectLst/>
              </a:rPr>
              <a:t>- </a:t>
            </a:r>
            <a:r>
              <a:rPr lang="en-US" sz="2800" b="1" i="0" dirty="0" err="1">
                <a:effectLst/>
              </a:rPr>
              <a:t>без</a:t>
            </a:r>
            <a:r>
              <a:rPr lang="en-US" sz="2800" b="0" i="0" dirty="0">
                <a:effectLst/>
              </a:rPr>
              <a:t> </a:t>
            </a:r>
            <a:r>
              <a:rPr lang="en-US" sz="2800" b="0" i="0" dirty="0" err="1">
                <a:effectLst/>
              </a:rPr>
              <a:t>закінчення</a:t>
            </a:r>
            <a:r>
              <a:rPr lang="en-US" sz="2800" b="0" i="0" dirty="0">
                <a:effectLst/>
              </a:rPr>
              <a:t>. </a:t>
            </a:r>
            <a:endParaRPr lang="en-US" sz="2800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0" i="0" dirty="0">
                <a:effectLst/>
              </a:rPr>
              <a:t>3. </a:t>
            </a:r>
            <a:r>
              <a:rPr lang="en-US" sz="2800" b="1" i="0" dirty="0" err="1">
                <a:effectLst/>
              </a:rPr>
              <a:t>Корінь</a:t>
            </a:r>
            <a:r>
              <a:rPr lang="uk-UA" sz="2800" b="1" i="0" dirty="0">
                <a:effectLst/>
              </a:rPr>
              <a:t>  </a:t>
            </a:r>
            <a:r>
              <a:rPr lang="en-US" sz="2800" b="0" i="0" dirty="0">
                <a:effectLst/>
              </a:rPr>
              <a:t>- </a:t>
            </a:r>
            <a:r>
              <a:rPr lang="en-US" sz="2800" b="1" i="0" dirty="0" err="1">
                <a:effectLst/>
              </a:rPr>
              <a:t>підбираємо</a:t>
            </a:r>
            <a:r>
              <a:rPr lang="en-US" sz="2800" b="0" i="0" dirty="0">
                <a:effectLst/>
              </a:rPr>
              <a:t> </a:t>
            </a:r>
            <a:r>
              <a:rPr lang="en-US" sz="2800" b="0" i="0" dirty="0" err="1">
                <a:effectLst/>
              </a:rPr>
              <a:t>спільнокореневі</a:t>
            </a:r>
            <a:r>
              <a:rPr lang="en-US" sz="2800" b="0" i="0" dirty="0">
                <a:effectLst/>
              </a:rPr>
              <a:t> </a:t>
            </a:r>
            <a:r>
              <a:rPr lang="en-US" sz="2800" b="0" i="0" dirty="0" err="1">
                <a:effectLst/>
              </a:rPr>
              <a:t>слова</a:t>
            </a:r>
            <a:r>
              <a:rPr lang="en-US" sz="2800" b="0" i="0" dirty="0">
                <a:effectLst/>
              </a:rPr>
              <a:t>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0" i="0" dirty="0">
                <a:effectLst/>
              </a:rPr>
              <a:t>4. </a:t>
            </a:r>
            <a:r>
              <a:rPr lang="en-US" sz="2800" b="1" i="0" dirty="0" err="1">
                <a:effectLst/>
              </a:rPr>
              <a:t>Префікс</a:t>
            </a:r>
            <a:r>
              <a:rPr lang="en-US" sz="2800" b="1" i="0" dirty="0">
                <a:effectLst/>
              </a:rPr>
              <a:t> </a:t>
            </a:r>
            <a:r>
              <a:rPr lang="en-US" sz="2800" b="1" i="0" dirty="0" err="1">
                <a:effectLst/>
              </a:rPr>
              <a:t>або</a:t>
            </a:r>
            <a:r>
              <a:rPr lang="en-US" sz="2800" b="1" i="0" dirty="0">
                <a:effectLst/>
              </a:rPr>
              <a:t> </a:t>
            </a:r>
            <a:r>
              <a:rPr lang="en-US" sz="2800" b="1" i="0" dirty="0" err="1">
                <a:effectLst/>
              </a:rPr>
              <a:t>суфікс</a:t>
            </a:r>
            <a:r>
              <a:rPr lang="en-US" sz="2800" b="0" i="0" dirty="0">
                <a:effectLst/>
              </a:rPr>
              <a:t>, </a:t>
            </a:r>
            <a:r>
              <a:rPr lang="en-US" sz="2800" b="0" i="0" dirty="0" err="1">
                <a:effectLst/>
              </a:rPr>
              <a:t>якщо</a:t>
            </a:r>
            <a:r>
              <a:rPr lang="en-US" sz="2800" b="0" i="0" dirty="0">
                <a:effectLst/>
              </a:rPr>
              <a:t> є.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br>
              <a:rPr lang="en-US" sz="2800" dirty="0"/>
            </a:br>
            <a:endParaRPr lang="en-US" sz="2800" dirty="0"/>
          </a:p>
        </p:txBody>
      </p:sp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EC28999A-458F-6EAF-8E0C-AFA331A61369}"/>
              </a:ext>
            </a:extLst>
          </p:cNvPr>
          <p:cNvGrpSpPr/>
          <p:nvPr/>
        </p:nvGrpSpPr>
        <p:grpSpPr>
          <a:xfrm>
            <a:off x="2627193" y="2396548"/>
            <a:ext cx="360" cy="360"/>
            <a:chOff x="2627193" y="2396548"/>
            <a:chExt cx="360" cy="3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">
              <p14:nvContentPartPr>
                <p14:cNvPr id="2" name="Рукописні дані 1">
                  <a:extLst>
                    <a:ext uri="{FF2B5EF4-FFF2-40B4-BE49-F238E27FC236}">
                      <a16:creationId xmlns:a16="http://schemas.microsoft.com/office/drawing/2014/main" id="{08C040BD-9157-EDC2-6B77-9837DD5E1EA6}"/>
                    </a:ext>
                  </a:extLst>
                </p14:cNvPr>
                <p14:cNvContentPartPr/>
                <p14:nvPr/>
              </p14:nvContentPartPr>
              <p14:xfrm>
                <a:off x="2627193" y="2396548"/>
                <a:ext cx="360" cy="360"/>
              </p14:xfrm>
            </p:contentPart>
          </mc:Choice>
          <mc:Fallback xmlns="">
            <p:pic>
              <p:nvPicPr>
                <p:cNvPr id="2" name="Рукописні дані 1">
                  <a:extLst>
                    <a:ext uri="{FF2B5EF4-FFF2-40B4-BE49-F238E27FC236}">
                      <a16:creationId xmlns:a16="http://schemas.microsoft.com/office/drawing/2014/main" id="{08C040BD-9157-EDC2-6B77-9837DD5E1EA6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2618553" y="2387908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">
              <p14:nvContentPartPr>
                <p14:cNvPr id="5" name="Рукописні дані 4">
                  <a:extLst>
                    <a:ext uri="{FF2B5EF4-FFF2-40B4-BE49-F238E27FC236}">
                      <a16:creationId xmlns:a16="http://schemas.microsoft.com/office/drawing/2014/main" id="{DE15D830-4EDC-F9C5-9D9F-CC6207E631AB}"/>
                    </a:ext>
                  </a:extLst>
                </p14:cNvPr>
                <p14:cNvContentPartPr/>
                <p14:nvPr/>
              </p14:nvContentPartPr>
              <p14:xfrm>
                <a:off x="2627193" y="2396548"/>
                <a:ext cx="360" cy="360"/>
              </p14:xfrm>
            </p:contentPart>
          </mc:Choice>
          <mc:Fallback xmlns="">
            <p:pic>
              <p:nvPicPr>
                <p:cNvPr id="5" name="Рукописні дані 4">
                  <a:extLst>
                    <a:ext uri="{FF2B5EF4-FFF2-40B4-BE49-F238E27FC236}">
                      <a16:creationId xmlns:a16="http://schemas.microsoft.com/office/drawing/2014/main" id="{DE15D830-4EDC-F9C5-9D9F-CC6207E631AB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2618553" y="2387908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7" name="Рукописні дані 6">
                <a:extLst>
                  <a:ext uri="{FF2B5EF4-FFF2-40B4-BE49-F238E27FC236}">
                    <a16:creationId xmlns:a16="http://schemas.microsoft.com/office/drawing/2014/main" id="{B6FB0315-90AD-EB64-77F8-B71C4FDF7AB1}"/>
                  </a:ext>
                </a:extLst>
              </p14:cNvPr>
              <p14:cNvContentPartPr/>
              <p14:nvPr/>
            </p14:nvContentPartPr>
            <p14:xfrm>
              <a:off x="5130993" y="2414188"/>
              <a:ext cx="360" cy="360"/>
            </p14:xfrm>
          </p:contentPart>
        </mc:Choice>
        <mc:Fallback xmlns="">
          <p:pic>
            <p:nvPicPr>
              <p:cNvPr id="7" name="Рукописні дані 6">
                <a:extLst>
                  <a:ext uri="{FF2B5EF4-FFF2-40B4-BE49-F238E27FC236}">
                    <a16:creationId xmlns:a16="http://schemas.microsoft.com/office/drawing/2014/main" id="{B6FB0315-90AD-EB64-77F8-B71C4FDF7AB1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121993" y="2405548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8" name="Рукописні дані 7">
                <a:extLst>
                  <a:ext uri="{FF2B5EF4-FFF2-40B4-BE49-F238E27FC236}">
                    <a16:creationId xmlns:a16="http://schemas.microsoft.com/office/drawing/2014/main" id="{B3B1DD03-EE06-4CC8-FB2E-8BABD4553A8F}"/>
                  </a:ext>
                </a:extLst>
              </p14:cNvPr>
              <p14:cNvContentPartPr/>
              <p14:nvPr/>
            </p14:nvContentPartPr>
            <p14:xfrm>
              <a:off x="5228553" y="2423548"/>
              <a:ext cx="360" cy="360"/>
            </p14:xfrm>
          </p:contentPart>
        </mc:Choice>
        <mc:Fallback xmlns="">
          <p:pic>
            <p:nvPicPr>
              <p:cNvPr id="8" name="Рукописні дані 7">
                <a:extLst>
                  <a:ext uri="{FF2B5EF4-FFF2-40B4-BE49-F238E27FC236}">
                    <a16:creationId xmlns:a16="http://schemas.microsoft.com/office/drawing/2014/main" id="{B3B1DD03-EE06-4CC8-FB2E-8BABD4553A8F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219913" y="2414548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9" name="Рукописні дані 8">
                <a:extLst>
                  <a:ext uri="{FF2B5EF4-FFF2-40B4-BE49-F238E27FC236}">
                    <a16:creationId xmlns:a16="http://schemas.microsoft.com/office/drawing/2014/main" id="{979F8B11-343F-29BA-6AE2-2DC4151A69CF}"/>
                  </a:ext>
                </a:extLst>
              </p14:cNvPr>
              <p14:cNvContentPartPr/>
              <p14:nvPr/>
            </p14:nvContentPartPr>
            <p14:xfrm>
              <a:off x="5415033" y="2530108"/>
              <a:ext cx="360" cy="360"/>
            </p14:xfrm>
          </p:contentPart>
        </mc:Choice>
        <mc:Fallback xmlns="">
          <p:pic>
            <p:nvPicPr>
              <p:cNvPr id="9" name="Рукописні дані 8">
                <a:extLst>
                  <a:ext uri="{FF2B5EF4-FFF2-40B4-BE49-F238E27FC236}">
                    <a16:creationId xmlns:a16="http://schemas.microsoft.com/office/drawing/2014/main" id="{979F8B11-343F-29BA-6AE2-2DC4151A69CF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406393" y="2521108"/>
                <a:ext cx="18000" cy="18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4829559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5707A47-CB76-558F-B40B-8299CA4E36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5" t="13739" r="52885" b="9922"/>
          <a:stretch/>
        </p:blipFill>
        <p:spPr>
          <a:xfrm>
            <a:off x="768657" y="1473693"/>
            <a:ext cx="4162433" cy="4980373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E53063D-E152-D4D3-E476-E8DAB63316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4554" y="1473693"/>
            <a:ext cx="3998114" cy="4703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4552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760BC00-D43B-493B-DE50-9AB897CCD8A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8398" b="13075"/>
          <a:stretch/>
        </p:blipFill>
        <p:spPr>
          <a:xfrm>
            <a:off x="0" y="0"/>
            <a:ext cx="12192000" cy="6859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0023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5DE20DFA-89DB-4DCD-9C6A-E6F94CA754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9196EDB-9E3E-AA62-DABA-1543FA710113}"/>
              </a:ext>
            </a:extLst>
          </p:cNvPr>
          <p:cNvSpPr txBox="1"/>
          <p:nvPr/>
        </p:nvSpPr>
        <p:spPr>
          <a:xfrm>
            <a:off x="972238" y="560187"/>
            <a:ext cx="6257291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cap="all" dirty="0">
                <a:latin typeface="+mj-lt"/>
                <a:ea typeface="+mj-ea"/>
                <a:cs typeface="+mj-cs"/>
              </a:rPr>
              <a:t>ПРАКТИЧНІ ВПРАВИ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75E28F-3965-0797-5DE7-8361BB164454}"/>
              </a:ext>
            </a:extLst>
          </p:cNvPr>
          <p:cNvSpPr txBox="1"/>
          <p:nvPr/>
        </p:nvSpPr>
        <p:spPr>
          <a:xfrm>
            <a:off x="350779" y="1564245"/>
            <a:ext cx="6257290" cy="40241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uk-UA" sz="2400" dirty="0"/>
              <a:t>Розбери слова за будовою.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uk-UA" sz="2400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dirty="0"/>
              <a:t>Радість, радіти, радісний.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dirty="0"/>
              <a:t>Рух, рухати, рухливий.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dirty="0"/>
              <a:t>Дівчина, дівчинка, дівчатко, дівчатонько.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dirty="0"/>
              <a:t>Лінь, лінощі, лінуватися.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dirty="0"/>
              <a:t>Гуска, гусочка, гусеня, гусак.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dirty="0"/>
              <a:t>Лось, </a:t>
            </a:r>
            <a:r>
              <a:rPr lang="uk-UA" sz="2400" dirty="0" err="1"/>
              <a:t>лосиха</a:t>
            </a:r>
            <a:r>
              <a:rPr lang="uk-UA" sz="2400" dirty="0"/>
              <a:t>, лосеня.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dirty="0"/>
              <a:t>Краса, красуня, красота, красивий.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dirty="0"/>
              <a:t>Тихо, тихий, тихенько, тихесенький.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dirty="0"/>
              <a:t>Ледар, ледарство, ледарювати.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dirty="0"/>
              <a:t>Хмара, хмарний, захмарений.</a:t>
            </a: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E2E0C929-96C6-41B1-A001-566036DF04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88740" y="0"/>
            <a:ext cx="500325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522C92C-F4A4-C3F5-F8B5-E16603451D3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8900"/>
          <a:stretch/>
        </p:blipFill>
        <p:spPr>
          <a:xfrm>
            <a:off x="7519416" y="10"/>
            <a:ext cx="4672584" cy="6857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8831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5A83149-61E2-0635-8FC7-AEDC908035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97772" y="0"/>
            <a:ext cx="3394228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E4BD872-352B-3F89-BE35-B67F80D78A77}"/>
              </a:ext>
            </a:extLst>
          </p:cNvPr>
          <p:cNvSpPr txBox="1"/>
          <p:nvPr/>
        </p:nvSpPr>
        <p:spPr>
          <a:xfrm>
            <a:off x="739066" y="1293036"/>
            <a:ext cx="9292702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dirty="0"/>
              <a:t>Розбери слова за будовою</a:t>
            </a:r>
            <a:r>
              <a:rPr lang="uk-UA" sz="2800" dirty="0"/>
              <a:t>.</a:t>
            </a:r>
          </a:p>
          <a:p>
            <a:r>
              <a:rPr lang="uk-UA" sz="2800" dirty="0"/>
              <a:t>Ліс, лісок, лісовий, лісник, пролісок.</a:t>
            </a:r>
          </a:p>
          <a:p>
            <a:r>
              <a:rPr lang="uk-UA" sz="2800" dirty="0"/>
              <a:t>Клен, кленок, кленовий.</a:t>
            </a:r>
          </a:p>
          <a:p>
            <a:r>
              <a:rPr lang="uk-UA" sz="2800" dirty="0"/>
              <a:t>Новий, новина, нова.</a:t>
            </a:r>
          </a:p>
          <a:p>
            <a:r>
              <a:rPr lang="uk-UA" sz="2800" dirty="0"/>
              <a:t>Весна, весняний, веснянка.</a:t>
            </a:r>
          </a:p>
          <a:p>
            <a:r>
              <a:rPr lang="uk-UA" sz="2800" dirty="0"/>
              <a:t>Ніч, нічний, нічка, вночі, ночівля.</a:t>
            </a:r>
          </a:p>
          <a:p>
            <a:r>
              <a:rPr lang="uk-UA" sz="2800" dirty="0"/>
              <a:t>Мороз, заморозки, морозний, підморозило.</a:t>
            </a:r>
          </a:p>
          <a:p>
            <a:r>
              <a:rPr lang="uk-UA" sz="2800" dirty="0"/>
              <a:t>Світло, світанок, світити, світлиця.</a:t>
            </a:r>
          </a:p>
          <a:p>
            <a:r>
              <a:rPr lang="uk-UA" sz="2800" dirty="0"/>
              <a:t>Сир, сирок, сирний.</a:t>
            </a:r>
          </a:p>
          <a:p>
            <a:r>
              <a:rPr lang="uk-UA" sz="2800" dirty="0"/>
              <a:t>Золото, золотава, золотий, золотистий.</a:t>
            </a:r>
          </a:p>
          <a:p>
            <a:r>
              <a:rPr lang="uk-UA" sz="2800" dirty="0"/>
              <a:t>Рід, рідненька, рідний, споріднені, поріднилися.</a:t>
            </a:r>
          </a:p>
          <a:p>
            <a:r>
              <a:rPr lang="uk-UA" sz="2800" dirty="0"/>
              <a:t>Розум, розуміти, розумний, незрозумілий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B43016-F45D-53FD-5A16-FF5D93120E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36762" y="301985"/>
            <a:ext cx="4035902" cy="749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7370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DE20DFA-89DB-4DCD-9C6A-E6F94CA754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60F0E9-B2EB-B15D-F722-E0C0019420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9759" y="764373"/>
            <a:ext cx="6257291" cy="129302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РЕФЛЕКСІЯ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1150338-5601-0AD8-8E8F-A379A3D9FEA5}"/>
              </a:ext>
            </a:extLst>
          </p:cNvPr>
          <p:cNvSpPr txBox="1"/>
          <p:nvPr/>
        </p:nvSpPr>
        <p:spPr>
          <a:xfrm>
            <a:off x="357821" y="2975610"/>
            <a:ext cx="6781165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1. </a:t>
            </a:r>
            <a:r>
              <a:rPr lang="uk-UA" sz="2800" dirty="0"/>
              <a:t>Що нового дізналися на </a:t>
            </a:r>
            <a:r>
              <a:rPr lang="uk-UA" sz="2800" dirty="0" err="1"/>
              <a:t>уроці</a:t>
            </a:r>
            <a:r>
              <a:rPr lang="uk-UA" sz="2800" dirty="0"/>
              <a:t>?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800" dirty="0"/>
              <a:t>2. Що зацікавило?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800" dirty="0"/>
              <a:t>3.Для чого необхідно знати будову слова?</a:t>
            </a:r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2E0C929-96C6-41B1-A001-566036DF04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88740" y="0"/>
            <a:ext cx="500325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C188A25-9B55-B7BD-E48C-7060FD338AB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455" r="29340" b="-1"/>
          <a:stretch/>
        </p:blipFill>
        <p:spPr>
          <a:xfrm>
            <a:off x="7519416" y="10"/>
            <a:ext cx="4672584" cy="6857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725487"/>
      </p:ext>
    </p:extLst>
  </p:cSld>
  <p:clrMapOvr>
    <a:masterClrMapping/>
  </p:clrMapOvr>
</p:sld>
</file>

<file path=ppt/theme/theme1.xml><?xml version="1.0" encoding="utf-8"?>
<a:theme xmlns:a="http://schemas.openxmlformats.org/drawingml/2006/main" name="Туман">
  <a:themeElements>
    <a:clrScheme name="Зелено-жовтий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TM04033937[[fn=Туман]]</Template>
  <TotalTime>299</TotalTime>
  <Words>399</Words>
  <Application>Microsoft Office PowerPoint</Application>
  <PresentationFormat>Широкий екран</PresentationFormat>
  <Paragraphs>57</Paragraphs>
  <Slides>12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12</vt:i4>
      </vt:variant>
    </vt:vector>
  </HeadingPairs>
  <TitlesOfParts>
    <vt:vector size="15" baseType="lpstr">
      <vt:lpstr>Arial</vt:lpstr>
      <vt:lpstr>Century Gothic</vt:lpstr>
      <vt:lpstr>Туман</vt:lpstr>
      <vt:lpstr>Розбір слова за будовою</vt:lpstr>
      <vt:lpstr>Презентація PowerPoint</vt:lpstr>
      <vt:lpstr>Основа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РЕФЛЕКСІЯ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префікс</dc:title>
  <dc:creator>Тетяна Сезько</dc:creator>
  <cp:lastModifiedBy>Тетяна Сезько</cp:lastModifiedBy>
  <cp:revision>42</cp:revision>
  <dcterms:created xsi:type="dcterms:W3CDTF">2022-10-25T18:32:50Z</dcterms:created>
  <dcterms:modified xsi:type="dcterms:W3CDTF">2022-12-02T12:00:11Z</dcterms:modified>
</cp:coreProperties>
</file>