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5" r:id="rId5"/>
    <p:sldId id="266" r:id="rId6"/>
    <p:sldId id="259" r:id="rId7"/>
    <p:sldId id="260" r:id="rId8"/>
    <p:sldId id="261" r:id="rId9"/>
    <p:sldId id="267" r:id="rId10"/>
    <p:sldId id="27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343378B-CD8B-42C8-B5F6-1735FD150F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6F38336-841C-9421-7517-687FFE909B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22003" r="4136" b="204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437D4A-C753-4188-A33C-D004EDBF1B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DC12A77-997B-4938-83F6-824354F8AD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9FFE5C-3E6D-CD7B-A6A6-C185791015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2538092"/>
            <a:ext cx="9448800" cy="230114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НАПИСАННЯ СЛІВ ІЗ пів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27D02BC-5EF9-B454-3ED9-0823FF0F85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842935"/>
            <a:ext cx="9448800" cy="6858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СЛОВОТВІР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1F1731-30F4-5EE3-E754-0E84222602D0}"/>
              </a:ext>
            </a:extLst>
          </p:cNvPr>
          <p:cNvSpPr txBox="1"/>
          <p:nvPr/>
        </p:nvSpPr>
        <p:spPr>
          <a:xfrm>
            <a:off x="5817093" y="5476601"/>
            <a:ext cx="6094520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b="1" dirty="0"/>
              <a:t>СЕЗКО ТЕТЯНА АНАТОЛІЇВНА</a:t>
            </a:r>
            <a:r>
              <a:rPr lang="uk-UA" dirty="0"/>
              <a:t>, </a:t>
            </a:r>
            <a:endParaRPr lang="uk-UA"/>
          </a:p>
          <a:p>
            <a:pPr algn="r">
              <a:spcAft>
                <a:spcPts val="600"/>
              </a:spcAft>
            </a:pPr>
            <a:r>
              <a:rPr lang="uk-UA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700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BA88C6-CC8A-DA79-5CF7-E58E08C7FF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62" y="371243"/>
            <a:ext cx="6096000" cy="40671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D7D819-0198-BB30-CD1A-0EBB0C270E37}"/>
              </a:ext>
            </a:extLst>
          </p:cNvPr>
          <p:cNvSpPr txBox="1"/>
          <p:nvPr/>
        </p:nvSpPr>
        <p:spPr>
          <a:xfrm>
            <a:off x="1740024" y="4572000"/>
            <a:ext cx="24679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пів острова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5F13E8-8D41-57FA-59B7-A2530415C15B}"/>
              </a:ext>
            </a:extLst>
          </p:cNvPr>
          <p:cNvSpPr txBox="1"/>
          <p:nvPr/>
        </p:nvSpPr>
        <p:spPr>
          <a:xfrm>
            <a:off x="437409" y="371243"/>
            <a:ext cx="492470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Зміїний острів, Одеська обл.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CEBE664-AD80-8580-86F6-CEB7DCF386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6286" y="371242"/>
            <a:ext cx="5664252" cy="40671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0D71E0-046B-F440-92FC-5164251D7C9D}"/>
              </a:ext>
            </a:extLst>
          </p:cNvPr>
          <p:cNvSpPr txBox="1"/>
          <p:nvPr/>
        </p:nvSpPr>
        <p:spPr>
          <a:xfrm>
            <a:off x="6612715" y="371242"/>
            <a:ext cx="4439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 err="1">
                <a:solidFill>
                  <a:schemeClr val="bg1"/>
                </a:solidFill>
              </a:rPr>
              <a:t>Кри́мський</a:t>
            </a:r>
            <a:r>
              <a:rPr lang="uk-UA" sz="2800" b="1" dirty="0">
                <a:solidFill>
                  <a:schemeClr val="bg1"/>
                </a:solidFill>
              </a:rPr>
              <a:t> </a:t>
            </a:r>
            <a:r>
              <a:rPr lang="uk-UA" sz="2800" b="1" dirty="0" err="1">
                <a:solidFill>
                  <a:schemeClr val="bg1"/>
                </a:solidFill>
              </a:rPr>
              <a:t>піво́стрів</a:t>
            </a:r>
            <a:r>
              <a:rPr lang="uk-UA" sz="28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034799-2ED7-1397-194C-153192829DEE}"/>
              </a:ext>
            </a:extLst>
          </p:cNvPr>
          <p:cNvSpPr txBox="1"/>
          <p:nvPr/>
        </p:nvSpPr>
        <p:spPr>
          <a:xfrm>
            <a:off x="8079675" y="4553682"/>
            <a:ext cx="254689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/>
              <a:t>півострів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4D43FC-2F9B-8E82-06FA-BAD4BEAFD838}"/>
              </a:ext>
            </a:extLst>
          </p:cNvPr>
          <p:cNvSpPr txBox="1"/>
          <p:nvPr/>
        </p:nvSpPr>
        <p:spPr>
          <a:xfrm>
            <a:off x="6436311" y="5095220"/>
            <a:ext cx="5450889" cy="15081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Якщо </a:t>
            </a:r>
            <a:r>
              <a:rPr lang="uk-UA" sz="2400" b="1" dirty="0">
                <a:solidFill>
                  <a:srgbClr val="C00000"/>
                </a:solidFill>
              </a:rPr>
              <a:t>пів</a:t>
            </a:r>
            <a:r>
              <a:rPr lang="uk-UA" sz="2000" dirty="0"/>
              <a:t> із наступним іменником у формі </a:t>
            </a:r>
            <a:r>
              <a:rPr lang="uk-UA" sz="2800" b="1" dirty="0" err="1"/>
              <a:t>Н.в</a:t>
            </a:r>
            <a:r>
              <a:rPr lang="uk-UA" sz="2800" b="1" dirty="0"/>
              <a:t>.</a:t>
            </a:r>
            <a:r>
              <a:rPr lang="uk-UA" sz="2000" dirty="0"/>
              <a:t> становить </a:t>
            </a:r>
            <a:r>
              <a:rPr lang="uk-UA" sz="2000" b="1" dirty="0"/>
              <a:t>єдине поняття </a:t>
            </a:r>
            <a:r>
              <a:rPr lang="uk-UA" sz="2000" dirty="0"/>
              <a:t>і не виражає значення половини, то їх пишемо </a:t>
            </a:r>
            <a:r>
              <a:rPr lang="uk-UA" sz="2000" b="1" dirty="0"/>
              <a:t>разом</a:t>
            </a:r>
            <a:r>
              <a:rPr lang="uk-UA" sz="2000" dirty="0"/>
              <a:t>: * півострів, півколо.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1BDE2B-0E43-0C39-F1AF-445710FE03CF}"/>
              </a:ext>
            </a:extLst>
          </p:cNvPr>
          <p:cNvSpPr txBox="1"/>
          <p:nvPr/>
        </p:nvSpPr>
        <p:spPr>
          <a:xfrm>
            <a:off x="137232" y="5228802"/>
            <a:ext cx="6096000" cy="13234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dirty="0"/>
              <a:t>Числівник </a:t>
            </a:r>
            <a:r>
              <a:rPr lang="uk-UA" sz="2800" b="1" dirty="0">
                <a:solidFill>
                  <a:srgbClr val="C00000"/>
                </a:solidFill>
              </a:rPr>
              <a:t>пів </a:t>
            </a:r>
            <a:r>
              <a:rPr lang="uk-UA" dirty="0"/>
              <a:t>зі значенням </a:t>
            </a:r>
            <a:r>
              <a:rPr lang="uk-UA" sz="2400" b="1" dirty="0">
                <a:solidFill>
                  <a:srgbClr val="C00000"/>
                </a:solidFill>
              </a:rPr>
              <a:t>«половина» </a:t>
            </a:r>
            <a:r>
              <a:rPr lang="uk-UA" dirty="0"/>
              <a:t>з наступним іменником у формі </a:t>
            </a:r>
            <a:r>
              <a:rPr lang="uk-UA" sz="2800" b="1" dirty="0" err="1"/>
              <a:t>Р.в</a:t>
            </a:r>
            <a:r>
              <a:rPr lang="uk-UA" dirty="0"/>
              <a:t>.  пишемо </a:t>
            </a:r>
            <a:r>
              <a:rPr lang="uk-UA" b="1" dirty="0"/>
              <a:t>окремо:</a:t>
            </a:r>
            <a:r>
              <a:rPr lang="uk-UA" dirty="0"/>
              <a:t>    </a:t>
            </a:r>
            <a:r>
              <a:rPr lang="uk-UA" sz="2400" b="1" i="1" dirty="0"/>
              <a:t>*пів  острова, пів   Києва. </a:t>
            </a:r>
          </a:p>
        </p:txBody>
      </p:sp>
    </p:spTree>
    <p:extLst>
      <p:ext uri="{BB962C8B-B14F-4D97-AF65-F5344CB8AC3E}">
        <p14:creationId xmlns:p14="http://schemas.microsoft.com/office/powerpoint/2010/main" val="2425790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95E2B52-28A6-48C8-E692-80BA58757854}"/>
              </a:ext>
            </a:extLst>
          </p:cNvPr>
          <p:cNvSpPr txBox="1"/>
          <p:nvPr/>
        </p:nvSpPr>
        <p:spPr>
          <a:xfrm>
            <a:off x="380063" y="1324548"/>
            <a:ext cx="6257290" cy="4024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«пів» у значенні «половина» з іменниками: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sz="2400" dirty="0"/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*пів áркуша, пів години, пів відрá, пів мíста, пів огіркá, пів </a:t>
            </a:r>
            <a:r>
              <a:rPr lang="uk-UA" sz="2400" dirty="0" err="1"/>
              <a:t>óстрова</a:t>
            </a:r>
            <a:r>
              <a:rPr lang="uk-UA" sz="2400" dirty="0"/>
              <a:t>, пів </a:t>
            </a:r>
            <a:r>
              <a:rPr lang="uk-UA" sz="2400" dirty="0" err="1"/>
              <a:t>я́блука</a:t>
            </a:r>
            <a:r>
              <a:rPr lang="uk-UA" sz="2400" dirty="0"/>
              <a:t>, пів </a:t>
            </a:r>
            <a:r>
              <a:rPr lang="uk-UA" sz="2400" dirty="0" err="1"/>
              <a:t>я́щика</a:t>
            </a:r>
            <a:r>
              <a:rPr lang="uk-UA" sz="2400" dirty="0"/>
              <a:t>, пів </a:t>
            </a:r>
            <a:r>
              <a:rPr lang="uk-UA" sz="2400" dirty="0" err="1"/>
              <a:t>я́ми</a:t>
            </a:r>
            <a:r>
              <a:rPr lang="uk-UA" sz="2400" dirty="0"/>
              <a:t>, пів </a:t>
            </a:r>
            <a:r>
              <a:rPr lang="uk-UA" sz="2400" dirty="0" err="1"/>
              <a:t>Єврóпи</a:t>
            </a:r>
            <a:r>
              <a:rPr lang="uk-UA" sz="2400" dirty="0"/>
              <a:t>, пів </a:t>
            </a:r>
            <a:r>
              <a:rPr lang="uk-UA" sz="2400" dirty="0" err="1"/>
              <a:t>Кúєва</a:t>
            </a:r>
            <a:r>
              <a:rPr lang="uk-UA" sz="2400" dirty="0"/>
              <a:t>, пів </a:t>
            </a:r>
            <a:r>
              <a:rPr lang="uk-UA" sz="2400" dirty="0" err="1"/>
              <a:t>Украї́ни</a:t>
            </a:r>
            <a:r>
              <a:rPr lang="uk-UA" sz="2400" dirty="0"/>
              <a:t>.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uk-UA" sz="2400" dirty="0"/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Якщо ж «пів» з іменником становить єдине поняття і не виражає значення половини, то їх пишемо разом: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*півáркуш, пíвдень, півзáхист, </a:t>
            </a:r>
            <a:r>
              <a:rPr lang="uk-UA" sz="2400" dirty="0" err="1"/>
              <a:t>півкóло</a:t>
            </a:r>
            <a:r>
              <a:rPr lang="uk-UA" sz="2400" dirty="0"/>
              <a:t>, </a:t>
            </a:r>
            <a:r>
              <a:rPr lang="uk-UA" sz="2400" dirty="0" err="1"/>
              <a:t>півкýля</a:t>
            </a:r>
            <a:r>
              <a:rPr lang="uk-UA" sz="2400" dirty="0"/>
              <a:t>, </a:t>
            </a:r>
            <a:r>
              <a:rPr lang="uk-UA" sz="2400" dirty="0" err="1"/>
              <a:t>півмі́сяць</a:t>
            </a:r>
            <a:r>
              <a:rPr lang="uk-UA" sz="2400" dirty="0"/>
              <a:t>, </a:t>
            </a:r>
            <a:r>
              <a:rPr lang="uk-UA" sz="2400" dirty="0" err="1"/>
              <a:t>півóберт</a:t>
            </a:r>
            <a:r>
              <a:rPr lang="uk-UA" sz="2400" dirty="0"/>
              <a:t>, півовáл, півострів.</a:t>
            </a: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527E612-0587-D12D-6FCD-FDE8ECA8AA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2029"/>
          <a:stretch/>
        </p:blipFill>
        <p:spPr>
          <a:xfrm>
            <a:off x="7519416" y="10"/>
            <a:ext cx="4672584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731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EC48D74-8300-8E78-9E4D-3B0219136840}"/>
              </a:ext>
            </a:extLst>
          </p:cNvPr>
          <p:cNvSpPr txBox="1"/>
          <p:nvPr/>
        </p:nvSpPr>
        <p:spPr>
          <a:xfrm>
            <a:off x="4412202" y="1112135"/>
            <a:ext cx="7377343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Усе дуже просто: тут частину </a:t>
            </a:r>
            <a:r>
              <a:rPr lang="uk-UA" sz="2800" b="1" dirty="0">
                <a:solidFill>
                  <a:srgbClr val="FF0000"/>
                </a:solidFill>
              </a:rPr>
              <a:t>ПІВ</a:t>
            </a:r>
            <a:r>
              <a:rPr lang="uk-UA" dirty="0"/>
              <a:t> можемо замінити словом </a:t>
            </a:r>
            <a:r>
              <a:rPr lang="uk-UA" b="1" dirty="0">
                <a:solidFill>
                  <a:srgbClr val="FF0000"/>
                </a:solidFill>
              </a:rPr>
              <a:t>«половина», </a:t>
            </a:r>
            <a:r>
              <a:rPr lang="uk-UA" dirty="0"/>
              <a:t>тому пишемо окремо («половину» ж ніхто не захоче писати разом!):</a:t>
            </a:r>
          </a:p>
          <a:p>
            <a:pPr algn="just"/>
            <a:endParaRPr lang="uk-UA" dirty="0"/>
          </a:p>
          <a:p>
            <a:pPr algn="just"/>
            <a:r>
              <a:rPr lang="uk-UA" b="1" dirty="0"/>
              <a:t>пів морозива – половина морозива,</a:t>
            </a:r>
          </a:p>
          <a:p>
            <a:pPr algn="just"/>
            <a:r>
              <a:rPr lang="uk-UA" b="1" dirty="0"/>
              <a:t>пів яблука – половина яблука,</a:t>
            </a:r>
          </a:p>
          <a:p>
            <a:pPr algn="just"/>
            <a:r>
              <a:rPr lang="uk-UA" b="1" dirty="0"/>
              <a:t>пів Європи – половина Європи,</a:t>
            </a:r>
          </a:p>
          <a:p>
            <a:pPr algn="just"/>
            <a:r>
              <a:rPr lang="uk-UA" b="1" dirty="0"/>
              <a:t>пів Києва – половина Києва.</a:t>
            </a:r>
          </a:p>
          <a:p>
            <a:pPr algn="just"/>
            <a:r>
              <a:rPr lang="uk-UA" dirty="0"/>
              <a:t>Ще в таких випадках </a:t>
            </a:r>
            <a:r>
              <a:rPr lang="uk-UA" b="1" dirty="0"/>
              <a:t>можемо додати означення: </a:t>
            </a:r>
            <a:r>
              <a:rPr lang="uk-UA" dirty="0"/>
              <a:t>пів смачного морозива, пів червоного яблука, пів старенької Європи, пів нашого Києва.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Зверніть увагу, що іменник тут – у родовому відмінку: </a:t>
            </a:r>
            <a:r>
              <a:rPr lang="uk-UA" b="1" dirty="0"/>
              <a:t>пів чого? – яблука, пів чого? – Європи.</a:t>
            </a:r>
          </a:p>
          <a:p>
            <a:pPr algn="just"/>
            <a:endParaRPr lang="uk-UA" dirty="0"/>
          </a:p>
          <a:p>
            <a:pPr algn="just"/>
            <a:r>
              <a:rPr lang="uk-UA" dirty="0"/>
              <a:t>У цих сполуках </a:t>
            </a:r>
            <a:r>
              <a:rPr lang="uk-UA" sz="2800" b="1" dirty="0">
                <a:solidFill>
                  <a:srgbClr val="FF0000"/>
                </a:solidFill>
              </a:rPr>
              <a:t>пів виступає числівником.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22FB9E-574F-3C48-ECD2-D5531F80BAE3}"/>
              </a:ext>
            </a:extLst>
          </p:cNvPr>
          <p:cNvSpPr txBox="1"/>
          <p:nvPr/>
        </p:nvSpPr>
        <p:spPr>
          <a:xfrm>
            <a:off x="641411" y="1582340"/>
            <a:ext cx="609452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пів апельсина,</a:t>
            </a:r>
          </a:p>
          <a:p>
            <a:r>
              <a:rPr lang="uk-UA" dirty="0"/>
              <a:t>пів року,</a:t>
            </a:r>
          </a:p>
          <a:p>
            <a:r>
              <a:rPr lang="uk-UA" dirty="0"/>
              <a:t>пів дня,</a:t>
            </a:r>
          </a:p>
          <a:p>
            <a:r>
              <a:rPr lang="uk-UA" dirty="0"/>
              <a:t>пів години,</a:t>
            </a:r>
          </a:p>
          <a:p>
            <a:r>
              <a:rPr lang="uk-UA" dirty="0"/>
              <a:t>пів життя,</a:t>
            </a:r>
          </a:p>
          <a:p>
            <a:r>
              <a:rPr lang="uk-UA" dirty="0"/>
              <a:t>пів морозива,</a:t>
            </a:r>
          </a:p>
          <a:p>
            <a:r>
              <a:rPr lang="uk-UA" dirty="0"/>
              <a:t>пів яблука,</a:t>
            </a:r>
          </a:p>
          <a:p>
            <a:r>
              <a:rPr lang="uk-UA" dirty="0"/>
              <a:t>пів України,</a:t>
            </a:r>
          </a:p>
          <a:p>
            <a:r>
              <a:rPr lang="uk-UA" dirty="0"/>
              <a:t>пів Європи,</a:t>
            </a:r>
          </a:p>
          <a:p>
            <a:r>
              <a:rPr lang="uk-UA" dirty="0"/>
              <a:t>пів Києва,</a:t>
            </a:r>
          </a:p>
          <a:p>
            <a:r>
              <a:rPr lang="uk-UA" dirty="0"/>
              <a:t>пів на п’яту,</a:t>
            </a:r>
          </a:p>
          <a:p>
            <a:r>
              <a:rPr lang="uk-UA" dirty="0"/>
              <a:t>пів ями,</a:t>
            </a:r>
          </a:p>
          <a:p>
            <a:r>
              <a:rPr lang="uk-UA" dirty="0"/>
              <a:t>пів ящика.</a:t>
            </a:r>
          </a:p>
        </p:txBody>
      </p:sp>
    </p:spTree>
    <p:extLst>
      <p:ext uri="{BB962C8B-B14F-4D97-AF65-F5344CB8AC3E}">
        <p14:creationId xmlns:p14="http://schemas.microsoft.com/office/powerpoint/2010/main" val="2749210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1CFBCC4-6E4A-8F5C-B883-D358C72FAAC0}"/>
              </a:ext>
            </a:extLst>
          </p:cNvPr>
          <p:cNvSpPr txBox="1"/>
          <p:nvPr/>
        </p:nvSpPr>
        <p:spPr>
          <a:xfrm>
            <a:off x="1029810" y="833462"/>
            <a:ext cx="9641150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В усіх інших випадках </a:t>
            </a:r>
            <a:r>
              <a:rPr lang="uk-UA" b="1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пів</a:t>
            </a:r>
            <a:r>
              <a:rPr lang="uk-UA" b="1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і надалі треба писати </a:t>
            </a:r>
            <a:r>
              <a:rPr lang="uk-UA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разом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</a:t>
            </a:r>
            <a:r>
              <a:rPr lang="cs-CZ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í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вдень, </a:t>
            </a:r>
            <a:r>
              <a:rPr lang="uk-UA" b="0" i="1" dirty="0" err="1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півк</a:t>
            </a:r>
            <a:r>
              <a:rPr lang="cs-CZ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ó</a:t>
            </a:r>
            <a:r>
              <a:rPr lang="uk-UA" b="0" i="1" dirty="0" err="1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ло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uk-UA" b="0" i="1" dirty="0" err="1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півк</a:t>
            </a:r>
            <a:r>
              <a:rPr lang="cs-CZ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ý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ля, </a:t>
            </a:r>
            <a:r>
              <a:rPr lang="uk-UA" b="0" i="1" dirty="0" err="1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півмі́сяць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, пів</a:t>
            </a:r>
            <a:r>
              <a:rPr lang="cs-CZ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ó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стрів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– </a:t>
            </a:r>
            <a:r>
              <a:rPr lang="uk-UA" b="1" i="0" dirty="0">
                <a:solidFill>
                  <a:srgbClr val="0000FF"/>
                </a:solidFill>
                <a:effectLst/>
                <a:latin typeface="Open Sans" panose="020B0606030504020204" pitchFamily="34" charset="0"/>
              </a:rPr>
              <a:t>тут частина</a:t>
            </a:r>
            <a:r>
              <a:rPr lang="uk-UA" b="1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uk-UA" b="1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пів</a:t>
            </a:r>
            <a:r>
              <a:rPr lang="uk-UA" b="1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не означає «половина», а слугує для творення нового поняття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.</a:t>
            </a:r>
          </a:p>
          <a:p>
            <a:pPr algn="just"/>
            <a:r>
              <a:rPr lang="uk-UA" b="1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Разом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і надалі пишемо складні іменники з першою частиною </a:t>
            </a:r>
            <a:r>
              <a:rPr lang="uk-UA" b="1" i="0" dirty="0" err="1">
                <a:solidFill>
                  <a:srgbClr val="0000FF"/>
                </a:solidFill>
                <a:effectLst/>
                <a:latin typeface="Open Sans" panose="020B0606030504020204" pitchFamily="34" charset="0"/>
              </a:rPr>
              <a:t>напів</a:t>
            </a:r>
            <a:r>
              <a:rPr lang="uk-UA" b="1" i="0" dirty="0">
                <a:solidFill>
                  <a:srgbClr val="0000FF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b="1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, </a:t>
            </a:r>
            <a:r>
              <a:rPr lang="uk-UA" b="1" i="0" dirty="0">
                <a:solidFill>
                  <a:srgbClr val="0000FF"/>
                </a:solidFill>
                <a:effectLst/>
                <a:latin typeface="Open Sans" panose="020B0606030504020204" pitchFamily="34" charset="0"/>
              </a:rPr>
              <a:t>полу</a:t>
            </a:r>
            <a:r>
              <a:rPr lang="uk-UA" b="0" i="0" dirty="0">
                <a:solidFill>
                  <a:srgbClr val="0000FF"/>
                </a:solidFill>
                <a:effectLst/>
                <a:latin typeface="Open Sans" panose="020B0606030504020204" pitchFamily="34" charset="0"/>
              </a:rPr>
              <a:t>–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b="0" i="1" dirty="0" err="1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напівавтом</a:t>
            </a:r>
            <a:r>
              <a:rPr lang="cs-CZ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á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т, </a:t>
            </a:r>
            <a:r>
              <a:rPr lang="uk-UA" b="0" i="1" dirty="0" err="1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напівлюд</a:t>
            </a:r>
            <a:r>
              <a:rPr lang="cs-CZ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ú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на, </a:t>
            </a:r>
            <a:r>
              <a:rPr lang="uk-UA" b="0" i="1" dirty="0" err="1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напівм</a:t>
            </a:r>
            <a:r>
              <a:rPr lang="cs-CZ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á</a:t>
            </a:r>
            <a:r>
              <a:rPr lang="uk-UA" b="0" i="1" dirty="0" err="1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впа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, напівфабрикат; </a:t>
            </a:r>
            <a:r>
              <a:rPr lang="uk-UA" b="0" i="1" dirty="0" err="1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по́лудень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uk-UA" b="0" i="1" dirty="0" err="1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пол</a:t>
            </a:r>
            <a:r>
              <a:rPr lang="cs-CZ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ý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мисок.</a:t>
            </a:r>
            <a:endParaRPr lang="uk-UA" b="0" i="0" dirty="0">
              <a:solidFill>
                <a:srgbClr val="232323"/>
              </a:solidFill>
              <a:effectLst/>
              <a:latin typeface="Open Sans" panose="020B0606030504020204" pitchFamily="34" charset="0"/>
            </a:endParaRPr>
          </a:p>
          <a:p>
            <a:pPr algn="just"/>
            <a:endParaRPr lang="uk-UA" sz="2800" b="1" i="0" dirty="0">
              <a:solidFill>
                <a:srgbClr val="FF0000"/>
              </a:solidFill>
              <a:effectLst/>
              <a:latin typeface="Open Sans" panose="020B0606030504020204" pitchFamily="34" charset="0"/>
            </a:endParaRPr>
          </a:p>
          <a:p>
            <a:pPr algn="just"/>
            <a:endParaRPr lang="uk-UA" sz="2800" b="1" dirty="0">
              <a:solidFill>
                <a:srgbClr val="FF0000"/>
              </a:solidFill>
              <a:latin typeface="Open Sans" panose="020B0606030504020204" pitchFamily="34" charset="0"/>
            </a:endParaRPr>
          </a:p>
          <a:p>
            <a:pPr algn="just"/>
            <a:r>
              <a:rPr lang="uk-UA" sz="28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Зверніть увагу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, що друга частина в цих словах має форму </a:t>
            </a:r>
            <a:r>
              <a:rPr lang="uk-UA" b="0" i="0" u="sng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називного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відмінка: 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що? – автомат, хто? – людина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.</a:t>
            </a:r>
          </a:p>
          <a:p>
            <a:pPr algn="just"/>
            <a:endParaRPr lang="uk-UA" sz="2800" b="1" dirty="0">
              <a:solidFill>
                <a:srgbClr val="FF0000"/>
              </a:solidFill>
              <a:latin typeface="Open Sans" panose="020B0606030504020204" pitchFamily="34" charset="0"/>
            </a:endParaRPr>
          </a:p>
          <a:p>
            <a:pPr algn="just"/>
            <a:r>
              <a:rPr lang="uk-UA" sz="28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Зверніть увагу</a:t>
            </a:r>
          </a:p>
          <a:p>
            <a:pPr algn="just"/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І ще такий цікавий момент: 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випити </a:t>
            </a:r>
            <a:r>
              <a:rPr lang="uk-UA" b="1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пів літра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води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напишемо окремо, адже можемо замінити </a:t>
            </a:r>
            <a:r>
              <a:rPr lang="uk-UA" b="1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пів</a:t>
            </a:r>
            <a:r>
              <a:rPr lang="uk-UA" b="1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словом </a:t>
            </a:r>
            <a:r>
              <a:rPr lang="uk-UA" b="1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половина</a:t>
            </a:r>
            <a:r>
              <a:rPr lang="uk-UA" b="1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і додати означення – 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холодної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, а слово </a:t>
            </a:r>
            <a:r>
              <a:rPr lang="uk-UA" b="0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води́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вжито в </a:t>
            </a:r>
            <a:r>
              <a:rPr lang="uk-UA" b="0" i="0" u="sng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родовому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 відмінку. </a:t>
            </a:r>
          </a:p>
          <a:p>
            <a:pPr algn="just"/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А от розмовне слово </a:t>
            </a:r>
            <a:r>
              <a:rPr lang="uk-UA" b="1" i="1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півлітра 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в значенні ‘пляшка </a:t>
            </a:r>
            <a:r>
              <a:rPr lang="uk-UA" dirty="0">
                <a:solidFill>
                  <a:srgbClr val="232323"/>
                </a:solidFill>
                <a:latin typeface="Open Sans" panose="020B0606030504020204" pitchFamily="34" charset="0"/>
              </a:rPr>
              <a:t> </a:t>
            </a:r>
            <a:r>
              <a:rPr lang="uk-UA" b="0" i="0" dirty="0">
                <a:solidFill>
                  <a:srgbClr val="232323"/>
                </a:solidFill>
                <a:effectLst/>
                <a:latin typeface="Open Sans" panose="020B0606030504020204" pitchFamily="34" charset="0"/>
              </a:rPr>
              <a:t>ємністю 0,5 літра’ напишемо разом: </a:t>
            </a:r>
          </a:p>
          <a:p>
            <a:pPr algn="just"/>
            <a:endParaRPr lang="uk-UA" dirty="0">
              <a:solidFill>
                <a:srgbClr val="232323"/>
              </a:solidFill>
              <a:latin typeface="Open Sans" panose="020B0606030504020204" pitchFamily="34" charset="0"/>
            </a:endParaRPr>
          </a:p>
          <a:p>
            <a:pPr algn="just"/>
            <a:r>
              <a:rPr lang="uk-UA" b="1" i="1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*Принесли́ з собою півлітра</a:t>
            </a:r>
            <a:r>
              <a:rPr lang="uk-UA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83109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EB01AC7-D152-3BB6-4B4A-EF81E5EBCA35}"/>
              </a:ext>
            </a:extLst>
          </p:cNvPr>
          <p:cNvSpPr txBox="1"/>
          <p:nvPr/>
        </p:nvSpPr>
        <p:spPr>
          <a:xfrm>
            <a:off x="408373" y="1340527"/>
            <a:ext cx="1107933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Впр.2., с. 72  Запишіть слова, знявши риску. </a:t>
            </a:r>
          </a:p>
          <a:p>
            <a:pPr algn="just"/>
            <a:r>
              <a:rPr lang="uk-UA" sz="2800" dirty="0"/>
              <a:t>Пів/озера, пів/вікна, пів/Америки, пів/овал, пів/яблука, пів/України</a:t>
            </a:r>
            <a:r>
              <a:rPr lang="uk-UA" sz="2800"/>
              <a:t>, пів</a:t>
            </a:r>
            <a:r>
              <a:rPr lang="uk-UA" sz="2800" dirty="0"/>
              <a:t>/оберт, пів/години, пів/Європи, пів/міста, пів/місяць, пів/відра. </a:t>
            </a:r>
          </a:p>
        </p:txBody>
      </p:sp>
      <p:graphicFrame>
        <p:nvGraphicFramePr>
          <p:cNvPr id="6" name="Таблиця 5">
            <a:extLst>
              <a:ext uri="{FF2B5EF4-FFF2-40B4-BE49-F238E27FC236}">
                <a16:creationId xmlns:a16="http://schemas.microsoft.com/office/drawing/2014/main" id="{B0B54DC4-7B42-7DA9-622E-A128096519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525641"/>
              </p:ext>
            </p:extLst>
          </p:nvPr>
        </p:nvGraphicFramePr>
        <p:xfrm>
          <a:off x="1447060" y="4172505"/>
          <a:ext cx="9099612" cy="146926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549806">
                  <a:extLst>
                    <a:ext uri="{9D8B030D-6E8A-4147-A177-3AD203B41FA5}">
                      <a16:colId xmlns:a16="http://schemas.microsoft.com/office/drawing/2014/main" val="1111849765"/>
                    </a:ext>
                  </a:extLst>
                </a:gridCol>
                <a:gridCol w="4549806">
                  <a:extLst>
                    <a:ext uri="{9D8B030D-6E8A-4147-A177-3AD203B41FA5}">
                      <a16:colId xmlns:a16="http://schemas.microsoft.com/office/drawing/2014/main" val="2631272457"/>
                    </a:ext>
                  </a:extLst>
                </a:gridCol>
              </a:tblGrid>
              <a:tr h="688388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«пів» у значенні «половина»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єдине поняття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417230"/>
                  </a:ext>
                </a:extLst>
              </a:tr>
              <a:tr h="524383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471811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DAFE543-299B-0BDB-951A-89B7A35A2574}"/>
              </a:ext>
            </a:extLst>
          </p:cNvPr>
          <p:cNvSpPr txBox="1"/>
          <p:nvPr/>
        </p:nvSpPr>
        <p:spPr>
          <a:xfrm>
            <a:off x="7279690" y="133165"/>
            <a:ext cx="4208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ПРАКТИЧНА  ВПРАВА</a:t>
            </a:r>
          </a:p>
        </p:txBody>
      </p:sp>
    </p:spTree>
    <p:extLst>
      <p:ext uri="{BB962C8B-B14F-4D97-AF65-F5344CB8AC3E}">
        <p14:creationId xmlns:p14="http://schemas.microsoft.com/office/powerpoint/2010/main" val="4167400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7A18E6-9215-6151-17FC-A0573FEE7F0A}"/>
              </a:ext>
            </a:extLst>
          </p:cNvPr>
          <p:cNvSpPr txBox="1"/>
          <p:nvPr/>
        </p:nvSpPr>
        <p:spPr>
          <a:xfrm>
            <a:off x="399495" y="1615737"/>
            <a:ext cx="1148770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Впр.3. Перепишіть речення, знявши риску. </a:t>
            </a:r>
          </a:p>
          <a:p>
            <a:pPr algn="just"/>
            <a:endParaRPr lang="uk-UA" sz="2800" dirty="0"/>
          </a:p>
          <a:p>
            <a:pPr algn="just"/>
            <a:endParaRPr lang="uk-UA" sz="2800" dirty="0"/>
          </a:p>
          <a:p>
            <a:pPr marL="514350" indent="-514350" algn="just">
              <a:buAutoNum type="arabicPeriod"/>
            </a:pPr>
            <a:r>
              <a:rPr lang="uk-UA" sz="2800" dirty="0"/>
              <a:t>Щороку наша родина їздить відпочивати на пів/день. </a:t>
            </a:r>
          </a:p>
          <a:p>
            <a:pPr algn="just"/>
            <a:r>
              <a:rPr lang="uk-UA" sz="2800" dirty="0"/>
              <a:t>2. Пів/дня я проводжу в школі, а решту часу — удома. </a:t>
            </a:r>
          </a:p>
          <a:p>
            <a:pPr algn="just"/>
            <a:r>
              <a:rPr lang="uk-UA" sz="2800" dirty="0"/>
              <a:t>3. На турецькому прапорі зображено пів/місяць із зіркою. </a:t>
            </a:r>
          </a:p>
          <a:p>
            <a:pPr algn="just"/>
            <a:r>
              <a:rPr lang="uk-UA" sz="2800" dirty="0"/>
              <a:t>4. </a:t>
            </a:r>
            <a:r>
              <a:rPr lang="uk-UA" sz="2800" dirty="0" err="1"/>
              <a:t>Різдвяно</a:t>
            </a:r>
            <a:r>
              <a:rPr lang="uk-UA" sz="2800" dirty="0"/>
              <a:t>-новорічні свята тривають приблизно пів/місяця. </a:t>
            </a:r>
          </a:p>
          <a:p>
            <a:pPr algn="just"/>
            <a:r>
              <a:rPr lang="uk-UA" sz="2800" dirty="0"/>
              <a:t>5. Герої шоу обійшли пів/острова в пошуках води. </a:t>
            </a:r>
          </a:p>
          <a:p>
            <a:pPr algn="just"/>
            <a:r>
              <a:rPr lang="uk-UA" sz="2800" dirty="0"/>
              <a:t>6. До пів/острова залишилося їхати 270 кілометрів</a:t>
            </a:r>
          </a:p>
        </p:txBody>
      </p:sp>
    </p:spTree>
    <p:extLst>
      <p:ext uri="{BB962C8B-B14F-4D97-AF65-F5344CB8AC3E}">
        <p14:creationId xmlns:p14="http://schemas.microsoft.com/office/powerpoint/2010/main" val="995512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86913AC-1169-E0DF-18E3-71959A1214A1}"/>
              </a:ext>
            </a:extLst>
          </p:cNvPr>
          <p:cNvSpPr txBox="1"/>
          <p:nvPr/>
        </p:nvSpPr>
        <p:spPr>
          <a:xfrm>
            <a:off x="133165" y="1669002"/>
            <a:ext cx="67288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 err="1"/>
              <a:t>Впр</a:t>
            </a:r>
            <a:r>
              <a:rPr lang="uk-UA" sz="2800" b="1" dirty="0"/>
              <a:t>. 7. , с. 73   </a:t>
            </a:r>
            <a:r>
              <a:rPr lang="uk-UA" dirty="0"/>
              <a:t>Прочитайте речення та виконайте завдання.</a:t>
            </a:r>
          </a:p>
          <a:p>
            <a:pPr algn="just"/>
            <a:r>
              <a:rPr lang="uk-UA" dirty="0"/>
              <a:t>1. Краще мати пів/горіха, ніж шкаралупу, але порожню (Нар. </a:t>
            </a:r>
            <a:r>
              <a:rPr lang="uk-UA" dirty="0" err="1"/>
              <a:t>тв</a:t>
            </a:r>
            <a:r>
              <a:rPr lang="uk-UA" dirty="0"/>
              <a:t>.). 2. А хто від правди ступить на пів/метра, душа у того сіра й напівмертва (Л. Костенко). </a:t>
            </a:r>
          </a:p>
          <a:p>
            <a:pPr algn="just"/>
            <a:r>
              <a:rPr lang="uk-UA" dirty="0"/>
              <a:t>3. Від озер, порослих осокою, кудись на </a:t>
            </a:r>
          </a:p>
          <a:p>
            <a:pPr algn="just"/>
            <a:r>
              <a:rPr lang="uk-UA" dirty="0"/>
              <a:t>пів/день линуть журавлі (Є. Плужник). </a:t>
            </a:r>
          </a:p>
          <a:p>
            <a:pPr algn="just"/>
            <a:r>
              <a:rPr lang="uk-UA" dirty="0"/>
              <a:t>4. Ніким не помічений човен описав пів/</a:t>
            </a:r>
          </a:p>
          <a:p>
            <a:pPr algn="just"/>
            <a:r>
              <a:rPr lang="uk-UA" dirty="0"/>
              <a:t>коло, обходячи пароплав (М. Трублаїні). </a:t>
            </a:r>
          </a:p>
          <a:p>
            <a:pPr algn="just"/>
            <a:r>
              <a:rPr lang="uk-UA" dirty="0"/>
              <a:t>5. На пів/ночі дикій зріс кедр одинокий— </a:t>
            </a:r>
          </a:p>
          <a:p>
            <a:pPr algn="just"/>
            <a:r>
              <a:rPr lang="uk-UA" dirty="0"/>
              <a:t>могутній стрункий богатир (Г. Гейне). </a:t>
            </a:r>
          </a:p>
          <a:p>
            <a:pPr algn="just"/>
            <a:r>
              <a:rPr lang="uk-UA" b="1" dirty="0"/>
              <a:t>А. Перепишіть речення, знявши риску. </a:t>
            </a:r>
          </a:p>
          <a:p>
            <a:pPr algn="just"/>
            <a:r>
              <a:rPr lang="uk-UA" b="1" dirty="0"/>
              <a:t>Б. Надпишіть над кожним словом останнього речення, якою частиною </a:t>
            </a:r>
          </a:p>
          <a:p>
            <a:pPr algn="just"/>
            <a:r>
              <a:rPr lang="uk-UA" b="1" dirty="0"/>
              <a:t>мови воно є.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84454B-C960-2781-A866-3E24B10DF0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965" y="70458"/>
            <a:ext cx="5330036" cy="53111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9C7B5F8-66C5-9909-A17D-B3ACB4C8A067}"/>
              </a:ext>
            </a:extLst>
          </p:cNvPr>
          <p:cNvSpPr txBox="1"/>
          <p:nvPr/>
        </p:nvSpPr>
        <p:spPr>
          <a:xfrm>
            <a:off x="5470389" y="352432"/>
            <a:ext cx="139157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§ 38, с. 72</a:t>
            </a:r>
          </a:p>
        </p:txBody>
      </p:sp>
    </p:spTree>
    <p:extLst>
      <p:ext uri="{BB962C8B-B14F-4D97-AF65-F5344CB8AC3E}">
        <p14:creationId xmlns:p14="http://schemas.microsoft.com/office/powerpoint/2010/main" val="4564837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8EB21DE-2460-A632-DC79-63F2AA61EDC6}"/>
              </a:ext>
            </a:extLst>
          </p:cNvPr>
          <p:cNvSpPr txBox="1"/>
          <p:nvPr/>
        </p:nvSpPr>
        <p:spPr>
          <a:xfrm>
            <a:off x="614039" y="1997476"/>
            <a:ext cx="1096392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Тож для закріплення повторимо, за якими ознаками можемо точно </a:t>
            </a:r>
            <a:r>
              <a:rPr lang="uk-UA" sz="2800" b="1" dirty="0"/>
              <a:t>переконатися, що слово </a:t>
            </a:r>
          </a:p>
          <a:p>
            <a:r>
              <a:rPr lang="uk-UA" sz="3600" b="1" dirty="0">
                <a:solidFill>
                  <a:srgbClr val="FF0000"/>
                </a:solidFill>
              </a:rPr>
              <a:t>пів пишемо окремо:</a:t>
            </a:r>
          </a:p>
          <a:p>
            <a:endParaRPr lang="uk-UA" sz="2800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dirty="0"/>
              <a:t>можемо замінити його словом </a:t>
            </a:r>
            <a:r>
              <a:rPr lang="uk-UA" sz="2800" b="1" dirty="0">
                <a:solidFill>
                  <a:srgbClr val="FF0000"/>
                </a:solidFill>
              </a:rPr>
              <a:t>половина,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dirty="0"/>
              <a:t>іменник ужито в  </a:t>
            </a:r>
            <a:r>
              <a:rPr lang="uk-UA" sz="4000" b="1" dirty="0" err="1">
                <a:solidFill>
                  <a:srgbClr val="FF0000"/>
                </a:solidFill>
              </a:rPr>
              <a:t>Р.в</a:t>
            </a:r>
            <a:r>
              <a:rPr lang="uk-UA" sz="4000" b="1" dirty="0">
                <a:solidFill>
                  <a:srgbClr val="FF0000"/>
                </a:solidFill>
              </a:rPr>
              <a:t>,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dirty="0"/>
              <a:t>і можемо до іменника </a:t>
            </a:r>
            <a:r>
              <a:rPr lang="uk-UA" sz="2800" b="1" dirty="0">
                <a:solidFill>
                  <a:srgbClr val="FF0000"/>
                </a:solidFill>
              </a:rPr>
              <a:t>додати означення.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611C4C-0A65-4A60-3BFF-3898DB494310}"/>
              </a:ext>
            </a:extLst>
          </p:cNvPr>
          <p:cNvSpPr txBox="1"/>
          <p:nvPr/>
        </p:nvSpPr>
        <p:spPr>
          <a:xfrm>
            <a:off x="7732450" y="239697"/>
            <a:ext cx="4048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ПІДСУМОВУЄМО</a:t>
            </a:r>
          </a:p>
        </p:txBody>
      </p:sp>
    </p:spTree>
    <p:extLst>
      <p:ext uri="{BB962C8B-B14F-4D97-AF65-F5344CB8AC3E}">
        <p14:creationId xmlns:p14="http://schemas.microsoft.com/office/powerpoint/2010/main" val="3786559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EA66941-75CE-648A-756E-97BBB2B61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335" y="174650"/>
            <a:ext cx="3481118" cy="75597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910BB9-4BA7-2004-E576-C66A6DD2C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552" y="1822565"/>
            <a:ext cx="3584759" cy="32128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9954BB-E213-2C05-1270-3F38A7C5BEBD}"/>
              </a:ext>
            </a:extLst>
          </p:cNvPr>
          <p:cNvSpPr txBox="1"/>
          <p:nvPr/>
        </p:nvSpPr>
        <p:spPr>
          <a:xfrm>
            <a:off x="4110361" y="2272683"/>
            <a:ext cx="779459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uk-UA" sz="2800" dirty="0"/>
              <a:t>Як можна писати  слова з пів?</a:t>
            </a:r>
          </a:p>
          <a:p>
            <a:pPr marL="514350" indent="-514350">
              <a:buAutoNum type="arabicPeriod"/>
            </a:pPr>
            <a:r>
              <a:rPr lang="uk-UA" sz="2800" dirty="0"/>
              <a:t>Як  правильно розрізняти спосіб написання слова-разом</a:t>
            </a:r>
            <a:r>
              <a:rPr lang="uk-UA" sz="2800"/>
              <a:t>, окремо </a:t>
            </a:r>
            <a:r>
              <a:rPr lang="uk-UA" sz="2800" dirty="0"/>
              <a:t>?</a:t>
            </a:r>
          </a:p>
          <a:p>
            <a:pPr marL="514350" indent="-514350">
              <a:buAutoNum type="arabicPeriod"/>
            </a:pPr>
            <a:r>
              <a:rPr lang="uk-UA" sz="2800" dirty="0"/>
              <a:t>Чи корисна була інформація для тебе, яку вивчали?</a:t>
            </a:r>
          </a:p>
          <a:p>
            <a:pPr marL="514350" indent="-514350">
              <a:buAutoNum type="arabicPeriod"/>
            </a:pPr>
            <a:r>
              <a:rPr lang="uk-UA" sz="2800" dirty="0"/>
              <a:t>Де можна застосовувати ці знання?</a:t>
            </a:r>
          </a:p>
          <a:p>
            <a:r>
              <a:rPr lang="uk-UA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4049227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Туман</Template>
  <TotalTime>110</TotalTime>
  <Words>847</Words>
  <Application>Microsoft Office PowerPoint</Application>
  <PresentationFormat>Широкий екран</PresentationFormat>
  <Paragraphs>89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Open Sans</vt:lpstr>
      <vt:lpstr>Wingdings</vt:lpstr>
      <vt:lpstr>Туман</vt:lpstr>
      <vt:lpstr>НАПИСАННЯ СЛІВ ІЗ пів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НАПИСАННЯ СЛІВ ІЗ пів</dc:title>
  <dc:creator>Тетяна Сезько</dc:creator>
  <cp:lastModifiedBy>Тетяна Сезько</cp:lastModifiedBy>
  <cp:revision>17</cp:revision>
  <dcterms:created xsi:type="dcterms:W3CDTF">2023-11-25T06:17:26Z</dcterms:created>
  <dcterms:modified xsi:type="dcterms:W3CDTF">2023-12-27T14:47:25Z</dcterms:modified>
</cp:coreProperties>
</file>