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8" r:id="rId3"/>
    <p:sldId id="259" r:id="rId4"/>
    <p:sldId id="262" r:id="rId5"/>
    <p:sldId id="264" r:id="rId6"/>
    <p:sldId id="263" r:id="rId7"/>
    <p:sldId id="265" r:id="rId8"/>
    <p:sldId id="260" r:id="rId9"/>
    <p:sldId id="266" r:id="rId10"/>
    <p:sldId id="270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Помірний стиль 2 –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0-24T16:16:02.89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0 900 24575,'4'-1'0,"-1"-1"0,1 1 0,-1-1 0,1 0 0,-1 0 0,0 0 0,0 0 0,0-1 0,0 0 0,0 1 0,-1-1 0,1 0 0,-1 0 0,1 0 0,1-4 0,2-1 0,306-369 0,-275 330 0,3-2 0,44-72 0,-18 28 0,-47 69 0,-1-1 0,-1-1 0,19-38 0,-36 63 0,1-1 0,-1 1 0,1 0 0,0-1 0,-1 1 0,1 0 0,0-1 0,0 1 0,0 0 0,0 0 0,0 0 0,0 0 0,0 0 0,0 0 0,0 0 0,1 0 0,-1 1 0,0-1 0,1 0 0,-1 1 0,0-1 0,3 0 0,-2 1 0,0 0 0,0 0 0,0 1 0,0-1 0,0 1 0,0-1 0,0 1 0,-1-1 0,1 1 0,0 0 0,0 0 0,-1 0 0,1 0 0,-1 0 0,3 2 0,7 8 0,-1-1 0,0 1 0,15 23 0,-16-21 0,23 30 0,58 60 0,-71-81 0,-1 0 0,-1 1 0,23 44 0,-3-7 0,24 26 0,75 80 0,-127-155-105,5 4-147,0 1 0,-2 0 0,0 1 0,18 34 0,-23-33-6574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0-24T16:16:07.456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6 737 24575,'-1'-2'0,"0"1"0,1 0 0,-1 0 0,1-1 0,-1 1 0,1 0 0,0 0 0,-1-1 0,1 1 0,0 0 0,0-1 0,0 1 0,0 0 0,0-1 0,0 1 0,1-1 0,-1 1 0,0 0 0,1 0 0,-1-1 0,0 1 0,1 0 0,0 0 0,-1-1 0,1 1 0,0 0 0,0 0 0,-1 0 0,1 0 0,0 0 0,0 0 0,2-1 0,35-32 0,31-13 0,40-30 0,-94 64 0,1-1 0,-1-1 0,-1 0 0,18-25 0,20-37 0,48-66 0,-58 79 0,-31 47 0,0 0 0,1 0 0,14-15 0,-7 11 0,-14 15 0,0 0 0,1 0 0,-1 1 0,1-1 0,1 1 0,11-7 0,-16 11 0,1 0 0,0 0 0,0 0 0,0 0 0,0 1 0,1-1 0,-1 1 0,0 0 0,0 0 0,0 0 0,0 0 0,0 1 0,0-1 0,0 1 0,0 0 0,0 0 0,0 0 0,0 0 0,0 0 0,0 1 0,4 2 0,16 12 0,1 0 0,-2 2 0,38 38 0,-12-11 0,-22-19 0,31 39 0,-32-35 0,29 27 0,59 37 0,-43-38 0,24 12 124,-3-4-1613,-73-48-5337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0-24T16:16:09.99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1 777 24575,'22'-19'0,"40"-27"0,11-7 0,-33 14 0,-1-2 0,-3-2 0,-1 0 0,-2-3 0,42-76 0,-60 98 0,1 2 0,0 0 0,2 0 0,36-32 0,90-64 0,-112 92 0,-26 22 0,-1 0 0,1 0 0,0 0 0,0 0 0,0 1 0,0 0 0,0 0 0,1 1 0,12-3 0,-15 4 0,0 1 0,0 0 0,0 1 0,0-1 0,0 1 0,0-1 0,0 1 0,-1 1 0,1-1 0,0 0 0,0 1 0,-1 0 0,1 0 0,-1 0 0,1 0 0,-1 0 0,0 1 0,3 2 0,26 24 0,18 15 0,9 2 0,64 64 0,-102-90 0,41 44 0,-3 3 0,61 92 0,-34-37 0,-84-120-102,2 7 318,-4-8-249,0-1 0,0 0 0,0 0 0,0 0 0,0 1 1,0-1-1,0 0 0,0 0 0,0 0 0,-1 0 0,1 1 0,0-1 1,0 0-1,0 0 0,0 0 0,0 0 0,0 0 0,-1 1 0,1-1 0,0 0 1,0 0-1,0 0 0,0 0 0,0 0 0,-1 0 0,1 0 0,0 0 1,0 0-1,0 0 0,-1 0 0,1 0 0,0 1 0,0-1 0,0 0 1,-1 0-1,1-1 0,0 1 0,0 0 0,0 0 0,0 0 0,-1 0 1,1 0-1,0 0 0,0 0 0</inkml:trace>
</inkml:ink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12/27/2023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12/27/2023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12/27/2023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12/27/2023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 фотографі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12/27/2023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12/27/2023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12/27/2023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12/27/2023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 з малю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12/27/2023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12/27/2023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customXml" Target="../ink/ink1.xml"/><Relationship Id="rId7" Type="http://schemas.openxmlformats.org/officeDocument/2006/relationships/customXml" Target="../ink/ink3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customXml" Target="../ink/ink2.xml"/><Relationship Id="rId4" Type="http://schemas.openxmlformats.org/officeDocument/2006/relationships/image" Target="../media/image80.png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6DBDF8D-0B04-CD0B-B099-C17045F9917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t="21310" b="22157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EB637EC-288B-8470-34F2-9C4CBF1AE9C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71600" y="3014139"/>
            <a:ext cx="9448800" cy="182509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200" dirty="0"/>
              <a:t>ПОХІДНІ  й  НЕПОХІДНІ СЛОВА. ТВІРНЕ СЛОВО</a:t>
            </a:r>
            <a:br>
              <a:rPr lang="en-US" sz="4200" dirty="0"/>
            </a:br>
            <a:endParaRPr lang="en-US" sz="4200" dirty="0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6F48926D-DA0F-10C1-96AF-2D124F408F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1600" y="4842935"/>
            <a:ext cx="9448800" cy="685800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uk-UA" sz="2800" b="1" dirty="0"/>
              <a:t>СЛОВОТВІР.  ОРФОГРАФІЯ</a:t>
            </a:r>
          </a:p>
          <a:p>
            <a:endParaRPr lang="en-US" sz="2800" b="1" dirty="0"/>
          </a:p>
          <a:p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5DC3738-B975-CB52-7FF0-04184012A874}"/>
              </a:ext>
            </a:extLst>
          </p:cNvPr>
          <p:cNvSpPr txBox="1"/>
          <p:nvPr/>
        </p:nvSpPr>
        <p:spPr>
          <a:xfrm>
            <a:off x="5799338" y="5476601"/>
            <a:ext cx="6094520" cy="12772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Aft>
                <a:spcPts val="600"/>
              </a:spcAft>
            </a:pPr>
            <a:r>
              <a:rPr lang="uk-UA" b="1" dirty="0"/>
              <a:t>СЕЗКО ТЕТЯНА АНАТОЛІЇВНА, </a:t>
            </a:r>
          </a:p>
          <a:p>
            <a:pPr algn="r">
              <a:spcAft>
                <a:spcPts val="600"/>
              </a:spcAft>
            </a:pPr>
            <a:r>
              <a:rPr lang="uk-UA" dirty="0"/>
              <a:t>УЧИТЕЛЬ УКРАЇНСЬКОЇ МОВИ ТА ЛІТЕРАТУРИ ВИЩОЇ КВАЛІФІКАЦІЙНОЇ КАТЕГОРІЇ, З ПЕДАГОГІЧНИМ ЗВАННЯМ «УЧИТЕЛЬ-МЕТОДИСТ»</a:t>
            </a:r>
          </a:p>
        </p:txBody>
      </p:sp>
    </p:spTree>
    <p:extLst>
      <p:ext uri="{BB962C8B-B14F-4D97-AF65-F5344CB8AC3E}">
        <p14:creationId xmlns:p14="http://schemas.microsoft.com/office/powerpoint/2010/main" val="3759655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41DE4D3E-80C7-48B7-B8E5-B1B5A62C97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9798C1D7-B3E7-45FC-BC11-C49DA8C1F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9195CAA-523A-9BB9-92F8-E70D3D29E6C8}"/>
              </a:ext>
            </a:extLst>
          </p:cNvPr>
          <p:cNvSpPr txBox="1"/>
          <p:nvPr/>
        </p:nvSpPr>
        <p:spPr>
          <a:xfrm>
            <a:off x="310718" y="2139518"/>
            <a:ext cx="1802167" cy="1938992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r>
              <a:rPr lang="uk-UA" sz="4000" dirty="0"/>
              <a:t>слон тигр</a:t>
            </a:r>
          </a:p>
          <a:p>
            <a:r>
              <a:rPr lang="uk-UA" sz="4000" dirty="0"/>
              <a:t>миша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586B3AE-53B0-72EA-7C84-6218ADD46D0E}"/>
              </a:ext>
            </a:extLst>
          </p:cNvPr>
          <p:cNvSpPr txBox="1"/>
          <p:nvPr/>
        </p:nvSpPr>
        <p:spPr>
          <a:xfrm>
            <a:off x="5319944" y="2139518"/>
            <a:ext cx="2829757" cy="193899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uk-UA" sz="4000" dirty="0"/>
              <a:t>слоненя</a:t>
            </a:r>
          </a:p>
          <a:p>
            <a:r>
              <a:rPr lang="uk-UA" sz="4000" dirty="0"/>
              <a:t>тигреня</a:t>
            </a:r>
          </a:p>
          <a:p>
            <a:r>
              <a:rPr lang="uk-UA" sz="4000" dirty="0"/>
              <a:t>мишеня</a:t>
            </a:r>
          </a:p>
        </p:txBody>
      </p:sp>
      <p:sp>
        <p:nvSpPr>
          <p:cNvPr id="7" name="Стрілка: вправо 6">
            <a:extLst>
              <a:ext uri="{FF2B5EF4-FFF2-40B4-BE49-F238E27FC236}">
                <a16:creationId xmlns:a16="http://schemas.microsoft.com/office/drawing/2014/main" id="{B4A10A01-59DB-72BD-803D-BEC62224C67C}"/>
              </a:ext>
            </a:extLst>
          </p:cNvPr>
          <p:cNvSpPr/>
          <p:nvPr/>
        </p:nvSpPr>
        <p:spPr>
          <a:xfrm>
            <a:off x="2423603" y="2396971"/>
            <a:ext cx="2636669" cy="310719"/>
          </a:xfrm>
          <a:prstGeom prst="rightArrow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E3CC656-2253-EFE3-5178-E04B53617D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3603" y="3663211"/>
            <a:ext cx="2682472" cy="371888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AE778573-BCDA-9394-8D1D-67875D0C18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0701" y="3057112"/>
            <a:ext cx="2682472" cy="37188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94F8670-88C6-7B06-749E-2B05E78C2F05}"/>
              </a:ext>
            </a:extLst>
          </p:cNvPr>
          <p:cNvSpPr txBox="1"/>
          <p:nvPr/>
        </p:nvSpPr>
        <p:spPr>
          <a:xfrm>
            <a:off x="8407152" y="97654"/>
            <a:ext cx="3195961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800" b="1" dirty="0"/>
              <a:t>ДОСЛІДЖУЄМО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6BD6DD39-38B0-6464-DB9D-BF2C21B17A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90129" y="718528"/>
            <a:ext cx="3530235" cy="2063084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75EBC600-2D48-15D0-281B-EBED8216D48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07826" y="2781612"/>
            <a:ext cx="3512537" cy="2206942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8E6F5B11-A6E2-A8CF-A342-0073C19238ED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9486" t="30831" r="18469" b="16674"/>
          <a:stretch/>
        </p:blipFill>
        <p:spPr>
          <a:xfrm>
            <a:off x="8507825" y="4988554"/>
            <a:ext cx="3530235" cy="1869446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1348C9D8-1C85-716D-81EE-2B8F7E67091D}"/>
              </a:ext>
            </a:extLst>
          </p:cNvPr>
          <p:cNvSpPr txBox="1"/>
          <p:nvPr/>
        </p:nvSpPr>
        <p:spPr>
          <a:xfrm>
            <a:off x="472736" y="4776578"/>
            <a:ext cx="7605944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uk-UA" sz="2800" dirty="0"/>
              <a:t>Слова першої колонки утворилися від слів другої чи навпаки?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uk-UA" sz="2800" dirty="0"/>
              <a:t>За допомогою якого суфікса вони утворені?</a:t>
            </a:r>
          </a:p>
        </p:txBody>
      </p:sp>
    </p:spTree>
    <p:extLst>
      <p:ext uri="{BB962C8B-B14F-4D97-AF65-F5344CB8AC3E}">
        <p14:creationId xmlns:p14="http://schemas.microsoft.com/office/powerpoint/2010/main" val="41560414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7366383-5D66-F65B-CFAB-D55E9BB93CB3}"/>
              </a:ext>
            </a:extLst>
          </p:cNvPr>
          <p:cNvSpPr txBox="1"/>
          <p:nvPr/>
        </p:nvSpPr>
        <p:spPr>
          <a:xfrm>
            <a:off x="233372" y="2145435"/>
            <a:ext cx="6347534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000" b="1" dirty="0"/>
              <a:t>ПОХІДНЕ СЛОВО- </a:t>
            </a:r>
            <a:r>
              <a:rPr lang="uk-UA" sz="2000" dirty="0"/>
              <a:t>слово, утворене від іншого. </a:t>
            </a:r>
          </a:p>
          <a:p>
            <a:pPr algn="just"/>
            <a:r>
              <a:rPr lang="uk-UA" sz="2000" dirty="0"/>
              <a:t>Слова слоненя, тигреня -похідні, бо утворені від слів слон, тигр, щур за допомогою суфікса -</a:t>
            </a:r>
            <a:r>
              <a:rPr lang="uk-UA" sz="2000" dirty="0" err="1"/>
              <a:t>ен</a:t>
            </a:r>
            <a:r>
              <a:rPr lang="uk-UA" sz="2000" dirty="0"/>
              <a:t>-. </a:t>
            </a:r>
          </a:p>
          <a:p>
            <a:pPr algn="just"/>
            <a:endParaRPr lang="uk-UA" sz="2000" dirty="0"/>
          </a:p>
          <a:p>
            <a:pPr algn="just"/>
            <a:r>
              <a:rPr lang="uk-UA" sz="2000" b="1" dirty="0"/>
              <a:t>ТВІРНЕ СЛОВО </a:t>
            </a:r>
            <a:r>
              <a:rPr lang="uk-UA" sz="2000" dirty="0"/>
              <a:t>- слово, від якого творять інше слово:</a:t>
            </a:r>
          </a:p>
          <a:p>
            <a:pPr algn="just"/>
            <a:endParaRPr lang="uk-UA" sz="2000" dirty="0"/>
          </a:p>
          <a:p>
            <a:pPr algn="just"/>
            <a:r>
              <a:rPr lang="uk-UA" sz="2000" dirty="0"/>
              <a:t> коза → козеня, рот → ротик, мити → вимити. Слова коза, рот, мити — твірні. </a:t>
            </a:r>
          </a:p>
          <a:p>
            <a:pPr algn="just"/>
            <a:endParaRPr lang="uk-UA" sz="20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AE90221-3C24-A1D5-5881-5EE514888F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61154" y="1445762"/>
            <a:ext cx="3048264" cy="229229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D99CEB7-1433-1B60-2410-9188EB507CDE}"/>
              </a:ext>
            </a:extLst>
          </p:cNvPr>
          <p:cNvSpPr txBox="1"/>
          <p:nvPr/>
        </p:nvSpPr>
        <p:spPr>
          <a:xfrm>
            <a:off x="8114191" y="781050"/>
            <a:ext cx="3542190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800" b="1" dirty="0"/>
              <a:t>ПОХІДНІ СЛОВА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0" name="Рукописні дані 9">
                <a:extLst>
                  <a:ext uri="{FF2B5EF4-FFF2-40B4-BE49-F238E27FC236}">
                    <a16:creationId xmlns:a16="http://schemas.microsoft.com/office/drawing/2014/main" id="{811CFE8F-A201-2B6B-148F-C9E26F1F7CFF}"/>
                  </a:ext>
                </a:extLst>
              </p14:cNvPr>
              <p14:cNvContentPartPr/>
              <p14:nvPr/>
            </p14:nvContentPartPr>
            <p14:xfrm>
              <a:off x="9969393" y="1451188"/>
              <a:ext cx="487800" cy="324000"/>
            </p14:xfrm>
          </p:contentPart>
        </mc:Choice>
        <mc:Fallback xmlns="">
          <p:pic>
            <p:nvPicPr>
              <p:cNvPr id="10" name="Рукописні дані 9">
                <a:extLst>
                  <a:ext uri="{FF2B5EF4-FFF2-40B4-BE49-F238E27FC236}">
                    <a16:creationId xmlns:a16="http://schemas.microsoft.com/office/drawing/2014/main" id="{811CFE8F-A201-2B6B-148F-C9E26F1F7CFF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9951393" y="1433548"/>
                <a:ext cx="523440" cy="359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11" name="Рукописні дані 10">
                <a:extLst>
                  <a:ext uri="{FF2B5EF4-FFF2-40B4-BE49-F238E27FC236}">
                    <a16:creationId xmlns:a16="http://schemas.microsoft.com/office/drawing/2014/main" id="{DA498285-20E8-212E-F95C-1B51598EB461}"/>
                  </a:ext>
                </a:extLst>
              </p14:cNvPr>
              <p14:cNvContentPartPr/>
              <p14:nvPr/>
            </p14:nvContentPartPr>
            <p14:xfrm>
              <a:off x="9798753" y="2184868"/>
              <a:ext cx="519120" cy="265680"/>
            </p14:xfrm>
          </p:contentPart>
        </mc:Choice>
        <mc:Fallback xmlns="">
          <p:pic>
            <p:nvPicPr>
              <p:cNvPr id="11" name="Рукописні дані 10">
                <a:extLst>
                  <a:ext uri="{FF2B5EF4-FFF2-40B4-BE49-F238E27FC236}">
                    <a16:creationId xmlns:a16="http://schemas.microsoft.com/office/drawing/2014/main" id="{DA498285-20E8-212E-F95C-1B51598EB461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9781113" y="2166868"/>
                <a:ext cx="554760" cy="301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12" name="Рукописні дані 11">
                <a:extLst>
                  <a:ext uri="{FF2B5EF4-FFF2-40B4-BE49-F238E27FC236}">
                    <a16:creationId xmlns:a16="http://schemas.microsoft.com/office/drawing/2014/main" id="{DF4899C8-E867-72AC-D6AB-B02478DF1D90}"/>
                  </a:ext>
                </a:extLst>
              </p14:cNvPr>
              <p14:cNvContentPartPr/>
              <p14:nvPr/>
            </p14:nvContentPartPr>
            <p14:xfrm>
              <a:off x="9986673" y="2747548"/>
              <a:ext cx="531000" cy="279720"/>
            </p14:xfrm>
          </p:contentPart>
        </mc:Choice>
        <mc:Fallback xmlns="">
          <p:pic>
            <p:nvPicPr>
              <p:cNvPr id="12" name="Рукописні дані 11">
                <a:extLst>
                  <a:ext uri="{FF2B5EF4-FFF2-40B4-BE49-F238E27FC236}">
                    <a16:creationId xmlns:a16="http://schemas.microsoft.com/office/drawing/2014/main" id="{DF4899C8-E867-72AC-D6AB-B02478DF1D90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9969033" y="2729548"/>
                <a:ext cx="566640" cy="315360"/>
              </a:xfrm>
              <a:prstGeom prst="rect">
                <a:avLst/>
              </a:prstGeom>
            </p:spPr>
          </p:pic>
        </mc:Fallback>
      </mc:AlternateContent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DD5E5D0-38F2-0FFE-295C-6855C0DA6BF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784862" y="4477163"/>
            <a:ext cx="2200847" cy="229229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E4C19E7-951C-C777-CC24-B6CBCB4276D1}"/>
              </a:ext>
            </a:extLst>
          </p:cNvPr>
          <p:cNvSpPr txBox="1"/>
          <p:nvPr/>
        </p:nvSpPr>
        <p:spPr>
          <a:xfrm>
            <a:off x="8404959" y="3953943"/>
            <a:ext cx="2787588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uk-UA" sz="2800" b="1" dirty="0"/>
              <a:t>ТВІРНЕ СЛОВО</a:t>
            </a:r>
          </a:p>
        </p:txBody>
      </p:sp>
    </p:spTree>
    <p:extLst>
      <p:ext uri="{BB962C8B-B14F-4D97-AF65-F5344CB8AC3E}">
        <p14:creationId xmlns:p14="http://schemas.microsoft.com/office/powerpoint/2010/main" val="31244269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84961BEF-9115-4BC3-BD71-948E73ECA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F176EFE-6AAE-4400-9A04-46B3C450CC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E0B20D1-3183-05B7-73F4-0D6132E498A8}"/>
              </a:ext>
            </a:extLst>
          </p:cNvPr>
          <p:cNvSpPr txBox="1"/>
          <p:nvPr/>
        </p:nvSpPr>
        <p:spPr>
          <a:xfrm>
            <a:off x="250794" y="1582849"/>
            <a:ext cx="5129073" cy="369230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800" dirty="0"/>
              <a:t>Здебільшого слова утворюємо </a:t>
            </a:r>
            <a:r>
              <a:rPr lang="uk-UA" sz="2800" b="1" dirty="0"/>
              <a:t>не від слова, узятого повністю</a:t>
            </a:r>
            <a:r>
              <a:rPr lang="uk-UA" sz="2800" dirty="0"/>
              <a:t>, а </a:t>
            </a:r>
            <a:r>
              <a:rPr lang="uk-UA" sz="2800" b="1" dirty="0"/>
              <a:t>від його основи</a:t>
            </a:r>
            <a:r>
              <a:rPr lang="uk-UA" sz="2800" dirty="0"/>
              <a:t>: </a:t>
            </a:r>
          </a:p>
          <a:p>
            <a:pPr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800" b="1" dirty="0"/>
              <a:t>мавп</a:t>
            </a:r>
            <a:r>
              <a:rPr lang="uk-UA" sz="2800" dirty="0"/>
              <a:t>а → </a:t>
            </a:r>
            <a:r>
              <a:rPr lang="uk-UA" sz="2800" b="1" dirty="0"/>
              <a:t>мавп</a:t>
            </a:r>
            <a:r>
              <a:rPr lang="uk-UA" sz="2800" dirty="0"/>
              <a:t>еня. </a:t>
            </a:r>
          </a:p>
          <a:p>
            <a:pPr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800" dirty="0"/>
              <a:t>Спільною для цих слів є частина </a:t>
            </a:r>
            <a:r>
              <a:rPr lang="uk-UA" sz="2800" b="1" dirty="0"/>
              <a:t>мавп</a:t>
            </a:r>
            <a:r>
              <a:rPr lang="uk-UA" sz="2800" dirty="0"/>
              <a:t>, вона і є твірною основою.</a:t>
            </a:r>
          </a:p>
          <a:p>
            <a:pPr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uk-UA" sz="2800" dirty="0"/>
          </a:p>
          <a:p>
            <a:pPr algn="just" defTabSz="914400">
              <a:lnSpc>
                <a:spcPct val="90000"/>
              </a:lnSpc>
              <a:spcAft>
                <a:spcPts val="600"/>
              </a:spcAft>
            </a:pPr>
            <a:r>
              <a:rPr lang="uk-UA" sz="2800" b="1" dirty="0"/>
              <a:t>! ТВІРНА ОСНОВА- </a:t>
            </a:r>
            <a:r>
              <a:rPr lang="uk-UA" sz="2800" dirty="0"/>
              <a:t>основа, від якої утворено нове слово.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EE713A7D-B6F7-4EB6-BFD9-3CF384E588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5999" y="1066164"/>
            <a:ext cx="5305958" cy="5148371"/>
          </a:xfrm>
          <a:prstGeom prst="roundRect">
            <a:avLst>
              <a:gd name="adj" fmla="val 2403"/>
            </a:avLst>
          </a:prstGeom>
          <a:solidFill>
            <a:srgbClr val="FFFFFF"/>
          </a:solidFill>
          <a:ln>
            <a:noFill/>
          </a:ln>
          <a:effectLst>
            <a:innerShdw blurRad="114300">
              <a:srgbClr val="404040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Рисунок 5" descr="Зображення, що містить ссавець, примат, мавпа, Гомініди&#10;&#10;Автоматично згенерований опис">
            <a:extLst>
              <a:ext uri="{FF2B5EF4-FFF2-40B4-BE49-F238E27FC236}">
                <a16:creationId xmlns:a16="http://schemas.microsoft.com/office/drawing/2014/main" id="{3E49D02F-B4E2-D90D-36FC-6DFEC94180A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847" r="1" b="3992"/>
          <a:stretch/>
        </p:blipFill>
        <p:spPr>
          <a:xfrm>
            <a:off x="6407004" y="1336566"/>
            <a:ext cx="4683948" cy="4607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2534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1030">
            <a:extLst>
              <a:ext uri="{FF2B5EF4-FFF2-40B4-BE49-F238E27FC236}">
                <a16:creationId xmlns:a16="http://schemas.microsoft.com/office/drawing/2014/main" id="{1FBDED38-E809-47DF-A501-94A1EC4CF7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pic>
        <p:nvPicPr>
          <p:cNvPr id="1026" name="Picture 2" descr="Змінювання і творення слів. Твірне слово">
            <a:extLst>
              <a:ext uri="{FF2B5EF4-FFF2-40B4-BE49-F238E27FC236}">
                <a16:creationId xmlns:a16="http://schemas.microsoft.com/office/drawing/2014/main" id="{C108E420-73F1-3688-CEDC-75B1E83F8E7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0" y="1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50490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6ECDD1C7-3E51-40DC-8B85-24AA12A391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26BC0C6-2E6A-4FE0-8465-4642D24063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E770CA6A-B3B0-4826-A91F-B2B1F89220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7E111A1-71F1-0ED2-D3DE-02AB2621360E}"/>
              </a:ext>
            </a:extLst>
          </p:cNvPr>
          <p:cNvSpPr txBox="1"/>
          <p:nvPr/>
        </p:nvSpPr>
        <p:spPr>
          <a:xfrm>
            <a:off x="4976028" y="965200"/>
            <a:ext cx="6170943" cy="432964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600" b="1" cap="all">
                <a:latin typeface="+mj-lt"/>
                <a:ea typeface="+mj-ea"/>
                <a:cs typeface="+mj-cs"/>
              </a:rPr>
              <a:t>Словотвір</a:t>
            </a:r>
            <a:r>
              <a:rPr lang="en-US" sz="4600" cap="all">
                <a:latin typeface="+mj-lt"/>
                <a:ea typeface="+mj-ea"/>
                <a:cs typeface="+mj-cs"/>
              </a:rPr>
              <a:t> — розділ науки про мову, що вивчає </a:t>
            </a:r>
            <a:r>
              <a:rPr lang="en-US" sz="4600" b="1" cap="all">
                <a:latin typeface="+mj-lt"/>
                <a:ea typeface="+mj-ea"/>
                <a:cs typeface="+mj-cs"/>
              </a:rPr>
              <a:t>способи й особливості творення слів.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6FE641DB-A503-41DE-ACA6-36B41C6C2B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5" y="1621260"/>
            <a:ext cx="0" cy="301752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Picture 17">
            <a:extLst>
              <a:ext uri="{FF2B5EF4-FFF2-40B4-BE49-F238E27FC236}">
                <a16:creationId xmlns:a16="http://schemas.microsoft.com/office/drawing/2014/main" id="{0CE42A09-4F29-4DF7-BE2A-F91C882A2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0196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4D95949D-CAB3-9EC3-B1E1-086039C9B353}"/>
              </a:ext>
            </a:extLst>
          </p:cNvPr>
          <p:cNvSpPr txBox="1"/>
          <p:nvPr/>
        </p:nvSpPr>
        <p:spPr>
          <a:xfrm>
            <a:off x="0" y="870012"/>
            <a:ext cx="4527612" cy="470060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3600" b="1" dirty="0"/>
              <a:t>Зауважте! </a:t>
            </a:r>
            <a:r>
              <a:rPr lang="uk-UA" sz="2400" dirty="0"/>
              <a:t>Похідне слово може бути твірним для іншого слова: </a:t>
            </a:r>
          </a:p>
          <a:p>
            <a:pPr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400" b="1" dirty="0"/>
              <a:t>ділений → </a:t>
            </a:r>
            <a:r>
              <a:rPr lang="uk-UA" sz="2400" dirty="0"/>
              <a:t>по</a:t>
            </a:r>
            <a:r>
              <a:rPr lang="uk-UA" sz="2400" b="1" dirty="0"/>
              <a:t>ділений → </a:t>
            </a:r>
            <a:r>
              <a:rPr lang="uk-UA" sz="2400" dirty="0"/>
              <a:t>роз</a:t>
            </a:r>
            <a:r>
              <a:rPr lang="uk-UA" sz="2400" b="1" dirty="0"/>
              <a:t>поділений → </a:t>
            </a:r>
            <a:r>
              <a:rPr lang="uk-UA" sz="2400" dirty="0"/>
              <a:t>перероз</a:t>
            </a:r>
            <a:r>
              <a:rPr lang="uk-UA" sz="2400" b="1" dirty="0"/>
              <a:t>поділений. </a:t>
            </a:r>
            <a:r>
              <a:rPr lang="uk-UA" sz="2400" dirty="0"/>
              <a:t>Слово поділений похідне від слова </a:t>
            </a:r>
            <a:r>
              <a:rPr lang="uk-UA" sz="2400" b="1" dirty="0"/>
              <a:t>ділений </a:t>
            </a:r>
            <a:r>
              <a:rPr lang="uk-UA" sz="2400" dirty="0"/>
              <a:t>і водночас твірне для слова розподілений. </a:t>
            </a:r>
          </a:p>
          <a:p>
            <a:pPr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uk-UA" sz="2400" dirty="0"/>
          </a:p>
          <a:p>
            <a:pPr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400" dirty="0"/>
              <a:t>Такий ряд спільнокореневих слів, у якому кожне наступне слово утворене від попереднього, називаємо </a:t>
            </a:r>
            <a:r>
              <a:rPr lang="uk-UA" sz="2400" b="1" dirty="0"/>
              <a:t>словотвірним ланцюжком. </a:t>
            </a:r>
          </a:p>
        </p:txBody>
      </p:sp>
      <p:sp useBgFill="1">
        <p:nvSpPr>
          <p:cNvPr id="15" name="Rectangle 10">
            <a:extLst>
              <a:ext uri="{FF2B5EF4-FFF2-40B4-BE49-F238E27FC236}">
                <a16:creationId xmlns:a16="http://schemas.microsoft.com/office/drawing/2014/main" id="{8D25211A-4CA0-4B53-82BB-1EE7C7F3C7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51379" y="0"/>
            <a:ext cx="724061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Рисунок 5" descr="Зображення, що містить Модний аксесуар, Коштовності, платина, Дорога цяцька&#10;&#10;Автоматично згенерований опис">
            <a:extLst>
              <a:ext uri="{FF2B5EF4-FFF2-40B4-BE49-F238E27FC236}">
                <a16:creationId xmlns:a16="http://schemas.microsoft.com/office/drawing/2014/main" id="{C353D949-635E-A95B-5DC4-1504CE574AE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654" r="-2" b="7713"/>
          <a:stretch/>
        </p:blipFill>
        <p:spPr>
          <a:xfrm>
            <a:off x="5304147" y="10"/>
            <a:ext cx="6887853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96865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501D360-2F63-8381-D3E9-338A0E101E5D}"/>
              </a:ext>
            </a:extLst>
          </p:cNvPr>
          <p:cNvSpPr txBox="1"/>
          <p:nvPr/>
        </p:nvSpPr>
        <p:spPr>
          <a:xfrm>
            <a:off x="357326" y="1781699"/>
            <a:ext cx="11050480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dirty="0" err="1"/>
              <a:t>Впр</a:t>
            </a:r>
            <a:r>
              <a:rPr lang="uk-UA" sz="2800" dirty="0"/>
              <a:t> 2., с. 56</a:t>
            </a:r>
          </a:p>
          <a:p>
            <a:r>
              <a:rPr lang="uk-UA" sz="2800" dirty="0"/>
              <a:t> Визначте в кожній парі слів твірне слово й похідне .</a:t>
            </a:r>
          </a:p>
          <a:p>
            <a:endParaRPr lang="uk-UA" sz="2800" dirty="0"/>
          </a:p>
          <a:p>
            <a:pPr algn="just"/>
            <a:r>
              <a:rPr lang="uk-UA" sz="2800" dirty="0"/>
              <a:t> Перукар, перука; розчистити, чистити; жовтий, жовтіти; шоколад, шоколадний; дев’ятка, дев’ять; безсонний, сонний; ділити, поділити; пил, пилок; закритий, критий; Україна, український.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5E9ABFE-1138-C160-BE9F-8EF27D54D31F}"/>
              </a:ext>
            </a:extLst>
          </p:cNvPr>
          <p:cNvSpPr txBox="1"/>
          <p:nvPr/>
        </p:nvSpPr>
        <p:spPr>
          <a:xfrm>
            <a:off x="7554896" y="177553"/>
            <a:ext cx="4119239" cy="52322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/>
              <a:t>ПРАКТИЧНА ВПРАВА</a:t>
            </a:r>
          </a:p>
        </p:txBody>
      </p:sp>
    </p:spTree>
    <p:extLst>
      <p:ext uri="{BB962C8B-B14F-4D97-AF65-F5344CB8AC3E}">
        <p14:creationId xmlns:p14="http://schemas.microsoft.com/office/powerpoint/2010/main" val="24794106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547E1A0-B3AB-BB92-FBB3-13A3676206F2}"/>
              </a:ext>
            </a:extLst>
          </p:cNvPr>
          <p:cNvSpPr txBox="1"/>
          <p:nvPr/>
        </p:nvSpPr>
        <p:spPr>
          <a:xfrm>
            <a:off x="88240" y="1214941"/>
            <a:ext cx="7322136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dirty="0" err="1"/>
              <a:t>Впр</a:t>
            </a:r>
            <a:r>
              <a:rPr lang="uk-UA" sz="2800" dirty="0"/>
              <a:t>. 3. Вибудуйте словотвірні ланцюжки з кожної групи слів (за зразком, письмово).</a:t>
            </a:r>
          </a:p>
          <a:p>
            <a:r>
              <a:rPr lang="uk-UA" sz="2800" b="1" dirty="0"/>
              <a:t> Зразок. Хмара → хмарний → хмарність.</a:t>
            </a:r>
          </a:p>
          <a:p>
            <a:endParaRPr lang="uk-UA" sz="2800" dirty="0"/>
          </a:p>
          <a:p>
            <a:r>
              <a:rPr lang="uk-UA" sz="2800" dirty="0"/>
              <a:t> Хмарність, хмара, хмарний; </a:t>
            </a:r>
          </a:p>
          <a:p>
            <a:r>
              <a:rPr lang="uk-UA" sz="2800" dirty="0"/>
              <a:t>зеленіти, зелений, позеленіти;</a:t>
            </a:r>
          </a:p>
          <a:p>
            <a:r>
              <a:rPr lang="uk-UA" sz="2800" dirty="0"/>
              <a:t> лісок, ліс, пролісок; </a:t>
            </a:r>
          </a:p>
          <a:p>
            <a:r>
              <a:rPr lang="uk-UA" sz="2800" dirty="0"/>
              <a:t>учити, учителька, учитель; </a:t>
            </a:r>
          </a:p>
          <a:p>
            <a:r>
              <a:rPr lang="uk-UA" sz="2800" dirty="0"/>
              <a:t>рукав, рука, рукавиця; </a:t>
            </a:r>
          </a:p>
          <a:p>
            <a:r>
              <a:rPr lang="uk-UA" sz="2800" dirty="0"/>
              <a:t>писати, записка, записати.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48591BA-4D48-2893-A443-5D52BD61CDC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9572" b="29210"/>
          <a:stretch/>
        </p:blipFill>
        <p:spPr>
          <a:xfrm>
            <a:off x="7577446" y="4829174"/>
            <a:ext cx="4526314" cy="185737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C2BE4CE-8149-74C8-63DB-8FB2A511CAFE}"/>
              </a:ext>
            </a:extLst>
          </p:cNvPr>
          <p:cNvSpPr txBox="1"/>
          <p:nvPr/>
        </p:nvSpPr>
        <p:spPr>
          <a:xfrm>
            <a:off x="7554896" y="177553"/>
            <a:ext cx="4119239" cy="52322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/>
              <a:t>ПРАКТИЧНА ВПРАВА</a:t>
            </a:r>
          </a:p>
        </p:txBody>
      </p:sp>
      <p:pic>
        <p:nvPicPr>
          <p:cNvPr id="3" name="Рисунок 2" descr="Зображення, що містить мультфільм, дитячий майданчик, будинок, будівля&#10;&#10;Автоматично згенерований опис">
            <a:extLst>
              <a:ext uri="{FF2B5EF4-FFF2-40B4-BE49-F238E27FC236}">
                <a16:creationId xmlns:a16="http://schemas.microsoft.com/office/drawing/2014/main" id="{850734CC-9613-381C-CE29-45A62B85D16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44" r="13198" b="1"/>
          <a:stretch/>
        </p:blipFill>
        <p:spPr>
          <a:xfrm>
            <a:off x="8416858" y="852255"/>
            <a:ext cx="3686902" cy="3670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8517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7D56210-C2DC-AA1B-F116-3DF13D8A6B75}"/>
              </a:ext>
            </a:extLst>
          </p:cNvPr>
          <p:cNvSpPr txBox="1"/>
          <p:nvPr/>
        </p:nvSpPr>
        <p:spPr>
          <a:xfrm>
            <a:off x="8078680" y="213064"/>
            <a:ext cx="32758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/>
              <a:t>ПІДСУМОВУЄМО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996A347-B133-538C-C0D2-66F094609E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24230" y="1667444"/>
            <a:ext cx="3584759" cy="32128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F81F4AA-B7FB-716B-4FB5-7C0E090692DC}"/>
              </a:ext>
            </a:extLst>
          </p:cNvPr>
          <p:cNvSpPr txBox="1"/>
          <p:nvPr/>
        </p:nvSpPr>
        <p:spPr>
          <a:xfrm>
            <a:off x="598533" y="2183906"/>
            <a:ext cx="8085337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dirty="0"/>
              <a:t>Як розрізнити поняття « похідне слово», «твірна основа»?</a:t>
            </a:r>
          </a:p>
          <a:p>
            <a:r>
              <a:rPr lang="uk-UA" sz="2800" dirty="0"/>
              <a:t>Що було складним?</a:t>
            </a:r>
          </a:p>
          <a:p>
            <a:r>
              <a:rPr lang="uk-UA" sz="2800" dirty="0"/>
              <a:t>Що зацікавило?</a:t>
            </a:r>
          </a:p>
          <a:p>
            <a:r>
              <a:rPr lang="uk-UA" sz="2800" dirty="0"/>
              <a:t>Який настрій наприкінці уроку?</a:t>
            </a:r>
          </a:p>
        </p:txBody>
      </p:sp>
    </p:spTree>
    <p:extLst>
      <p:ext uri="{BB962C8B-B14F-4D97-AF65-F5344CB8AC3E}">
        <p14:creationId xmlns:p14="http://schemas.microsoft.com/office/powerpoint/2010/main" val="1970723995"/>
      </p:ext>
    </p:extLst>
  </p:cSld>
  <p:clrMapOvr>
    <a:masterClrMapping/>
  </p:clrMapOvr>
</p:sld>
</file>

<file path=ppt/theme/theme1.xml><?xml version="1.0" encoding="utf-8"?>
<a:theme xmlns:a="http://schemas.openxmlformats.org/drawingml/2006/main" name="Туман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TM04033937[[fn=Туман]]</Template>
  <TotalTime>91</TotalTime>
  <Words>380</Words>
  <Application>Microsoft Office PowerPoint</Application>
  <PresentationFormat>Широкий екран</PresentationFormat>
  <Paragraphs>50</Paragraphs>
  <Slides>10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10</vt:i4>
      </vt:variant>
    </vt:vector>
  </HeadingPairs>
  <TitlesOfParts>
    <vt:vector size="14" baseType="lpstr">
      <vt:lpstr>Arial</vt:lpstr>
      <vt:lpstr>Century Gothic</vt:lpstr>
      <vt:lpstr>Wingdings</vt:lpstr>
      <vt:lpstr>Туман</vt:lpstr>
      <vt:lpstr>ПОХІДНІ  й  НЕПОХІДНІ СЛОВА. ТВІРНЕ СЛОВО 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Тетяна Сезько</dc:creator>
  <cp:lastModifiedBy>Тетяна Сезько</cp:lastModifiedBy>
  <cp:revision>30</cp:revision>
  <dcterms:created xsi:type="dcterms:W3CDTF">2023-10-24T15:07:02Z</dcterms:created>
  <dcterms:modified xsi:type="dcterms:W3CDTF">2023-12-27T14:24:46Z</dcterms:modified>
</cp:coreProperties>
</file>