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6" r:id="rId5"/>
    <p:sldId id="267" r:id="rId6"/>
    <p:sldId id="268" r:id="rId7"/>
    <p:sldId id="269" r:id="rId8"/>
    <p:sldId id="260" r:id="rId9"/>
    <p:sldId id="261" r:id="rId10"/>
    <p:sldId id="265" r:id="rId11"/>
    <p:sldId id="262" r:id="rId12"/>
    <p:sldId id="263" r:id="rId13"/>
    <p:sldId id="264" r:id="rId14"/>
    <p:sldId id="27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21:35.55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0 376 24575,'1'-6'0,"0"0"0,0 0 0,0 1 0,0-1 0,1 0 0,0 1 0,0-1 0,1 1 0,0 0 0,5-8 0,40-52 0,-29 42 0,25-37 0,-30 39 0,0 1 0,1 1 0,27-27 0,-35 41 0,-1-1 0,1 1 0,0 0 0,1 1 0,-1 0 0,1 0 0,-1 1 0,1 0 0,0 0 0,0 0 0,1 1 0,-1 1 0,0-1 0,12 1 0,9-1 0,1 2 0,-1 1 0,32 6 0,-54-5 0,0 0 0,-1 1 0,1 0 0,-1 0 0,1 1 0,-1 0 0,0 0 0,0 0 0,-1 1 0,1 0 0,8 10 0,-1 1 0,0 0 0,21 35 0,-29-41-136,0 1-1,-1 0 1,0 0-1,0 0 1,-1 0-1,-1 1 1,0-1-1,0 1 0,-1 22 1,-1-13-6690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21:37.50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0 398 24575,'0'-5'0,"1"0"0,0 0 0,0 0 0,0 1 0,0-1 0,1 0 0,0 1 0,0-1 0,0 1 0,3-5 0,34-45 0,-7 12 0,-17 16 0,1 2 0,2 0 0,0 0 0,2 2 0,28-26 0,-38 39 0,1 1 0,0 0 0,0 1 0,1 0 0,0 1 0,0 0 0,1 1 0,-1 0 0,1 1 0,0 0 0,0 1 0,1 1 0,25-2 0,234 9 0,-263-4 0,0 0 0,0 1 0,0 1 0,0 0 0,-1 0 0,1 1 0,-1 0 0,0 0 0,0 1 0,0 1 0,-1-1 0,0 1 0,12 12 0,6 7 0,-2 2 0,31 44 0,-26-33 0,-20-26 0,0 0 0,0 1 0,-2 0 0,1 0 0,-1 1 0,-1 0 0,-1 0 0,6 20 0,-11-33-42,0 0-1,0-1 0,0 1 1,0 0-1,0 0 0,0 0 1,0 0-1,0 0 0,-1 0 1,1 0-1,0 0 0,-1 0 1,1-1-1,0 1 0,-1 0 1,1 0-1,-1 0 0,1-1 1,-1 1-1,0 0 0,1-1 1,-1 1-1,0 0 0,1-1 1,-1 1-1,0-1 0,0 1 1,1-1-1,-1 1 0,0-1 1,-1 1-1,-15 5-6783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21:39.74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1 486 24575,'0'1'0,"0"0"0,1-1 0,-1 1 0,1 0 0,-1 0 0,1-1 0,0 1 0,-1-1 0,1 1 0,0-1 0,-1 1 0,1-1 0,0 1 0,0-1 0,-1 1 0,1-1 0,0 0 0,0 1 0,0-1 0,-1 0 0,1 0 0,0 0 0,0 0 0,0 0 0,0 0 0,0 0 0,-1 0 0,1 0 0,0 0 0,0 0 0,0 0 0,0-1 0,0 1 0,-1 0 0,1 0 0,0-1 0,0 1 0,-1-1 0,1 1 0,0-1 0,-1 1 0,1-1 0,0 1 0,-1-1 0,1 0 0,-1 1 0,1-1 0,-1 0 0,2-1 0,1-5 0,0 0 0,-1 0 0,0 0 0,3-14 0,-1 5 0,10-24 0,20-40 0,-2 5 0,-19 42 0,8-21 0,39-75 0,-60 129 0,0-1 0,0 1 0,0-1 0,1 1 0,-1-1 0,0 1 0,0-1 0,0 1 0,1-1 0,-1 1 0,0 0 0,1-1 0,-1 1 0,0 0 0,1-1 0,-1 1 0,1 0 0,-1-1 0,0 1 0,1 0 0,-1 0 0,1-1 0,-1 1 0,1 0 0,-1 0 0,1 0 0,-1 0 0,1-1 0,-1 1 0,1 0 0,-1 0 0,1 0 0,-1 0 0,1 0 0,0 1 0,0 0 0,0 0 0,0 0 0,0 0 0,-1 0 0,1 0 0,0 0 0,0 0 0,-1 0 0,1 1 0,-1-1 0,1 0 0,0 3 0,9 52 0,-9-51 0,1 18 0,1-1 0,0 0 0,1-1 0,1 1 0,11 30 0,-5-26 0,-2 0 0,0 1 0,-2 0 0,-1 1 0,3 37 0,-7-48-341,0 0 0,2 0-1,6 20 1,-1-12-6485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21:49.03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0 349 24575,'0'-10'0,"1"0"0,0 1 0,0-1 0,1 1 0,0 0 0,1-1 0,0 1 0,1 0 0,-1 1 0,2-1 0,-1 0 0,1 1 0,1 0 0,5-7 0,-1 4 0,1 0 0,0 1 0,0 0 0,1 1 0,0 0 0,0 1 0,1 1 0,19-9 0,117-51 0,-123 53 0,-17 9 0,0 0 0,0 1 0,0 0 0,0 1 0,0 0 0,1 0 0,-1 1 0,14-1 0,11 1 0,0 1 0,-1 2 0,1 1 0,0 2 0,37 9 0,-51-7 0,0-1 0,-1 2 0,0 1 0,0 0 0,0 2 0,-1 0 0,-1 1 0,0 0 0,27 25 0,-10-6-78,-20-18-137,1 0 1,-2 2-1,0-1 1,0 2-1,11 18 1,-15-17-6612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21:51.16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1 503 24575,'0'-18'0,"2"0"0,0 0 0,1 1 0,0-1 0,2 1 0,11-31 0,6 1 0,27-46 0,9-16 0,-48 82 0,-7 19 0,0 0 0,0 0 0,0 0 0,1 0 0,7-10 0,-10 17 0,0 0 0,0 0 0,0 0 0,0 0 0,0 0 0,1 0 0,-1 0 0,0 0 0,0 0 0,1 1 0,-1-1 0,1 0 0,-1 1 0,0-1 0,1 1 0,-1 0 0,1-1 0,-1 1 0,1 0 0,-1 0 0,1 0 0,-1 0 0,1 0 0,-1 0 0,1 0 0,-1 1 0,1-1 0,-1 1 0,1-1 0,-1 1 0,0-1 0,1 1 0,-1 0 0,0-1 0,1 1 0,0 1 0,9 8 0,0 0 0,0 1 0,-1 0 0,-1 1 0,0 0 0,-1 0 0,13 25 0,-9-18 0,26 48 0,53 125 0,-41-89-1365,-41-82-5461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21:54.08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1 398 24575,'-1'-13'0,"2"0"0,0 0 0,1 0 0,0 1 0,1-1 0,0 1 0,1-1 0,0 1 0,1 0 0,1 1 0,-1-1 0,15-18 0,-9 13 0,2 0 0,0 1 0,1 0 0,1 1 0,0 1 0,1 0 0,0 1 0,1 1 0,1 0 0,0 1 0,0 2 0,1-1 0,0 2 0,1 1 0,0 0 0,0 2 0,0 0 0,1 1 0,0 1 0,-1 1 0,32 0 0,44 3 0,79 3 0,-148 0 0,-1 1 0,0 1 0,0 2 0,0 0 0,-1 2 0,27 14 0,-13-6 0,50 15 0,-75-29 0,-1 1 0,0 0 0,0 0 0,23 15 0,-30-16 0,1 1 0,-1 0 0,0 1 0,0-1 0,-1 1 0,0 0 0,0 1 0,0-1 0,-1 1 0,4 7 0,25 47 2,25 55-1369,-50-98-5459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22:01.77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1 424 24575,'0'-9'0,"0"0"0,0 0 0,1 1 0,1-1 0,-1 0 0,1 1 0,0-1 0,1 1 0,0 0 0,1 0 0,-1 0 0,1 0 0,1 0 0,0 1 0,0 0 0,0 0 0,11-11 0,23-24 0,38-37 0,-66 70 0,0 0 0,1 0 0,0 1 0,0 1 0,24-11 0,129-40 0,-137 50 0,0 2 0,1 1 0,57-2 0,-51 6 0,-1 2 0,36 5 0,-56-4 0,-1 1 0,1 1 0,-1 0 0,0 1 0,0 0 0,0 1 0,22 14 0,-4 2 0,-1 2 0,53 55 0,-67-62 0,-1 0 0,0 1 0,-1 1 0,-2 1 0,1-1 0,9 25 0,-19-32-167,0 0 0,0 0 0,-2 0 0,1 1 0,-1-1-1,-2 25 1,1-35-28,-1 20-6631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22:03.94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0 556 24575,'1'-26'0,"1"-1"0,1 1 0,2 0 0,0 0 0,9-26 0,54-120 0,-51 132 0,-8 15 0,-1-1 0,9-45 0,-17 69 0,1 0 0,-1 0 0,0 0 0,1 0 0,-1 0 0,1 0 0,0 0 0,0 0 0,0 0 0,0 0 0,0 1 0,0-1 0,0 0 0,0 1 0,1-1 0,-1 1 0,1-1 0,-1 1 0,4-3 0,-4 4 0,0 0 0,-1 0 0,1 0 0,-1 0 0,1 0 0,0 0 0,-1 0 0,1 0 0,0 0 0,-1 0 0,1 0 0,0 0 0,-1 0 0,1 1 0,0-1 0,-1 0 0,1 0 0,-1 1 0,1-1 0,-1 0 0,1 1 0,0 0 0,14 21 0,-4 11 0,-2 0 0,0 0 0,-3 1 0,0 0 0,-2 0 0,-2 0 0,-2 42 0,1-59 0,1 0 0,0 0 0,1 0 0,1-1 0,11 28 0,4 22 0,-12-41-1365,0-3-5461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22:06.70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1 594 24575,'2'0'0,"1"0"0,0-1 0,0 1 0,-1 0 0,1-1 0,0 1 0,-1-1 0,1 0 0,0 0 0,-1 0 0,1 0 0,-1-1 0,0 1 0,1-1 0,-1 1 0,0-1 0,0 0 0,0 0 0,0 0 0,0 0 0,-1 0 0,1 0 0,0-1 0,-1 1 0,3-5 0,0-5 0,0 1 0,-1-1 0,0 0 0,3-22 0,5-22 0,4 14 0,2 1 0,2 1 0,27-44 0,-35 66 0,1 1 0,0 0 0,2 1 0,0 1 0,0 0 0,1 1 0,1 0 0,35-22 0,-36 29 0,0 0 0,0 0 0,1 2 0,0 0 0,0 0 0,1 2 0,26-3 0,121 2 0,-122 5 0,-29-1 0,0 0 0,1 2 0,-1-1 0,0 2 0,0 0 0,0 0 0,0 1 0,-1 1 0,1 0 0,-1 0 0,0 1 0,-1 1 0,0 0 0,0 1 0,0 0 0,-1 1 0,0 0 0,-1 0 0,0 1 0,10 13 0,6 9 0,1-2 0,31 29 0,-48-51 10,-2 1 0,1 0 0,-1 0 0,0 0 0,-1 1 0,0 0 0,-1 1 0,0-1 0,-1 1 0,0 0 0,5 19 0,-4-2-381,-1 1-1,-1-1 1,-2 46 0,-1-53-6455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21:42.26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18 513 24575,'-1'0'0,"0"0"0,0-1 0,0 1 0,0 0 0,1-1 0,-1 1 0,0 0 0,0-2 0,0 2 0,1-1 0,-1 1 0,0-1 0,1 0 0,-1 1 0,1-1 0,-1-1 0,0 2 0,1-1 0,0 0 0,-1 0 0,1-1 0,-1 2 0,1-1 0,0 0 0,0 0 0,-1 0 0,1-1 0,0 1 0,0 1 0,0-1 0,0 0 0,0 0 0,0-1 0,0 1 0,0 0 0,0 0 0,1-2 0,6-42 0,-4 29 0,1 0 0,1 2 0,-1-2 0,2 1 0,0 1 0,0-1 0,2 2 0,-1-2 0,1 3 0,1-2 0,-1 2 0,2 1 0,0-1 0,0 2 0,0-1 0,16-9 0,3 0 0,0 3 0,1 1 0,50-16 0,-3-1 0,-28 14 0,0 2 0,1 3 0,0 2 0,1 4 0,0 2 0,90 2 0,-125 4 0,9 0 0,-1 1 0,1 2 0,-1-1 0,35 13 0,-54-14 0,0 1 0,0 0 0,1 0 0,-1 0 0,-1 2 0,1-1 0,0 0 0,0 1 0,-1 1 0,0-2 0,0 2 0,0-1 0,0 1 0,0 0 0,-1 1 0,1-1 0,-1 0 0,-1 1 0,1 0 0,0 0 0,-1 0 0,0 0 0,0 0 0,-1 0 0,0 2 0,1 5 0,0 16 0,-1 1 0,-3 46 0,-1 30 0,4-102-105,-1 0 0,0-2 0,1 2 0,-1-1 0,1 0 0,0 1 0,0-2 0,0 2 0,0-2 0,0 2 0,0-2 0,3 6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22:48.61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7 376 24575,'0'-1'0,"-1"1"0,0-1 0,1 1 0,-1-1 0,1 1 0,0-1 0,-1 1 0,1-1 0,-1 0 0,1 1 0,0-1 0,-1 1 0,1-1 0,0 0 0,0 1 0,0-1 0,-1 0 0,1 0 0,0 1 0,0-1 0,0 0 0,0 1 0,0-1 0,0 0 0,0 1 0,1-1 0,-1 0 0,0 0 0,0 1 0,0-1 0,1-1 0,7-25 0,0 12 0,0 1 0,1 1 0,1 0 0,0 0 0,15-14 0,66-55 0,-78 71 0,6-3 0,1 1 0,0 0 0,1 1 0,32-13 0,16-8 0,-59 28 0,2 0 0,-1 1 0,0 1 0,1-1 0,0 2 0,0-1 0,22 0 0,90 5 0,-49 1 0,7-4 0,82 3 0,-156-1 0,0 1 0,0 1 0,0-1 0,0 1 0,-1 1 0,1-1 0,-1 1 0,0 0 0,12 10 0,3 4 0,30 31 0,41 34 0,-47-43 0,-7-9 0,2-2 0,51 29 0,-22-15 0,-49-27-1365,-5-2-5461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25:04.69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1 495 24575,'3'5'0,"3"-10"0,5-10 0,176-249 0,-172 246 0,-1-1 0,2 0 0,0 1 0,2 1 0,26-21 0,-27 27 0,-1 0 0,2 1 0,-1 1 0,1 1 0,1 0 0,-1 2 0,1 0 0,0 1 0,1 0 0,-1 2 0,1 1 0,0 0 0,28 2 0,-35 0 0,0 1 0,0 0 0,0 1 0,0 0 0,0 1 0,-1 1 0,1 0 0,-1 1 0,0 0 0,0 1 0,-1 0 0,1 1 0,-1 0 0,18 17 0,-25-21 0,13 10 0,-1 0 0,0 2 0,-1 0 0,0 0 0,-2 1 0,0 1 0,16 27 0,74 175 0,-90-200-1365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25:08.45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1 450 24575,'0'-8'0,"0"1"0,1-1 0,0 1 0,0 0 0,1-1 0,-1 1 0,2 0 0,-1 0 0,1 0 0,0 0 0,1 0 0,5-8 0,1 2 0,1 1 0,1 0 0,-1 0 0,23-16 0,9-7 0,-16 11 0,2 1 0,0 2 0,1 1 0,1 1 0,37-17 0,-14 20 0,-40 13 0,-1-1 0,-1 0 0,1-1 0,22-12 0,-23 11 0,0 0 0,0 0 0,0 1 0,1 1 0,0 0 0,0 1 0,0 0 0,22-1 0,10 2 0,56 4 0,-25 1 0,45-5 0,105 5 0,-160 10 0,-31-4 0,-14-3 0,0 2 0,-1 0 0,0 1 0,0 2 0,32 21 0,-30-18 0,26 19 0,-1 3 0,-1 1 0,-3 2 0,46 52 0,-73-71-1365,-4-1-5461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25:11.55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211 0 24575,'-2'37'0,"-2"1"0,-1-2 0,-11 38 0,-4 25 0,18-82 0,-1 0 0,-1 0 0,0 0 0,-2-1 0,0 1 0,0-1 0,-18 30 0,11-23 0,1 0 0,1 2 0,1-1 0,-9 35 0,-13 31 0,21-53-1365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25:13.53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24575,'-1'79'0,"3"91"0,0-157 0,1 0 0,0 0 0,1 0 0,8 20 0,-7-19 0,0-1 0,-1 1 0,0-1 0,2 21 0,-3 195 75,-6-115-1515,3-93-5386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13" Type="http://schemas.openxmlformats.org/officeDocument/2006/relationships/customXml" Target="../ink/ink6.xml"/><Relationship Id="rId18" Type="http://schemas.openxmlformats.org/officeDocument/2006/relationships/image" Target="../media/image15.png"/><Relationship Id="rId3" Type="http://schemas.openxmlformats.org/officeDocument/2006/relationships/customXml" Target="../ink/ink1.xml"/><Relationship Id="rId21" Type="http://schemas.openxmlformats.org/officeDocument/2006/relationships/customXml" Target="../ink/ink10.xml"/><Relationship Id="rId7" Type="http://schemas.openxmlformats.org/officeDocument/2006/relationships/customXml" Target="../ink/ink3.xml"/><Relationship Id="rId12" Type="http://schemas.openxmlformats.org/officeDocument/2006/relationships/image" Target="../media/image12.png"/><Relationship Id="rId17" Type="http://schemas.openxmlformats.org/officeDocument/2006/relationships/customXml" Target="../ink/ink8.xml"/><Relationship Id="rId2" Type="http://schemas.openxmlformats.org/officeDocument/2006/relationships/image" Target="../media/image11.png"/><Relationship Id="rId16" Type="http://schemas.openxmlformats.org/officeDocument/2006/relationships/image" Target="../media/image14.png"/><Relationship Id="rId20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png"/><Relationship Id="rId11" Type="http://schemas.openxmlformats.org/officeDocument/2006/relationships/customXml" Target="../ink/ink5.xml"/><Relationship Id="rId24" Type="http://schemas.openxmlformats.org/officeDocument/2006/relationships/image" Target="../media/image18.png"/><Relationship Id="rId5" Type="http://schemas.openxmlformats.org/officeDocument/2006/relationships/customXml" Target="../ink/ink2.xml"/><Relationship Id="rId15" Type="http://schemas.openxmlformats.org/officeDocument/2006/relationships/customXml" Target="../ink/ink7.xml"/><Relationship Id="rId23" Type="http://schemas.openxmlformats.org/officeDocument/2006/relationships/customXml" Target="../ink/ink11.xml"/><Relationship Id="rId10" Type="http://schemas.openxmlformats.org/officeDocument/2006/relationships/image" Target="../media/image110.png"/><Relationship Id="rId19" Type="http://schemas.openxmlformats.org/officeDocument/2006/relationships/customXml" Target="../ink/ink9.xml"/><Relationship Id="rId4" Type="http://schemas.openxmlformats.org/officeDocument/2006/relationships/image" Target="../media/image80.png"/><Relationship Id="rId9" Type="http://schemas.openxmlformats.org/officeDocument/2006/relationships/customXml" Target="../ink/ink4.xml"/><Relationship Id="rId14" Type="http://schemas.openxmlformats.org/officeDocument/2006/relationships/image" Target="../media/image13.png"/><Relationship Id="rId22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customXml" Target="../ink/ink15.xml"/><Relationship Id="rId3" Type="http://schemas.openxmlformats.org/officeDocument/2006/relationships/image" Target="../media/image190.png"/><Relationship Id="rId7" Type="http://schemas.openxmlformats.org/officeDocument/2006/relationships/image" Target="../media/image21.png"/><Relationship Id="rId2" Type="http://schemas.openxmlformats.org/officeDocument/2006/relationships/customXml" Target="../ink/ink12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14.xml"/><Relationship Id="rId5" Type="http://schemas.openxmlformats.org/officeDocument/2006/relationships/image" Target="../media/image20.png"/><Relationship Id="rId4" Type="http://schemas.openxmlformats.org/officeDocument/2006/relationships/customXml" Target="../ink/ink13.xml"/><Relationship Id="rId9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E6A6530-BCF5-35EA-B608-4E16E835A20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3252" b="140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4A515E-FA53-1E44-FE63-D2564F0C63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66775" y="1162050"/>
            <a:ext cx="9448800" cy="254650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200" dirty="0"/>
              <a:t>СУФІКСИ </a:t>
            </a:r>
            <a:br>
              <a:rPr lang="en-US" sz="4200" dirty="0"/>
            </a:br>
            <a:r>
              <a:rPr lang="en-US" sz="4200" dirty="0"/>
              <a:t>-</a:t>
            </a:r>
            <a:r>
              <a:rPr lang="en-US" sz="4200" dirty="0" err="1"/>
              <a:t>ськ</a:t>
            </a:r>
            <a:r>
              <a:rPr lang="en-US" sz="4200" dirty="0"/>
              <a:t>-, -</a:t>
            </a:r>
            <a:r>
              <a:rPr lang="en-US" sz="4200" dirty="0" err="1"/>
              <a:t>цьк</a:t>
            </a:r>
            <a:r>
              <a:rPr lang="en-US" sz="4200" dirty="0"/>
              <a:t>-, -</a:t>
            </a:r>
            <a:r>
              <a:rPr lang="en-US" sz="4200" dirty="0" err="1"/>
              <a:t>зьк</a:t>
            </a:r>
            <a:r>
              <a:rPr lang="en-US" sz="4200" dirty="0"/>
              <a:t> -</a:t>
            </a:r>
            <a:r>
              <a:rPr lang="en-US" sz="4200" dirty="0" err="1"/>
              <a:t>ств</a:t>
            </a:r>
            <a:r>
              <a:rPr lang="en-US" sz="4200" dirty="0"/>
              <a:t>-, -</a:t>
            </a:r>
            <a:r>
              <a:rPr lang="en-US" sz="4200" dirty="0" err="1"/>
              <a:t>цтв</a:t>
            </a:r>
            <a:r>
              <a:rPr lang="en-US" sz="4200" dirty="0"/>
              <a:t>-, -</a:t>
            </a:r>
            <a:r>
              <a:rPr lang="en-US" sz="4200" dirty="0" err="1"/>
              <a:t>зтв</a:t>
            </a:r>
            <a:r>
              <a:rPr lang="en-US" sz="4200" dirty="0"/>
              <a:t>-</a:t>
            </a:r>
            <a:r>
              <a:rPr lang="uk-UA" sz="4200" dirty="0"/>
              <a:t>. Складні слова</a:t>
            </a:r>
            <a:endParaRPr lang="en-US" sz="4200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32FEA8C1-FBAF-ED74-6315-314AB27245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33450" y="3724512"/>
            <a:ext cx="9448800" cy="6858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800" b="1" dirty="0"/>
              <a:t>СЛОВОТВІР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2C6A94-ED62-0E53-DF79-64F06424B850}"/>
              </a:ext>
            </a:extLst>
          </p:cNvPr>
          <p:cNvSpPr txBox="1"/>
          <p:nvPr/>
        </p:nvSpPr>
        <p:spPr>
          <a:xfrm>
            <a:off x="5817093" y="5592010"/>
            <a:ext cx="6094520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uk-UA" b="1" dirty="0"/>
              <a:t>СЕЗКО ТЕТЯНА АНАТОЛІЇВНА, </a:t>
            </a:r>
            <a:endParaRPr lang="uk-UA" b="1"/>
          </a:p>
          <a:p>
            <a:pPr algn="r">
              <a:spcAft>
                <a:spcPts val="600"/>
              </a:spcAft>
            </a:pPr>
            <a:r>
              <a:rPr lang="uk-UA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6376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FFF7F07-FAD5-C1D7-2C92-88800E1828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64" t="4829" r="1401"/>
          <a:stretch/>
        </p:blipFill>
        <p:spPr>
          <a:xfrm>
            <a:off x="2012156" y="1389816"/>
            <a:ext cx="8408194" cy="505245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7ECB392-9729-7D4C-84D4-F7318007AC3D}"/>
              </a:ext>
            </a:extLst>
          </p:cNvPr>
          <p:cNvSpPr txBox="1"/>
          <p:nvPr/>
        </p:nvSpPr>
        <p:spPr>
          <a:xfrm>
            <a:off x="6324600" y="161924"/>
            <a:ext cx="55340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ПРИГАДУЄМО.ПОВТОРЮЄМО</a:t>
            </a:r>
          </a:p>
        </p:txBody>
      </p:sp>
    </p:spTree>
    <p:extLst>
      <p:ext uri="{BB962C8B-B14F-4D97-AF65-F5344CB8AC3E}">
        <p14:creationId xmlns:p14="http://schemas.microsoft.com/office/powerpoint/2010/main" val="15892605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3A2EB44-559F-27FF-4AAA-DB5322A605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771" t="15139" r="1459" b="10417"/>
          <a:stretch/>
        </p:blipFill>
        <p:spPr>
          <a:xfrm>
            <a:off x="0" y="0"/>
            <a:ext cx="12192000" cy="687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670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C6E26FB-0CA3-C505-9511-5482B3B85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20" y="130175"/>
            <a:ext cx="6097134" cy="39751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7994D0D-CDB7-EB92-DBD2-5652507C7258}"/>
              </a:ext>
            </a:extLst>
          </p:cNvPr>
          <p:cNvSpPr txBox="1"/>
          <p:nvPr/>
        </p:nvSpPr>
        <p:spPr>
          <a:xfrm>
            <a:off x="971550" y="4248150"/>
            <a:ext cx="4371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Прага -пра</a:t>
            </a:r>
            <a:r>
              <a:rPr lang="uk-UA" sz="2800" b="1" dirty="0"/>
              <a:t>зьк</a:t>
            </a:r>
            <a:r>
              <a:rPr lang="uk-UA" sz="2800" dirty="0"/>
              <a:t>ий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94C01B0-5BE5-5BA5-7A51-E7C6E9DB3C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1" y="130175"/>
            <a:ext cx="5746492" cy="39751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6E5FE67-7D37-15FE-13F7-88DA96BF8A4B}"/>
              </a:ext>
            </a:extLst>
          </p:cNvPr>
          <p:cNvSpPr txBox="1"/>
          <p:nvPr/>
        </p:nvSpPr>
        <p:spPr>
          <a:xfrm>
            <a:off x="6610351" y="4105275"/>
            <a:ext cx="4610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Франція- францу</a:t>
            </a:r>
            <a:r>
              <a:rPr lang="uk-UA" sz="2800" b="1" dirty="0"/>
              <a:t>зьк</a:t>
            </a:r>
            <a:r>
              <a:rPr lang="uk-UA" sz="2800" dirty="0"/>
              <a:t>ий</a:t>
            </a:r>
          </a:p>
        </p:txBody>
      </p:sp>
    </p:spTree>
    <p:extLst>
      <p:ext uri="{BB962C8B-B14F-4D97-AF65-F5344CB8AC3E}">
        <p14:creationId xmlns:p14="http://schemas.microsoft.com/office/powerpoint/2010/main" val="31555829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1076C1C-5EBA-4C3E-A055-79A6054B84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567EC28-515B-4578-A70F-AB26B86E39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FAEB00D9-D222-4BA7-9DAE-9D99186C92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1999" cy="45437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62B8AA-73C4-FB32-FAE2-38BBDF7F349B}"/>
              </a:ext>
            </a:extLst>
          </p:cNvPr>
          <p:cNvSpPr txBox="1"/>
          <p:nvPr/>
        </p:nvSpPr>
        <p:spPr>
          <a:xfrm>
            <a:off x="5199398" y="1028700"/>
            <a:ext cx="5951914" cy="1995538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cap="all" dirty="0" err="1">
                <a:latin typeface="+mj-lt"/>
                <a:ea typeface="+mj-ea"/>
                <a:cs typeface="+mj-cs"/>
              </a:rPr>
              <a:t>Козак-коза</a:t>
            </a:r>
            <a:r>
              <a:rPr lang="en-US" sz="4800" b="1" cap="all" dirty="0" err="1">
                <a:latin typeface="+mj-lt"/>
                <a:ea typeface="+mj-ea"/>
                <a:cs typeface="+mj-cs"/>
              </a:rPr>
              <a:t>цьк</a:t>
            </a:r>
            <a:r>
              <a:rPr lang="en-US" sz="4800" cap="all" dirty="0" err="1">
                <a:latin typeface="+mj-lt"/>
                <a:ea typeface="+mj-ea"/>
                <a:cs typeface="+mj-cs"/>
              </a:rPr>
              <a:t>ий</a:t>
            </a:r>
            <a:endParaRPr lang="en-US" sz="4800" cap="all" dirty="0">
              <a:latin typeface="+mj-lt"/>
              <a:ea typeface="+mj-ea"/>
              <a:cs typeface="+mj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803D67D-2660-4749-B2A7-59AECDDBB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14543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0A14127-C185-E58F-10EA-CF36A713C66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942" r="23815" b="-2"/>
          <a:stretch/>
        </p:blipFill>
        <p:spPr>
          <a:xfrm>
            <a:off x="20" y="10"/>
            <a:ext cx="4654275" cy="420623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A5C8238-FE1A-41F6-9566-913A03590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752CDAB-8972-8ACF-6232-1D18BE59A4E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4559"/>
          <a:stretch/>
        </p:blipFill>
        <p:spPr>
          <a:xfrm>
            <a:off x="20" y="4206240"/>
            <a:ext cx="4649582" cy="26517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8DC04C6-1EAE-C586-338D-613EF42091D2}"/>
              </a:ext>
            </a:extLst>
          </p:cNvPr>
          <p:cNvSpPr txBox="1"/>
          <p:nvPr/>
        </p:nvSpPr>
        <p:spPr>
          <a:xfrm>
            <a:off x="5199398" y="3946533"/>
            <a:ext cx="599122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dirty="0"/>
              <a:t>Сиваш- сива</a:t>
            </a:r>
            <a:r>
              <a:rPr lang="uk-UA" sz="5400" b="1" dirty="0"/>
              <a:t>ськ</a:t>
            </a:r>
            <a:r>
              <a:rPr lang="uk-UA" sz="5400" dirty="0"/>
              <a:t>ий</a:t>
            </a:r>
          </a:p>
        </p:txBody>
      </p:sp>
    </p:spTree>
    <p:extLst>
      <p:ext uri="{BB962C8B-B14F-4D97-AF65-F5344CB8AC3E}">
        <p14:creationId xmlns:p14="http://schemas.microsoft.com/office/powerpoint/2010/main" val="2590318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2817ECE-D85E-75BF-9575-241BBF6C6DE9}"/>
              </a:ext>
            </a:extLst>
          </p:cNvPr>
          <p:cNvSpPr txBox="1"/>
          <p:nvPr/>
        </p:nvSpPr>
        <p:spPr>
          <a:xfrm>
            <a:off x="292964" y="1074196"/>
            <a:ext cx="11159231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Від поданих іменників </a:t>
            </a:r>
            <a:r>
              <a:rPr lang="uk-UA" b="1" dirty="0" err="1"/>
              <a:t>утворіть</a:t>
            </a:r>
            <a:r>
              <a:rPr lang="uk-UA" b="1" dirty="0"/>
              <a:t> прикметники за</a:t>
            </a:r>
          </a:p>
          <a:p>
            <a:pPr algn="just"/>
            <a:r>
              <a:rPr lang="uk-UA" b="1" dirty="0"/>
              <a:t>допомогою суфікса -</a:t>
            </a:r>
            <a:r>
              <a:rPr lang="uk-UA" b="1" dirty="0" err="1"/>
              <a:t>ськ</a:t>
            </a:r>
            <a:r>
              <a:rPr lang="uk-UA" b="1" dirty="0"/>
              <a:t>(</a:t>
            </a:r>
            <a:r>
              <a:rPr lang="uk-UA" b="1" dirty="0" err="1"/>
              <a:t>ий</a:t>
            </a:r>
            <a:r>
              <a:rPr lang="uk-UA" b="1" dirty="0"/>
              <a:t>), враховуючи зміни приголосних при</a:t>
            </a:r>
          </a:p>
          <a:p>
            <a:pPr algn="just"/>
            <a:r>
              <a:rPr lang="uk-UA" b="1" dirty="0"/>
              <a:t>словотворенні.</a:t>
            </a:r>
          </a:p>
          <a:p>
            <a:pPr algn="just"/>
            <a:r>
              <a:rPr lang="uk-UA" b="1" dirty="0"/>
              <a:t>Зразок: Острог- острозький</a:t>
            </a:r>
          </a:p>
          <a:p>
            <a:pPr algn="just"/>
            <a:r>
              <a:rPr lang="uk-UA" sz="2800" dirty="0"/>
              <a:t>Острог, </a:t>
            </a:r>
            <a:r>
              <a:rPr lang="uk-UA" sz="2800" dirty="0" err="1"/>
              <a:t>Запоріжжя,Сиракузи</a:t>
            </a:r>
            <a:r>
              <a:rPr lang="uk-UA" sz="2800" dirty="0"/>
              <a:t>, Казбек, Рига, Ніцца, узбек, Гринвіч, тюрки, чуваш, Чикаго, </a:t>
            </a:r>
            <a:r>
              <a:rPr lang="uk-UA" sz="2800" dirty="0" err="1"/>
              <a:t>Хмельницьк</a:t>
            </a:r>
            <a:r>
              <a:rPr lang="uk-UA" sz="2800" dirty="0"/>
              <a:t>, Гамбург, Люксембург, Париж, Владивосток, </a:t>
            </a:r>
            <a:r>
              <a:rPr lang="uk-UA" sz="2800" dirty="0" err="1"/>
              <a:t>Сабадаш,Цюрих</a:t>
            </a:r>
            <a:r>
              <a:rPr lang="uk-UA" sz="2800" dirty="0"/>
              <a:t>, Прилуки, таджик, Лодзь, Овруч, </a:t>
            </a:r>
            <a:r>
              <a:rPr lang="uk-UA" sz="2800" dirty="0" err="1"/>
              <a:t>Збуж</a:t>
            </a:r>
            <a:r>
              <a:rPr lang="uk-UA" sz="2800" dirty="0"/>
              <a:t>, Мекка, Умань, </a:t>
            </a:r>
            <a:r>
              <a:rPr lang="uk-UA" sz="2800" dirty="0" err="1"/>
              <a:t>Ясси,Лейпциг</a:t>
            </a:r>
            <a:r>
              <a:rPr lang="uk-UA" sz="2800" dirty="0"/>
              <a:t>, </a:t>
            </a:r>
            <a:r>
              <a:rPr lang="uk-UA" sz="2800" dirty="0" err="1"/>
              <a:t>Лепетиха</a:t>
            </a:r>
            <a:r>
              <a:rPr lang="uk-UA" sz="2800" dirty="0"/>
              <a:t>, казах, Суми, Дамаск, Санкт-Петербург, Кобеляки, Залісся, Париж, Черемош, Дрогобич, Прага, Воронеж, </a:t>
            </a:r>
            <a:r>
              <a:rPr lang="uk-UA" sz="2800" dirty="0" err="1"/>
              <a:t>Золотухи,Волинь</a:t>
            </a:r>
            <a:r>
              <a:rPr lang="uk-UA" sz="2800" dirty="0"/>
              <a:t>, Черкаси, Козелець, Бахмач, </a:t>
            </a:r>
            <a:r>
              <a:rPr lang="uk-UA" sz="2800" dirty="0" err="1"/>
              <a:t>Гринчук</a:t>
            </a:r>
            <a:r>
              <a:rPr lang="uk-UA" sz="2800" dirty="0"/>
              <a:t>, Миколаїв, </a:t>
            </a:r>
            <a:r>
              <a:rPr lang="uk-UA" sz="2800" dirty="0" err="1"/>
              <a:t>Гурзуф,Золотоноша</a:t>
            </a:r>
            <a:r>
              <a:rPr lang="uk-UA" sz="2800" dirty="0"/>
              <a:t>, Гамбург, Кременчук, Кривий Ріг, Полісся, латиш, </a:t>
            </a:r>
            <a:r>
              <a:rPr lang="uk-UA" sz="2800" dirty="0" err="1"/>
              <a:t>Губин,Волинь</a:t>
            </a:r>
            <a:r>
              <a:rPr lang="uk-UA" sz="2800" dirty="0"/>
              <a:t>, Случ, інтелігент, Іртиш, Чехія, Галич.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5F2EC9-1CFC-45B8-E26D-4AD5DFFAF49D}"/>
              </a:ext>
            </a:extLst>
          </p:cNvPr>
          <p:cNvSpPr txBox="1"/>
          <p:nvPr/>
        </p:nvSpPr>
        <p:spPr>
          <a:xfrm>
            <a:off x="7732450" y="71021"/>
            <a:ext cx="39594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ПРАКТИЧНА ВПРАВА</a:t>
            </a:r>
          </a:p>
        </p:txBody>
      </p:sp>
    </p:spTree>
    <p:extLst>
      <p:ext uri="{BB962C8B-B14F-4D97-AF65-F5344CB8AC3E}">
        <p14:creationId xmlns:p14="http://schemas.microsoft.com/office/powerpoint/2010/main" val="31072133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4073D06-CEFA-22EA-03FC-32D0EF29D0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307" y="1178425"/>
            <a:ext cx="6000750" cy="37585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8F0AF16-6080-03A7-E814-3C82FDBB60AA}"/>
              </a:ext>
            </a:extLst>
          </p:cNvPr>
          <p:cNvSpPr txBox="1"/>
          <p:nvPr/>
        </p:nvSpPr>
        <p:spPr>
          <a:xfrm>
            <a:off x="441202" y="5180628"/>
            <a:ext cx="6096000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Острозький замок.</a:t>
            </a:r>
          </a:p>
          <a:p>
            <a:pPr algn="just"/>
            <a:r>
              <a:rPr lang="uk-UA" dirty="0"/>
              <a:t>Замок протягом XIV-XVI століть був родовим гніздом князів Острозьких — найбагатших магнатів Речі Посполитої тих часів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CF3C79-285B-F08B-653F-0929F758EEF1}"/>
              </a:ext>
            </a:extLst>
          </p:cNvPr>
          <p:cNvSpPr txBox="1"/>
          <p:nvPr/>
        </p:nvSpPr>
        <p:spPr>
          <a:xfrm>
            <a:off x="7261934" y="124288"/>
            <a:ext cx="4545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ІСТОРИЧНА ДОВІДКА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8B45CB-462D-4133-E7C2-648474B0E011}"/>
              </a:ext>
            </a:extLst>
          </p:cNvPr>
          <p:cNvSpPr txBox="1"/>
          <p:nvPr/>
        </p:nvSpPr>
        <p:spPr>
          <a:xfrm>
            <a:off x="6850324" y="5678968"/>
            <a:ext cx="49004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Ніцца — місто у Франції, на узбережжі Середземного м., на Лазурному березі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BD93121-E7A1-2159-1198-963E310A3233}"/>
              </a:ext>
            </a:extLst>
          </p:cNvPr>
          <p:cNvSpPr txBox="1"/>
          <p:nvPr/>
        </p:nvSpPr>
        <p:spPr>
          <a:xfrm>
            <a:off x="6942338" y="5147433"/>
            <a:ext cx="4225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Ніцца- ніццький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E0CE1B6-80A9-6A41-42CB-371FC0B9D7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6412" y="1187348"/>
            <a:ext cx="5616281" cy="3704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5586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hade val="98000"/>
                <a:satMod val="150000"/>
                <a:lumMod val="102000"/>
              </a:schemeClr>
            </a:gs>
            <a:gs pos="50000">
              <a:schemeClr val="bg1">
                <a:tint val="98000"/>
                <a:shade val="90000"/>
                <a:satMod val="13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6ECDD1C7-3E51-40DC-8B85-24AA12A39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26BC0C6-2E6A-4FE0-8465-4642D24063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E770CA6A-B3B0-4826-A91F-B2B1F89220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143FB8-0130-BB9E-FF89-12A2156F3B6C}"/>
              </a:ext>
            </a:extLst>
          </p:cNvPr>
          <p:cNvSpPr txBox="1"/>
          <p:nvPr/>
        </p:nvSpPr>
        <p:spPr>
          <a:xfrm>
            <a:off x="4976028" y="965200"/>
            <a:ext cx="6170943" cy="43296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cap="all">
                <a:latin typeface="+mj-lt"/>
                <a:ea typeface="+mj-ea"/>
                <a:cs typeface="+mj-cs"/>
              </a:rPr>
              <a:t>СКЛАДНІ СЛОВА. 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cap="all">
                <a:latin typeface="+mj-lt"/>
                <a:ea typeface="+mj-ea"/>
                <a:cs typeface="+mj-cs"/>
              </a:rPr>
              <a:t>СПОЛУЧНІ о та е   У СКЛАДНИХ СЛОВАХ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FE641DB-A503-41DE-ACA6-36B41C6C2B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5" y="1621260"/>
            <a:ext cx="0" cy="301752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>
            <a:extLst>
              <a:ext uri="{FF2B5EF4-FFF2-40B4-BE49-F238E27FC236}">
                <a16:creationId xmlns:a16="http://schemas.microsoft.com/office/drawing/2014/main" id="{0CE42A09-4F29-4DF7-BE2A-F91C882A2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1904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07379EA-763E-30B2-02B4-54DB6987DA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46" t="24375" r="19167" b="14584"/>
          <a:stretch/>
        </p:blipFill>
        <p:spPr>
          <a:xfrm>
            <a:off x="4291843" y="2055744"/>
            <a:ext cx="7769396" cy="46153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126B55-6FC6-B7D1-8290-50ECAEB9566E}"/>
              </a:ext>
            </a:extLst>
          </p:cNvPr>
          <p:cNvSpPr txBox="1"/>
          <p:nvPr/>
        </p:nvSpPr>
        <p:spPr>
          <a:xfrm>
            <a:off x="8469298" y="0"/>
            <a:ext cx="3591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ДОСЛІДЖУЄМО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6F3530-579B-5CEB-4EAC-21DA2026CC2D}"/>
              </a:ext>
            </a:extLst>
          </p:cNvPr>
          <p:cNvSpPr txBox="1"/>
          <p:nvPr/>
        </p:nvSpPr>
        <p:spPr>
          <a:xfrm>
            <a:off x="372860" y="1584100"/>
            <a:ext cx="6720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ЛІСОСТЕП, КІНОТЕАТР, СИНЬОКРИЛИЙ, ВОЛЕЛЮБНИЙ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0262E9-348F-29FA-8FFC-506F828EED22}"/>
              </a:ext>
            </a:extLst>
          </p:cNvPr>
          <p:cNvSpPr txBox="1"/>
          <p:nvPr/>
        </p:nvSpPr>
        <p:spPr>
          <a:xfrm>
            <a:off x="275208" y="2716567"/>
            <a:ext cx="427015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/>
              <a:t>Складні слова </a:t>
            </a:r>
            <a:r>
              <a:rPr lang="uk-UA" sz="3200" dirty="0"/>
              <a:t>-слова, що мають два і більше коренів.</a:t>
            </a:r>
          </a:p>
          <a:p>
            <a:endParaRPr lang="uk-UA" sz="3200" dirty="0"/>
          </a:p>
          <a:p>
            <a:r>
              <a:rPr lang="uk-UA" sz="3200" dirty="0"/>
              <a:t>Сполучні голосні- </a:t>
            </a:r>
            <a:r>
              <a:rPr lang="uk-UA" sz="3200" b="1" dirty="0" err="1"/>
              <a:t>о,е,є</a:t>
            </a:r>
            <a:endParaRPr lang="uk-UA" sz="3200" b="1" dirty="0"/>
          </a:p>
        </p:txBody>
      </p:sp>
      <p:grpSp>
        <p:nvGrpSpPr>
          <p:cNvPr id="10" name="Групувати 9">
            <a:extLst>
              <a:ext uri="{FF2B5EF4-FFF2-40B4-BE49-F238E27FC236}">
                <a16:creationId xmlns:a16="http://schemas.microsoft.com/office/drawing/2014/main" id="{0AA96125-DF90-C1C2-A3E1-AC5B35CD7AA8}"/>
              </a:ext>
            </a:extLst>
          </p:cNvPr>
          <p:cNvGrpSpPr/>
          <p:nvPr/>
        </p:nvGrpSpPr>
        <p:grpSpPr>
          <a:xfrm>
            <a:off x="549993" y="1422748"/>
            <a:ext cx="996120" cy="237960"/>
            <a:chOff x="549993" y="1422748"/>
            <a:chExt cx="996120" cy="237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7" name="Рукописні дані 6">
                  <a:extLst>
                    <a:ext uri="{FF2B5EF4-FFF2-40B4-BE49-F238E27FC236}">
                      <a16:creationId xmlns:a16="http://schemas.microsoft.com/office/drawing/2014/main" id="{E75B80C5-5F68-CAB9-629F-04A1E2C3BE4C}"/>
                    </a:ext>
                  </a:extLst>
                </p14:cNvPr>
                <p14:cNvContentPartPr/>
                <p14:nvPr/>
              </p14:nvContentPartPr>
              <p14:xfrm>
                <a:off x="549993" y="1515628"/>
                <a:ext cx="241920" cy="135720"/>
              </p14:xfrm>
            </p:contentPart>
          </mc:Choice>
          <mc:Fallback xmlns="">
            <p:pic>
              <p:nvPicPr>
                <p:cNvPr id="7" name="Рукописні дані 6">
                  <a:extLst>
                    <a:ext uri="{FF2B5EF4-FFF2-40B4-BE49-F238E27FC236}">
                      <a16:creationId xmlns:a16="http://schemas.microsoft.com/office/drawing/2014/main" id="{E75B80C5-5F68-CAB9-629F-04A1E2C3BE4C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31993" y="1497628"/>
                  <a:ext cx="277560" cy="171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8" name="Рукописні дані 7">
                  <a:extLst>
                    <a:ext uri="{FF2B5EF4-FFF2-40B4-BE49-F238E27FC236}">
                      <a16:creationId xmlns:a16="http://schemas.microsoft.com/office/drawing/2014/main" id="{B5A91FFD-D049-37AE-522F-471F0AB5DF4A}"/>
                    </a:ext>
                  </a:extLst>
                </p14:cNvPr>
                <p14:cNvContentPartPr/>
                <p14:nvPr/>
              </p14:nvContentPartPr>
              <p14:xfrm>
                <a:off x="1171713" y="1516708"/>
                <a:ext cx="374400" cy="144000"/>
              </p14:xfrm>
            </p:contentPart>
          </mc:Choice>
          <mc:Fallback xmlns="">
            <p:pic>
              <p:nvPicPr>
                <p:cNvPr id="8" name="Рукописні дані 7">
                  <a:extLst>
                    <a:ext uri="{FF2B5EF4-FFF2-40B4-BE49-F238E27FC236}">
                      <a16:creationId xmlns:a16="http://schemas.microsoft.com/office/drawing/2014/main" id="{B5A91FFD-D049-37AE-522F-471F0AB5DF4A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53713" y="1498708"/>
                  <a:ext cx="410040" cy="179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9" name="Рукописні дані 8">
                  <a:extLst>
                    <a:ext uri="{FF2B5EF4-FFF2-40B4-BE49-F238E27FC236}">
                      <a16:creationId xmlns:a16="http://schemas.microsoft.com/office/drawing/2014/main" id="{7E034902-5CA2-180D-AB2D-EA18AD8D9F8E}"/>
                    </a:ext>
                  </a:extLst>
                </p14:cNvPr>
                <p14:cNvContentPartPr/>
                <p14:nvPr/>
              </p14:nvContentPartPr>
              <p14:xfrm>
                <a:off x="913953" y="1422748"/>
                <a:ext cx="135720" cy="199440"/>
              </p14:xfrm>
            </p:contentPart>
          </mc:Choice>
          <mc:Fallback xmlns="">
            <p:pic>
              <p:nvPicPr>
                <p:cNvPr id="9" name="Рукописні дані 8">
                  <a:extLst>
                    <a:ext uri="{FF2B5EF4-FFF2-40B4-BE49-F238E27FC236}">
                      <a16:creationId xmlns:a16="http://schemas.microsoft.com/office/drawing/2014/main" id="{7E034902-5CA2-180D-AB2D-EA18AD8D9F8E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896313" y="1404748"/>
                  <a:ext cx="171360" cy="2350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8" name="Групувати 17">
            <a:extLst>
              <a:ext uri="{FF2B5EF4-FFF2-40B4-BE49-F238E27FC236}">
                <a16:creationId xmlns:a16="http://schemas.microsoft.com/office/drawing/2014/main" id="{39DAD547-5A80-8065-8AD4-DBCF14498D81}"/>
              </a:ext>
            </a:extLst>
          </p:cNvPr>
          <p:cNvGrpSpPr/>
          <p:nvPr/>
        </p:nvGrpSpPr>
        <p:grpSpPr>
          <a:xfrm>
            <a:off x="3098073" y="1478908"/>
            <a:ext cx="1313280" cy="234720"/>
            <a:chOff x="3098073" y="1478908"/>
            <a:chExt cx="1313280" cy="2347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14" name="Рукописні дані 13">
                  <a:extLst>
                    <a:ext uri="{FF2B5EF4-FFF2-40B4-BE49-F238E27FC236}">
                      <a16:creationId xmlns:a16="http://schemas.microsoft.com/office/drawing/2014/main" id="{F09E5A9E-A84B-4C66-1148-2337DD921D53}"/>
                    </a:ext>
                  </a:extLst>
                </p14:cNvPr>
                <p14:cNvContentPartPr/>
                <p14:nvPr/>
              </p14:nvContentPartPr>
              <p14:xfrm>
                <a:off x="3098073" y="1587628"/>
                <a:ext cx="372240" cy="126000"/>
              </p14:xfrm>
            </p:contentPart>
          </mc:Choice>
          <mc:Fallback xmlns="">
            <p:pic>
              <p:nvPicPr>
                <p:cNvPr id="14" name="Рукописні дані 13">
                  <a:extLst>
                    <a:ext uri="{FF2B5EF4-FFF2-40B4-BE49-F238E27FC236}">
                      <a16:creationId xmlns:a16="http://schemas.microsoft.com/office/drawing/2014/main" id="{F09E5A9E-A84B-4C66-1148-2337DD921D53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3080073" y="1569628"/>
                  <a:ext cx="407880" cy="161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15" name="Рукописні дані 14">
                  <a:extLst>
                    <a:ext uri="{FF2B5EF4-FFF2-40B4-BE49-F238E27FC236}">
                      <a16:creationId xmlns:a16="http://schemas.microsoft.com/office/drawing/2014/main" id="{09850612-A500-8480-F79D-19C7E15D12B1}"/>
                    </a:ext>
                  </a:extLst>
                </p14:cNvPr>
                <p14:cNvContentPartPr/>
                <p14:nvPr/>
              </p14:nvContentPartPr>
              <p14:xfrm>
                <a:off x="3683793" y="1478908"/>
                <a:ext cx="194040" cy="189360"/>
              </p14:xfrm>
            </p:contentPart>
          </mc:Choice>
          <mc:Fallback xmlns="">
            <p:pic>
              <p:nvPicPr>
                <p:cNvPr id="15" name="Рукописні дані 14">
                  <a:extLst>
                    <a:ext uri="{FF2B5EF4-FFF2-40B4-BE49-F238E27FC236}">
                      <a16:creationId xmlns:a16="http://schemas.microsoft.com/office/drawing/2014/main" id="{09850612-A500-8480-F79D-19C7E15D12B1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3666153" y="1461268"/>
                  <a:ext cx="229680" cy="225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17" name="Рукописні дані 16">
                  <a:extLst>
                    <a:ext uri="{FF2B5EF4-FFF2-40B4-BE49-F238E27FC236}">
                      <a16:creationId xmlns:a16="http://schemas.microsoft.com/office/drawing/2014/main" id="{5FD867E8-DF38-BA3E-3828-B4F690EC4474}"/>
                    </a:ext>
                  </a:extLst>
                </p14:cNvPr>
                <p14:cNvContentPartPr/>
                <p14:nvPr/>
              </p14:nvContentPartPr>
              <p14:xfrm>
                <a:off x="3932553" y="1516708"/>
                <a:ext cx="478800" cy="153720"/>
              </p14:xfrm>
            </p:contentPart>
          </mc:Choice>
          <mc:Fallback xmlns="">
            <p:pic>
              <p:nvPicPr>
                <p:cNvPr id="17" name="Рукописні дані 16">
                  <a:extLst>
                    <a:ext uri="{FF2B5EF4-FFF2-40B4-BE49-F238E27FC236}">
                      <a16:creationId xmlns:a16="http://schemas.microsoft.com/office/drawing/2014/main" id="{5FD867E8-DF38-BA3E-3828-B4F690EC4474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3914553" y="1498708"/>
                  <a:ext cx="514440" cy="1893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2" name="Групувати 21">
            <a:extLst>
              <a:ext uri="{FF2B5EF4-FFF2-40B4-BE49-F238E27FC236}">
                <a16:creationId xmlns:a16="http://schemas.microsoft.com/office/drawing/2014/main" id="{FBBCD5FD-6604-C9AA-B829-188DD53129CA}"/>
              </a:ext>
            </a:extLst>
          </p:cNvPr>
          <p:cNvGrpSpPr/>
          <p:nvPr/>
        </p:nvGrpSpPr>
        <p:grpSpPr>
          <a:xfrm>
            <a:off x="4988793" y="1433188"/>
            <a:ext cx="1092960" cy="262440"/>
            <a:chOff x="4988793" y="1433188"/>
            <a:chExt cx="1092960" cy="262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19" name="Рукописні дані 18">
                  <a:extLst>
                    <a:ext uri="{FF2B5EF4-FFF2-40B4-BE49-F238E27FC236}">
                      <a16:creationId xmlns:a16="http://schemas.microsoft.com/office/drawing/2014/main" id="{AF07F112-737F-03C9-B85B-3BF5549E2F94}"/>
                    </a:ext>
                  </a:extLst>
                </p14:cNvPr>
                <p14:cNvContentPartPr/>
                <p14:nvPr/>
              </p14:nvContentPartPr>
              <p14:xfrm>
                <a:off x="4988793" y="1507348"/>
                <a:ext cx="410040" cy="169200"/>
              </p14:xfrm>
            </p:contentPart>
          </mc:Choice>
          <mc:Fallback xmlns="">
            <p:pic>
              <p:nvPicPr>
                <p:cNvPr id="19" name="Рукописні дані 18">
                  <a:extLst>
                    <a:ext uri="{FF2B5EF4-FFF2-40B4-BE49-F238E27FC236}">
                      <a16:creationId xmlns:a16="http://schemas.microsoft.com/office/drawing/2014/main" id="{AF07F112-737F-03C9-B85B-3BF5549E2F94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4971153" y="1489708"/>
                  <a:ext cx="445680" cy="204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20" name="Рукописні дані 19">
                  <a:extLst>
                    <a:ext uri="{FF2B5EF4-FFF2-40B4-BE49-F238E27FC236}">
                      <a16:creationId xmlns:a16="http://schemas.microsoft.com/office/drawing/2014/main" id="{535611EF-741D-9EC5-B206-4CFA045B85FD}"/>
                    </a:ext>
                  </a:extLst>
                </p14:cNvPr>
                <p14:cNvContentPartPr/>
                <p14:nvPr/>
              </p14:nvContentPartPr>
              <p14:xfrm>
                <a:off x="5477313" y="1433188"/>
                <a:ext cx="110880" cy="208440"/>
              </p14:xfrm>
            </p:contentPart>
          </mc:Choice>
          <mc:Fallback xmlns="">
            <p:pic>
              <p:nvPicPr>
                <p:cNvPr id="20" name="Рукописні дані 19">
                  <a:extLst>
                    <a:ext uri="{FF2B5EF4-FFF2-40B4-BE49-F238E27FC236}">
                      <a16:creationId xmlns:a16="http://schemas.microsoft.com/office/drawing/2014/main" id="{535611EF-741D-9EC5-B206-4CFA045B85FD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5459313" y="1415548"/>
                  <a:ext cx="146520" cy="244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21" name="Рукописні дані 20">
                  <a:extLst>
                    <a:ext uri="{FF2B5EF4-FFF2-40B4-BE49-F238E27FC236}">
                      <a16:creationId xmlns:a16="http://schemas.microsoft.com/office/drawing/2014/main" id="{0EA9DC51-8E1A-EBFD-BCF1-4E9D0D098897}"/>
                    </a:ext>
                  </a:extLst>
                </p14:cNvPr>
                <p14:cNvContentPartPr/>
                <p14:nvPr/>
              </p14:nvContentPartPr>
              <p14:xfrm>
                <a:off x="5663433" y="1481788"/>
                <a:ext cx="418320" cy="213840"/>
              </p14:xfrm>
            </p:contentPart>
          </mc:Choice>
          <mc:Fallback xmlns="">
            <p:pic>
              <p:nvPicPr>
                <p:cNvPr id="21" name="Рукописні дані 20">
                  <a:extLst>
                    <a:ext uri="{FF2B5EF4-FFF2-40B4-BE49-F238E27FC236}">
                      <a16:creationId xmlns:a16="http://schemas.microsoft.com/office/drawing/2014/main" id="{0EA9DC51-8E1A-EBFD-BCF1-4E9D0D098897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645793" y="1463788"/>
                  <a:ext cx="453960" cy="2494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11" name="Рукописні дані 10">
                <a:extLst>
                  <a:ext uri="{FF2B5EF4-FFF2-40B4-BE49-F238E27FC236}">
                    <a16:creationId xmlns:a16="http://schemas.microsoft.com/office/drawing/2014/main" id="{BD50080E-D7BB-A379-13CB-EDDF0CE16A7E}"/>
                  </a:ext>
                </a:extLst>
              </p14:cNvPr>
              <p14:cNvContentPartPr/>
              <p14:nvPr/>
            </p14:nvContentPartPr>
            <p14:xfrm>
              <a:off x="1786953" y="1500006"/>
              <a:ext cx="401760" cy="184805"/>
            </p14:xfrm>
          </p:contentPart>
        </mc:Choice>
        <mc:Fallback xmlns="">
          <p:pic>
            <p:nvPicPr>
              <p:cNvPr id="11" name="Рукописні дані 10">
                <a:extLst>
                  <a:ext uri="{FF2B5EF4-FFF2-40B4-BE49-F238E27FC236}">
                    <a16:creationId xmlns:a16="http://schemas.microsoft.com/office/drawing/2014/main" id="{BD50080E-D7BB-A379-13CB-EDDF0CE16A7E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1768953" y="1481994"/>
                <a:ext cx="437400" cy="22046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2" name="Рукописні дані 1">
                <a:extLst>
                  <a:ext uri="{FF2B5EF4-FFF2-40B4-BE49-F238E27FC236}">
                    <a16:creationId xmlns:a16="http://schemas.microsoft.com/office/drawing/2014/main" id="{73176DF6-91DA-B2AC-9A6F-1131A37D33D0}"/>
                  </a:ext>
                </a:extLst>
              </p14:cNvPr>
              <p14:cNvContentPartPr/>
              <p14:nvPr/>
            </p14:nvContentPartPr>
            <p14:xfrm>
              <a:off x="2340993" y="1506988"/>
              <a:ext cx="549360" cy="154080"/>
            </p14:xfrm>
          </p:contentPart>
        </mc:Choice>
        <mc:Fallback xmlns="">
          <p:pic>
            <p:nvPicPr>
              <p:cNvPr id="2" name="Рукописні дані 1">
                <a:extLst>
                  <a:ext uri="{FF2B5EF4-FFF2-40B4-BE49-F238E27FC236}">
                    <a16:creationId xmlns:a16="http://schemas.microsoft.com/office/drawing/2014/main" id="{73176DF6-91DA-B2AC-9A6F-1131A37D33D0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2322993" y="1488988"/>
                <a:ext cx="585000" cy="189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86908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8174A40-8D53-A55F-F1AC-C46A7CDA4B8B}"/>
              </a:ext>
            </a:extLst>
          </p:cNvPr>
          <p:cNvSpPr txBox="1"/>
          <p:nvPr/>
        </p:nvSpPr>
        <p:spPr>
          <a:xfrm>
            <a:off x="133164" y="1668080"/>
            <a:ext cx="8407154" cy="24314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Сполучну букву </a:t>
            </a:r>
            <a:r>
              <a:rPr lang="uk-UA" sz="4000" b="1" dirty="0">
                <a:solidFill>
                  <a:srgbClr val="FF0000"/>
                </a:solidFill>
              </a:rPr>
              <a:t>є </a:t>
            </a:r>
            <a:r>
              <a:rPr lang="uk-UA" sz="2800" dirty="0"/>
              <a:t>пишемо також після подвоєних літер, що позначають </a:t>
            </a:r>
            <a:r>
              <a:rPr lang="uk-UA" sz="2800" b="1" dirty="0"/>
              <a:t>м’який подовжений приголосний</a:t>
            </a:r>
            <a:r>
              <a:rPr lang="uk-UA" sz="2800" dirty="0"/>
              <a:t>:</a:t>
            </a:r>
          </a:p>
          <a:p>
            <a:endParaRPr lang="uk-UA" sz="2800" dirty="0"/>
          </a:p>
          <a:p>
            <a:r>
              <a:rPr lang="uk-UA" sz="2800" dirty="0"/>
              <a:t> *смітт</a:t>
            </a:r>
            <a:r>
              <a:rPr lang="uk-UA" sz="2800" b="1" dirty="0"/>
              <a:t>є</a:t>
            </a:r>
            <a:r>
              <a:rPr lang="uk-UA" sz="2800" dirty="0"/>
              <a:t>звалище,      житт</a:t>
            </a:r>
            <a:r>
              <a:rPr lang="uk-UA" sz="2800" b="1" dirty="0"/>
              <a:t>є</a:t>
            </a:r>
            <a:r>
              <a:rPr lang="uk-UA" sz="2800" dirty="0"/>
              <a:t>радісний.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1080D85-3EDE-EFA3-4AD4-D0C707DAE4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8451" y="0"/>
            <a:ext cx="45635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0631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8A8C835-B4EA-1AED-83CB-AB508D2F751A}"/>
              </a:ext>
            </a:extLst>
          </p:cNvPr>
          <p:cNvSpPr txBox="1"/>
          <p:nvPr/>
        </p:nvSpPr>
        <p:spPr>
          <a:xfrm>
            <a:off x="186431" y="1722268"/>
            <a:ext cx="1083963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С. 67, </a:t>
            </a:r>
            <a:r>
              <a:rPr lang="uk-UA" sz="2800" dirty="0" err="1"/>
              <a:t>впр</a:t>
            </a:r>
            <a:r>
              <a:rPr lang="uk-UA" sz="2800" dirty="0"/>
              <a:t>. 2. </a:t>
            </a:r>
            <a:r>
              <a:rPr lang="uk-UA" sz="2800" dirty="0" err="1"/>
              <a:t>Утворіть</a:t>
            </a:r>
            <a:r>
              <a:rPr lang="uk-UA" sz="2800" dirty="0"/>
              <a:t> і запишіть складні слова (за зразком). </a:t>
            </a:r>
          </a:p>
          <a:p>
            <a:endParaRPr lang="uk-UA" sz="2800" b="1" dirty="0"/>
          </a:p>
          <a:p>
            <a:r>
              <a:rPr lang="uk-UA" sz="2800" b="1" dirty="0"/>
              <a:t>Зразок. Ліс, смуга — лісосмуга. </a:t>
            </a:r>
          </a:p>
          <a:p>
            <a:endParaRPr lang="uk-UA" sz="2800" dirty="0"/>
          </a:p>
          <a:p>
            <a:endParaRPr lang="uk-UA" sz="2800" dirty="0"/>
          </a:p>
          <a:p>
            <a:r>
              <a:rPr lang="uk-UA" sz="2800" dirty="0"/>
              <a:t>Ліс, смуга; море, плавати; земля, копати; чорний, земля; синій, очі; ясний, зоря; давній, Русь; важкий, атлетика; життя, писати; сміття, </a:t>
            </a:r>
            <a:r>
              <a:rPr lang="uk-UA" sz="2800" dirty="0" err="1"/>
              <a:t>збира</a:t>
            </a:r>
            <a:endParaRPr lang="uk-UA" sz="28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Рукописні дані 3">
                <a:extLst>
                  <a:ext uri="{FF2B5EF4-FFF2-40B4-BE49-F238E27FC236}">
                    <a16:creationId xmlns:a16="http://schemas.microsoft.com/office/drawing/2014/main" id="{C6265406-5065-48F9-B613-3C5F1379BA24}"/>
                  </a:ext>
                </a:extLst>
              </p14:cNvPr>
              <p14:cNvContentPartPr/>
              <p14:nvPr/>
            </p14:nvContentPartPr>
            <p14:xfrm>
              <a:off x="4154313" y="2538028"/>
              <a:ext cx="387000" cy="180000"/>
            </p14:xfrm>
          </p:contentPart>
        </mc:Choice>
        <mc:Fallback xmlns="">
          <p:pic>
            <p:nvPicPr>
              <p:cNvPr id="4" name="Рукописні дані 3">
                <a:extLst>
                  <a:ext uri="{FF2B5EF4-FFF2-40B4-BE49-F238E27FC236}">
                    <a16:creationId xmlns:a16="http://schemas.microsoft.com/office/drawing/2014/main" id="{C6265406-5065-48F9-B613-3C5F1379BA24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136673" y="2520388"/>
                <a:ext cx="422640" cy="21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Рукописні дані 4">
                <a:extLst>
                  <a:ext uri="{FF2B5EF4-FFF2-40B4-BE49-F238E27FC236}">
                    <a16:creationId xmlns:a16="http://schemas.microsoft.com/office/drawing/2014/main" id="{170B1F65-AD3E-E022-97BE-161EA8480B29}"/>
                  </a:ext>
                </a:extLst>
              </p14:cNvPr>
              <p14:cNvContentPartPr/>
              <p14:nvPr/>
            </p14:nvContentPartPr>
            <p14:xfrm>
              <a:off x="4962153" y="2616508"/>
              <a:ext cx="644040" cy="162000"/>
            </p14:xfrm>
          </p:contentPart>
        </mc:Choice>
        <mc:Fallback xmlns="">
          <p:pic>
            <p:nvPicPr>
              <p:cNvPr id="5" name="Рукописні дані 4">
                <a:extLst>
                  <a:ext uri="{FF2B5EF4-FFF2-40B4-BE49-F238E27FC236}">
                    <a16:creationId xmlns:a16="http://schemas.microsoft.com/office/drawing/2014/main" id="{170B1F65-AD3E-E022-97BE-161EA8480B2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944513" y="2598868"/>
                <a:ext cx="679680" cy="197640"/>
              </a:xfrm>
              <a:prstGeom prst="rect">
                <a:avLst/>
              </a:prstGeom>
            </p:spPr>
          </p:pic>
        </mc:Fallback>
      </mc:AlternateContent>
      <p:grpSp>
        <p:nvGrpSpPr>
          <p:cNvPr id="8" name="Групувати 7">
            <a:extLst>
              <a:ext uri="{FF2B5EF4-FFF2-40B4-BE49-F238E27FC236}">
                <a16:creationId xmlns:a16="http://schemas.microsoft.com/office/drawing/2014/main" id="{53BB3283-A8A6-D464-ACC7-BA8B181A4848}"/>
              </a:ext>
            </a:extLst>
          </p:cNvPr>
          <p:cNvGrpSpPr/>
          <p:nvPr/>
        </p:nvGrpSpPr>
        <p:grpSpPr>
          <a:xfrm>
            <a:off x="4673433" y="2441188"/>
            <a:ext cx="121320" cy="283320"/>
            <a:chOff x="4673433" y="2441188"/>
            <a:chExt cx="121320" cy="283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6" name="Рукописні дані 5">
                  <a:extLst>
                    <a:ext uri="{FF2B5EF4-FFF2-40B4-BE49-F238E27FC236}">
                      <a16:creationId xmlns:a16="http://schemas.microsoft.com/office/drawing/2014/main" id="{36434B0C-4119-F5D0-04D6-0F79EA7B30ED}"/>
                    </a:ext>
                  </a:extLst>
                </p14:cNvPr>
                <p14:cNvContentPartPr/>
                <p14:nvPr/>
              </p14:nvContentPartPr>
              <p14:xfrm>
                <a:off x="4673433" y="2441188"/>
                <a:ext cx="75960" cy="262440"/>
              </p14:xfrm>
            </p:contentPart>
          </mc:Choice>
          <mc:Fallback xmlns="">
            <p:pic>
              <p:nvPicPr>
                <p:cNvPr id="6" name="Рукописні дані 5">
                  <a:extLst>
                    <a:ext uri="{FF2B5EF4-FFF2-40B4-BE49-F238E27FC236}">
                      <a16:creationId xmlns:a16="http://schemas.microsoft.com/office/drawing/2014/main" id="{36434B0C-4119-F5D0-04D6-0F79EA7B30ED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4655793" y="2423188"/>
                  <a:ext cx="111600" cy="298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7" name="Рукописні дані 6">
                  <a:extLst>
                    <a:ext uri="{FF2B5EF4-FFF2-40B4-BE49-F238E27FC236}">
                      <a16:creationId xmlns:a16="http://schemas.microsoft.com/office/drawing/2014/main" id="{4DA7A3B5-E1F9-9838-CC84-61BB876FCF00}"/>
                    </a:ext>
                  </a:extLst>
                </p14:cNvPr>
                <p14:cNvContentPartPr/>
                <p14:nvPr/>
              </p14:nvContentPartPr>
              <p14:xfrm>
                <a:off x="4775673" y="2441188"/>
                <a:ext cx="19080" cy="283320"/>
              </p14:xfrm>
            </p:contentPart>
          </mc:Choice>
          <mc:Fallback xmlns="">
            <p:pic>
              <p:nvPicPr>
                <p:cNvPr id="7" name="Рукописні дані 6">
                  <a:extLst>
                    <a:ext uri="{FF2B5EF4-FFF2-40B4-BE49-F238E27FC236}">
                      <a16:creationId xmlns:a16="http://schemas.microsoft.com/office/drawing/2014/main" id="{4DA7A3B5-E1F9-9838-CC84-61BB876FCF00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4757673" y="2423188"/>
                  <a:ext cx="54720" cy="31896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2325443D-D3DC-E914-2811-8355C4FB6584}"/>
              </a:ext>
            </a:extLst>
          </p:cNvPr>
          <p:cNvSpPr txBox="1"/>
          <p:nvPr/>
        </p:nvSpPr>
        <p:spPr>
          <a:xfrm>
            <a:off x="7625918" y="124287"/>
            <a:ext cx="428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ПРАКТИЧНА ВПРАВА</a:t>
            </a:r>
          </a:p>
        </p:txBody>
      </p:sp>
    </p:spTree>
    <p:extLst>
      <p:ext uri="{BB962C8B-B14F-4D97-AF65-F5344CB8AC3E}">
        <p14:creationId xmlns:p14="http://schemas.microsoft.com/office/powerpoint/2010/main" val="40157374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A2FD6F8-6DA3-9056-7E80-C17B4154CEA3}"/>
              </a:ext>
            </a:extLst>
          </p:cNvPr>
          <p:cNvSpPr txBox="1"/>
          <p:nvPr/>
        </p:nvSpPr>
        <p:spPr>
          <a:xfrm>
            <a:off x="603682" y="1802166"/>
            <a:ext cx="10413506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Впр.3. Перепишіть слова, уставивши, де потрібно, </a:t>
            </a:r>
            <a:r>
              <a:rPr lang="uk-UA" sz="2800" b="1" dirty="0"/>
              <a:t>букви о, е, є. 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 err="1"/>
              <a:t>Чорн</a:t>
            </a:r>
            <a:r>
              <a:rPr lang="uk-UA" sz="2800" dirty="0"/>
              <a:t>..слив, </a:t>
            </a:r>
            <a:r>
              <a:rPr lang="uk-UA" sz="2800" dirty="0" err="1"/>
              <a:t>гряз</a:t>
            </a:r>
            <a:r>
              <a:rPr lang="uk-UA" sz="2800" dirty="0"/>
              <a:t>..лікування, </a:t>
            </a:r>
            <a:r>
              <a:rPr lang="uk-UA" sz="2800" dirty="0" err="1"/>
              <a:t>біл</a:t>
            </a:r>
            <a:r>
              <a:rPr lang="uk-UA" sz="2800" dirty="0"/>
              <a:t>..сніжний, </a:t>
            </a:r>
            <a:r>
              <a:rPr lang="uk-UA" sz="2800" dirty="0" err="1"/>
              <a:t>піш</a:t>
            </a:r>
            <a:r>
              <a:rPr lang="uk-UA" sz="2800" dirty="0"/>
              <a:t>..хід, </a:t>
            </a:r>
            <a:r>
              <a:rPr lang="uk-UA" sz="2800" dirty="0" err="1"/>
              <a:t>вод..пій</a:t>
            </a:r>
            <a:r>
              <a:rPr lang="uk-UA" sz="2800" dirty="0"/>
              <a:t>, </a:t>
            </a:r>
            <a:r>
              <a:rPr lang="uk-UA" sz="2800" dirty="0" err="1"/>
              <a:t>стал</a:t>
            </a:r>
            <a:r>
              <a:rPr lang="uk-UA" sz="2800" dirty="0"/>
              <a:t>..бетон, </a:t>
            </a:r>
            <a:r>
              <a:rPr lang="uk-UA" sz="2800" dirty="0" err="1"/>
              <a:t>дощ..мір</a:t>
            </a:r>
            <a:r>
              <a:rPr lang="uk-UA" sz="2800" dirty="0"/>
              <a:t>, </a:t>
            </a:r>
            <a:r>
              <a:rPr lang="uk-UA" sz="2800" dirty="0" err="1"/>
              <a:t>крапл</a:t>
            </a:r>
            <a:r>
              <a:rPr lang="uk-UA" sz="2800" dirty="0"/>
              <a:t>..подібний, висок..</a:t>
            </a:r>
            <a:r>
              <a:rPr lang="uk-UA" sz="2800" dirty="0" err="1"/>
              <a:t>гір’я</a:t>
            </a:r>
            <a:r>
              <a:rPr lang="uk-UA" sz="2800" dirty="0"/>
              <a:t>, </a:t>
            </a:r>
            <a:r>
              <a:rPr lang="uk-UA" sz="2800" dirty="0" err="1"/>
              <a:t>душ..губ</a:t>
            </a:r>
            <a:r>
              <a:rPr lang="uk-UA" sz="2800" dirty="0"/>
              <a:t>, </a:t>
            </a:r>
            <a:r>
              <a:rPr lang="uk-UA" sz="2800" dirty="0" err="1"/>
              <a:t>земл</a:t>
            </a:r>
            <a:r>
              <a:rPr lang="uk-UA" sz="2800" dirty="0"/>
              <a:t>..трус, </a:t>
            </a:r>
            <a:r>
              <a:rPr lang="uk-UA" sz="2800" dirty="0" err="1"/>
              <a:t>овоч..сховище</a:t>
            </a:r>
            <a:r>
              <a:rPr lang="uk-UA" sz="2800" dirty="0"/>
              <a:t>, </a:t>
            </a:r>
            <a:r>
              <a:rPr lang="uk-UA" sz="2800" dirty="0" err="1"/>
              <a:t>бур..лом</a:t>
            </a:r>
            <a:r>
              <a:rPr lang="uk-UA" sz="2800" dirty="0"/>
              <a:t>, </a:t>
            </a:r>
            <a:r>
              <a:rPr lang="uk-UA" sz="2800" dirty="0" err="1"/>
              <a:t>сир..вар</a:t>
            </a:r>
            <a:r>
              <a:rPr lang="uk-UA" sz="2800" dirty="0"/>
              <a:t>, </a:t>
            </a:r>
            <a:r>
              <a:rPr lang="uk-UA" sz="2800" dirty="0" err="1"/>
              <a:t>житт</a:t>
            </a:r>
            <a:r>
              <a:rPr lang="uk-UA" sz="2800" dirty="0"/>
              <a:t>..діяльність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6E50AA3-661D-6F93-1799-1F0C1DDA1B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4630" y="134142"/>
            <a:ext cx="4285859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707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6E23BF9-CFAB-A227-9773-BC40F729C49E}"/>
              </a:ext>
            </a:extLst>
          </p:cNvPr>
          <p:cNvSpPr txBox="1"/>
          <p:nvPr/>
        </p:nvSpPr>
        <p:spPr>
          <a:xfrm>
            <a:off x="99874" y="1083561"/>
            <a:ext cx="9225101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 err="1"/>
              <a:t>Впр</a:t>
            </a:r>
            <a:r>
              <a:rPr lang="uk-UA" sz="2800" dirty="0"/>
              <a:t>. 7. ,с. 67. Прочитайте речення та виконайте завдання. </a:t>
            </a:r>
          </a:p>
          <a:p>
            <a:pPr marL="514350" indent="-514350">
              <a:buAutoNum type="arabicPeriod"/>
            </a:pPr>
            <a:r>
              <a:rPr lang="uk-UA" sz="2800" dirty="0" err="1"/>
              <a:t>Хвил</a:t>
            </a:r>
            <a:r>
              <a:rPr lang="uk-UA" sz="2800" dirty="0"/>
              <a:t>..різ підноситься над водою. </a:t>
            </a:r>
          </a:p>
          <a:p>
            <a:r>
              <a:rPr lang="uk-UA" sz="2800" dirty="0"/>
              <a:t>2.У первинній обробці продуктів широко використовують м’</a:t>
            </a:r>
            <a:r>
              <a:rPr lang="uk-UA" sz="2800" dirty="0" err="1"/>
              <a:t>яс</a:t>
            </a:r>
            <a:r>
              <a:rPr lang="uk-UA" sz="2800" dirty="0"/>
              <a:t>..рубки та </a:t>
            </a:r>
            <a:r>
              <a:rPr lang="uk-UA" sz="2800" dirty="0" err="1"/>
              <a:t>картопл</a:t>
            </a:r>
            <a:r>
              <a:rPr lang="uk-UA" sz="2800" dirty="0"/>
              <a:t>..чистки </a:t>
            </a:r>
          </a:p>
          <a:p>
            <a:r>
              <a:rPr lang="uk-UA" sz="2800" dirty="0"/>
              <a:t>. 3. Зі скелі відкривається чудовий широкий </a:t>
            </a:r>
            <a:r>
              <a:rPr lang="uk-UA" sz="2800" dirty="0" err="1"/>
              <a:t>кра</a:t>
            </a:r>
            <a:r>
              <a:rPr lang="uk-UA" sz="2800" dirty="0"/>
              <a:t>..вид на море .</a:t>
            </a:r>
          </a:p>
          <a:p>
            <a:r>
              <a:rPr lang="uk-UA" sz="2800" dirty="0"/>
              <a:t> 4. Хмарки летіли </a:t>
            </a:r>
            <a:r>
              <a:rPr lang="uk-UA" sz="2800" dirty="0" err="1"/>
              <a:t>рус</a:t>
            </a:r>
            <a:r>
              <a:rPr lang="uk-UA" sz="2800" dirty="0"/>
              <a:t>..косі у </a:t>
            </a:r>
            <a:r>
              <a:rPr lang="uk-UA" sz="2800" dirty="0" err="1"/>
              <a:t>невідомії</a:t>
            </a:r>
            <a:r>
              <a:rPr lang="uk-UA" sz="2800" dirty="0"/>
              <a:t> краї . </a:t>
            </a:r>
          </a:p>
          <a:p>
            <a:r>
              <a:rPr lang="uk-UA" sz="2800" b="1" dirty="0"/>
              <a:t>А. Перепишіть речення, уставивши пропущені букви. </a:t>
            </a:r>
          </a:p>
          <a:p>
            <a:r>
              <a:rPr lang="uk-UA" sz="2800" b="1" dirty="0"/>
              <a:t>Б. Підкресліть граматичні основи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15A6180-8077-928B-FD08-A356F838F1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1407" y="-124849"/>
            <a:ext cx="3260593" cy="32490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16AAF9E-4567-842C-293D-27BDC6DF22A9}"/>
              </a:ext>
            </a:extLst>
          </p:cNvPr>
          <p:cNvSpPr txBox="1"/>
          <p:nvPr/>
        </p:nvSpPr>
        <p:spPr>
          <a:xfrm>
            <a:off x="8105775" y="0"/>
            <a:ext cx="121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Д.З</a:t>
            </a:r>
          </a:p>
        </p:txBody>
      </p:sp>
    </p:spTree>
    <p:extLst>
      <p:ext uri="{BB962C8B-B14F-4D97-AF65-F5344CB8AC3E}">
        <p14:creationId xmlns:p14="http://schemas.microsoft.com/office/powerpoint/2010/main" val="9217069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EA66941-75CE-648A-756E-97BBB2B611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335" y="174650"/>
            <a:ext cx="3481118" cy="75597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5910BB9-4BA7-2004-E576-C66A6DD2C7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552" y="1822565"/>
            <a:ext cx="3584759" cy="32128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9954BB-E213-2C05-1270-3F38A7C5BEBD}"/>
              </a:ext>
            </a:extLst>
          </p:cNvPr>
          <p:cNvSpPr txBox="1"/>
          <p:nvPr/>
        </p:nvSpPr>
        <p:spPr>
          <a:xfrm>
            <a:off x="4110361" y="2272683"/>
            <a:ext cx="779459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1Які зміни відбуваються при творенні слів із суфіксами </a:t>
            </a:r>
            <a:r>
              <a:rPr lang="uk-UA" sz="2800" dirty="0" err="1"/>
              <a:t>зьк</a:t>
            </a:r>
            <a:r>
              <a:rPr lang="uk-UA" sz="2800" dirty="0"/>
              <a:t>, </a:t>
            </a:r>
            <a:r>
              <a:rPr lang="uk-UA" sz="2800" dirty="0" err="1"/>
              <a:t>цьк</a:t>
            </a:r>
            <a:r>
              <a:rPr lang="uk-UA" sz="2800" dirty="0"/>
              <a:t>, </a:t>
            </a:r>
            <a:r>
              <a:rPr lang="uk-UA" sz="2800" dirty="0" err="1"/>
              <a:t>ськ</a:t>
            </a:r>
            <a:r>
              <a:rPr lang="uk-UA" sz="2800" dirty="0"/>
              <a:t>?</a:t>
            </a:r>
          </a:p>
          <a:p>
            <a:r>
              <a:rPr lang="uk-UA" sz="2800" dirty="0"/>
              <a:t>2. Що називаємо складними словами? Як вони утворюються?</a:t>
            </a:r>
          </a:p>
          <a:p>
            <a:r>
              <a:rPr lang="uk-UA" sz="2800"/>
              <a:t>3. </a:t>
            </a:r>
            <a:r>
              <a:rPr lang="uk-UA" sz="2800" dirty="0"/>
              <a:t>Що для тебе виявилося сьогодні складним?</a:t>
            </a:r>
          </a:p>
        </p:txBody>
      </p:sp>
    </p:spTree>
    <p:extLst>
      <p:ext uri="{BB962C8B-B14F-4D97-AF65-F5344CB8AC3E}">
        <p14:creationId xmlns:p14="http://schemas.microsoft.com/office/powerpoint/2010/main" val="394049227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231</TotalTime>
  <Words>551</Words>
  <Application>Microsoft Office PowerPoint</Application>
  <PresentationFormat>Широкий екран</PresentationFormat>
  <Paragraphs>51</Paragraphs>
  <Slides>14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17" baseType="lpstr">
      <vt:lpstr>Arial</vt:lpstr>
      <vt:lpstr>Century Gothic</vt:lpstr>
      <vt:lpstr>Туман</vt:lpstr>
      <vt:lpstr>СУФІКСИ  -ськ-, -цьк-, -зьк -ств-, -цтв-, -зтв-. Складні слова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СУФІКСИ  -ськ-, -цьк-, -зьк_x0002_і -ств-, -цтв-, -зтв-</dc:title>
  <dc:creator>Тетяна Сезько</dc:creator>
  <cp:lastModifiedBy>Тетяна Сезько</cp:lastModifiedBy>
  <cp:revision>31</cp:revision>
  <dcterms:created xsi:type="dcterms:W3CDTF">2023-11-08T07:55:21Z</dcterms:created>
  <dcterms:modified xsi:type="dcterms:W3CDTF">2023-12-27T14:00:39Z</dcterms:modified>
</cp:coreProperties>
</file>