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58" r:id="rId4"/>
    <p:sldId id="257" r:id="rId5"/>
    <p:sldId id="264" r:id="rId6"/>
    <p:sldId id="259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8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A1B92D-DA58-C06E-DC9C-13DB268C10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799" y="764373"/>
            <a:ext cx="3977639" cy="160020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uk-UA" sz="4000" dirty="0"/>
              <a:t>Багатство української мови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7958A1-5B03-BEB6-1503-E09827636349}"/>
              </a:ext>
            </a:extLst>
          </p:cNvPr>
          <p:cNvSpPr txBox="1"/>
          <p:nvPr/>
        </p:nvSpPr>
        <p:spPr>
          <a:xfrm>
            <a:off x="243349" y="5407784"/>
            <a:ext cx="3977639" cy="13716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b="1" dirty="0"/>
              <a:t>СЕЗКО ТЕТЯНА АНАТОЛІЇВНА</a:t>
            </a:r>
            <a:r>
              <a:rPr lang="en-US" sz="1600" dirty="0"/>
              <a:t>,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  <p:sp useBgFill="1">
        <p:nvSpPr>
          <p:cNvPr id="26" name="Rectangle 20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F24BAAC-5635-9C11-64EF-A8F5EB770A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797" r="20906" b="-1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663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AF8C3D0-E19F-0BB6-3743-914152156EC6}"/>
              </a:ext>
            </a:extLst>
          </p:cNvPr>
          <p:cNvSpPr txBox="1"/>
          <p:nvPr/>
        </p:nvSpPr>
        <p:spPr>
          <a:xfrm>
            <a:off x="346229" y="1677880"/>
            <a:ext cx="524670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ДІЗНАЄТЕСЯ</a:t>
            </a:r>
            <a:r>
              <a:rPr lang="uk-UA" sz="2800" dirty="0"/>
              <a:t>: </a:t>
            </a:r>
          </a:p>
          <a:p>
            <a:endParaRPr lang="uk-UA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У чому виявляється багатство української мови?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Що можна створити за допомогою мови?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A51319-B926-8AB8-F9D3-BAF79B4D1538}"/>
              </a:ext>
            </a:extLst>
          </p:cNvPr>
          <p:cNvSpPr txBox="1"/>
          <p:nvPr/>
        </p:nvSpPr>
        <p:spPr>
          <a:xfrm>
            <a:off x="6599069" y="2465279"/>
            <a:ext cx="5304033" cy="26776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ПОТРЕНУЄТЕСЯ</a:t>
            </a:r>
            <a:r>
              <a:rPr lang="uk-UA" sz="2800" dirty="0"/>
              <a:t>: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правильно інтонувати слова;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попрактикуєтеся вживати</a:t>
            </a:r>
          </a:p>
          <a:p>
            <a:r>
              <a:rPr lang="uk-UA" sz="2800" dirty="0"/>
              <a:t>синоніми,  фразеологізми</a:t>
            </a:r>
          </a:p>
          <a:p>
            <a:endParaRPr lang="uk-UA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2B5EDC-6F24-0A36-BA47-75C7F91F5932}"/>
              </a:ext>
            </a:extLst>
          </p:cNvPr>
          <p:cNvSpPr txBox="1"/>
          <p:nvPr/>
        </p:nvSpPr>
        <p:spPr>
          <a:xfrm>
            <a:off x="10173810" y="6324600"/>
            <a:ext cx="184951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b="1" dirty="0"/>
              <a:t>СЕЗЬКО ТЕТЯНА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757453-4757-3F91-42E0-391A4E95C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229" y="5445377"/>
            <a:ext cx="6102625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495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2BC99-58DD-C6A3-81C5-0B6B879D49D4}"/>
              </a:ext>
            </a:extLst>
          </p:cNvPr>
          <p:cNvSpPr txBox="1"/>
          <p:nvPr/>
        </p:nvSpPr>
        <p:spPr>
          <a:xfrm>
            <a:off x="1435253" y="179284"/>
            <a:ext cx="9064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БАГАТСТВО УКРАЇНСЬКОЇ МОВИ ВИЯВЛЯЄТЬСЯ: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2311DC-262C-6E0B-4AC5-A7B789F0324D}"/>
              </a:ext>
            </a:extLst>
          </p:cNvPr>
          <p:cNvSpPr txBox="1"/>
          <p:nvPr/>
        </p:nvSpPr>
        <p:spPr>
          <a:xfrm>
            <a:off x="97296" y="1040917"/>
            <a:ext cx="115386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1.</a:t>
            </a:r>
            <a:r>
              <a:rPr lang="uk-UA" b="1" dirty="0"/>
              <a:t>Велика кількість синонімів</a:t>
            </a:r>
          </a:p>
          <a:p>
            <a:r>
              <a:rPr lang="uk-UA" dirty="0"/>
              <a:t>*</a:t>
            </a:r>
            <a:r>
              <a:rPr lang="uk-UA" dirty="0" err="1"/>
              <a:t>Горизо́нт</a:t>
            </a:r>
            <a:r>
              <a:rPr lang="uk-UA" dirty="0"/>
              <a:t>- </a:t>
            </a:r>
            <a:r>
              <a:rPr lang="uk-UA" dirty="0" err="1"/>
              <a:t>о́брій</a:t>
            </a:r>
            <a:r>
              <a:rPr lang="uk-UA" dirty="0"/>
              <a:t>, </a:t>
            </a:r>
            <a:r>
              <a:rPr lang="uk-UA" dirty="0" err="1"/>
              <a:t>о́вид</a:t>
            </a:r>
            <a:r>
              <a:rPr lang="uk-UA" dirty="0"/>
              <a:t>, </a:t>
            </a:r>
            <a:r>
              <a:rPr lang="uk-UA" dirty="0" err="1"/>
              <a:t>видноко́ло</a:t>
            </a:r>
            <a:r>
              <a:rPr lang="uk-UA" dirty="0"/>
              <a:t>, </a:t>
            </a:r>
            <a:r>
              <a:rPr lang="uk-UA" dirty="0" err="1"/>
              <a:t>виднокра́й</a:t>
            </a:r>
            <a:r>
              <a:rPr lang="uk-UA" dirty="0"/>
              <a:t>, </a:t>
            </a:r>
            <a:r>
              <a:rPr lang="uk-UA" dirty="0" err="1"/>
              <a:t>небокра́й</a:t>
            </a:r>
            <a:r>
              <a:rPr lang="uk-UA" dirty="0"/>
              <a:t>, </a:t>
            </a:r>
            <a:r>
              <a:rPr lang="uk-UA" dirty="0" err="1"/>
              <a:t>небосхи́л</a:t>
            </a:r>
            <a:r>
              <a:rPr lang="uk-UA" dirty="0"/>
              <a:t>, </a:t>
            </a:r>
            <a:r>
              <a:rPr lang="uk-UA" dirty="0" err="1"/>
              <a:t>крайне́бо</a:t>
            </a:r>
            <a:r>
              <a:rPr lang="uk-UA" dirty="0"/>
              <a:t>, </a:t>
            </a:r>
            <a:r>
              <a:rPr lang="uk-UA" dirty="0" err="1"/>
              <a:t>кругови́д</a:t>
            </a:r>
            <a:r>
              <a:rPr lang="uk-UA" dirty="0"/>
              <a:t>, </a:t>
            </a:r>
            <a:r>
              <a:rPr lang="uk-UA" dirty="0" err="1"/>
              <a:t>кругозі́р</a:t>
            </a:r>
            <a:r>
              <a:rPr lang="uk-UA" dirty="0"/>
              <a:t>, </a:t>
            </a:r>
            <a:r>
              <a:rPr lang="uk-UA" dirty="0" err="1"/>
              <a:t>кругогля́д</a:t>
            </a:r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r>
              <a:rPr lang="uk-UA" dirty="0"/>
              <a:t>2.</a:t>
            </a:r>
            <a:r>
              <a:rPr lang="uk-UA" b="1" dirty="0"/>
              <a:t>Різноманіття фразеологізмів</a:t>
            </a:r>
          </a:p>
          <a:p>
            <a:endParaRPr lang="uk-UA" b="1" dirty="0"/>
          </a:p>
          <a:p>
            <a:r>
              <a:rPr lang="uk-UA" dirty="0"/>
              <a:t>*</a:t>
            </a:r>
            <a:r>
              <a:rPr lang="uk-UA" b="1" dirty="0"/>
              <a:t>Крутити хвостом </a:t>
            </a:r>
            <a:r>
              <a:rPr lang="uk-UA" dirty="0"/>
              <a:t>– вдаватися до нечесних вчинків.</a:t>
            </a:r>
          </a:p>
          <a:p>
            <a:r>
              <a:rPr lang="uk-UA" b="1" dirty="0"/>
              <a:t>Крутитися, як білка в колесі </a:t>
            </a:r>
            <a:r>
              <a:rPr lang="uk-UA" dirty="0"/>
              <a:t>– бути постійно зайнятим.</a:t>
            </a:r>
          </a:p>
          <a:p>
            <a:r>
              <a:rPr lang="uk-UA" b="1" dirty="0"/>
              <a:t>Стріляний горобець </a:t>
            </a:r>
            <a:r>
              <a:rPr lang="uk-UA" dirty="0"/>
              <a:t>– про людину, яка багато зазнала у житті.</a:t>
            </a:r>
          </a:p>
          <a:p>
            <a:r>
              <a:rPr lang="uk-UA" b="1" dirty="0"/>
              <a:t>Пекти раків </a:t>
            </a:r>
            <a:r>
              <a:rPr lang="uk-UA" dirty="0"/>
              <a:t>– червоніти від сорому.</a:t>
            </a:r>
          </a:p>
          <a:p>
            <a:r>
              <a:rPr lang="uk-UA" dirty="0"/>
              <a:t>Знати на зубок ...</a:t>
            </a:r>
          </a:p>
          <a:p>
            <a:r>
              <a:rPr lang="uk-UA" b="1" dirty="0"/>
              <a:t>Душі не чути </a:t>
            </a:r>
            <a:r>
              <a:rPr lang="uk-UA" dirty="0"/>
              <a:t>– самовіддано любити.</a:t>
            </a:r>
          </a:p>
          <a:p>
            <a:r>
              <a:rPr lang="uk-UA" b="1" dirty="0"/>
              <a:t>Підсунути свиню </a:t>
            </a:r>
            <a:r>
              <a:rPr lang="uk-UA" dirty="0"/>
              <a:t>– зробити неприємність.</a:t>
            </a:r>
          </a:p>
          <a:p>
            <a:endParaRPr lang="uk-UA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F835ED6-AF31-18A3-408E-947924CA2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8762" y="4529351"/>
            <a:ext cx="3283238" cy="23002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CCF9BB-0626-8396-73FC-809DCE37F375}"/>
              </a:ext>
            </a:extLst>
          </p:cNvPr>
          <p:cNvSpPr txBox="1"/>
          <p:nvPr/>
        </p:nvSpPr>
        <p:spPr>
          <a:xfrm>
            <a:off x="10233329" y="71562"/>
            <a:ext cx="1717481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ТЕОРІЯ МОВИ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494971B-0805-C45D-B24F-B0DD3515FE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23" t="3707" r="12137" b="1358"/>
          <a:stretch/>
        </p:blipFill>
        <p:spPr>
          <a:xfrm>
            <a:off x="7212737" y="3775587"/>
            <a:ext cx="2005781" cy="17894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D27A4D3-6FCE-14D3-977C-6AB8230DD6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813" y="1957039"/>
            <a:ext cx="2676525" cy="17049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122A70A-34E5-D3C6-BC70-C4C4822DF1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5615" y="1951076"/>
            <a:ext cx="2676525" cy="17049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4EE9A5E-08F1-5378-8B0D-87B6785856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18518" y="1951076"/>
            <a:ext cx="2676525" cy="16681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A1538D4-1D64-351F-96A4-B882BA78C6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4417" y="1951076"/>
            <a:ext cx="2865022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081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3B1834D-D778-F7E6-C68C-BE80789B3394}"/>
              </a:ext>
            </a:extLst>
          </p:cNvPr>
          <p:cNvSpPr txBox="1"/>
          <p:nvPr/>
        </p:nvSpPr>
        <p:spPr>
          <a:xfrm>
            <a:off x="548640" y="1526650"/>
            <a:ext cx="1120090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/>
              <a:t>3.</a:t>
            </a:r>
            <a:r>
              <a:rPr lang="ru-RU" b="1" dirty="0"/>
              <a:t>Різноманіття  </a:t>
            </a:r>
            <a:r>
              <a:rPr lang="ru-RU" b="1" dirty="0" err="1"/>
              <a:t>префіксів</a:t>
            </a:r>
            <a:r>
              <a:rPr lang="ru-RU" b="1" dirty="0"/>
              <a:t> та </a:t>
            </a:r>
            <a:r>
              <a:rPr lang="ru-RU" b="1" dirty="0" err="1"/>
              <a:t>суфіксів</a:t>
            </a:r>
            <a:endParaRPr lang="ru-RU" b="1" dirty="0"/>
          </a:p>
          <a:p>
            <a:pPr algn="just"/>
            <a:endParaRPr lang="ru-RU" b="1" dirty="0"/>
          </a:p>
          <a:p>
            <a:pPr algn="just"/>
            <a:r>
              <a:rPr lang="ru-RU" b="1" dirty="0"/>
              <a:t>*</a:t>
            </a:r>
            <a:r>
              <a:rPr lang="uk-UA" dirty="0"/>
              <a:t>відкинути, відзначити, </a:t>
            </a:r>
            <a:r>
              <a:rPr lang="uk-UA" dirty="0" err="1"/>
              <a:t>одтиснути</a:t>
            </a:r>
            <a:r>
              <a:rPr lang="uk-UA" dirty="0"/>
              <a:t>, одразу, розстелити, безкомпромісний, черезплічник, обплести, оббивати, надкусити, надзвуковий, підземелля, передплата, відібрати, </a:t>
            </a:r>
            <a:r>
              <a:rPr lang="uk-UA" dirty="0" err="1"/>
              <a:t>одіслати</a:t>
            </a:r>
            <a:r>
              <a:rPr lang="uk-UA" dirty="0"/>
              <a:t>, обібрати, надірвати, розігнати, підім’яти ; риб-к-о, риб'-</a:t>
            </a:r>
            <a:r>
              <a:rPr lang="uk-UA" dirty="0" err="1"/>
              <a:t>яч</a:t>
            </a:r>
            <a:r>
              <a:rPr lang="uk-UA" dirty="0"/>
              <a:t>-</a:t>
            </a:r>
            <a:r>
              <a:rPr lang="uk-UA" dirty="0" err="1"/>
              <a:t>ий</a:t>
            </a:r>
            <a:r>
              <a:rPr lang="uk-UA" dirty="0"/>
              <a:t>, риб-</a:t>
            </a:r>
            <a:r>
              <a:rPr lang="uk-UA" dirty="0" err="1"/>
              <a:t>ал</a:t>
            </a:r>
            <a:r>
              <a:rPr lang="uk-UA" dirty="0"/>
              <a:t>-и-ти, </a:t>
            </a:r>
            <a:r>
              <a:rPr lang="uk-UA" dirty="0" err="1"/>
              <a:t>рибал</a:t>
            </a:r>
            <a:r>
              <a:rPr lang="uk-UA" dirty="0"/>
              <a:t>-к-а; </a:t>
            </a:r>
            <a:r>
              <a:rPr lang="uk-UA" dirty="0" err="1"/>
              <a:t>ход</a:t>
            </a:r>
            <a:r>
              <a:rPr lang="uk-UA" dirty="0"/>
              <a:t>-и-в, </a:t>
            </a:r>
            <a:r>
              <a:rPr lang="uk-UA" dirty="0" err="1"/>
              <a:t>ход</a:t>
            </a:r>
            <a:r>
              <a:rPr lang="uk-UA" dirty="0"/>
              <a:t>-и-л-а, -л-и</a:t>
            </a:r>
          </a:p>
          <a:p>
            <a:pPr algn="just"/>
            <a:endParaRPr lang="uk-UA" dirty="0"/>
          </a:p>
          <a:p>
            <a:pPr algn="just"/>
            <a:r>
              <a:rPr lang="uk-UA" b="1" dirty="0"/>
              <a:t>4. Гнучкість граматики. </a:t>
            </a:r>
          </a:p>
          <a:p>
            <a:pPr algn="just"/>
            <a:r>
              <a:rPr lang="uk-UA" dirty="0"/>
              <a:t>Граматична форма - це сукупність граматичних значень і відповідних </a:t>
            </a:r>
            <a:r>
              <a:rPr lang="ru-RU" dirty="0" err="1"/>
              <a:t>засобів</a:t>
            </a:r>
            <a:r>
              <a:rPr lang="ru-RU" dirty="0"/>
              <a:t> </a:t>
            </a:r>
            <a:r>
              <a:rPr lang="ru-RU" dirty="0" err="1"/>
              <a:t>вираження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у конкретному </a:t>
            </a:r>
            <a:r>
              <a:rPr lang="ru-RU" dirty="0" err="1"/>
              <a:t>випадку</a:t>
            </a:r>
            <a:r>
              <a:rPr lang="ru-RU" dirty="0"/>
              <a:t> </a:t>
            </a:r>
            <a:r>
              <a:rPr lang="ru-RU" dirty="0" err="1"/>
              <a:t>вживання</a:t>
            </a:r>
            <a:r>
              <a:rPr lang="ru-RU" dirty="0"/>
              <a:t> слова. Слово в </a:t>
            </a:r>
            <a:r>
              <a:rPr lang="ru-RU" dirty="0" err="1"/>
              <a:t>різних</a:t>
            </a:r>
            <a:r>
              <a:rPr lang="ru-RU" dirty="0"/>
              <a:t> формах </a:t>
            </a:r>
            <a:r>
              <a:rPr lang="ru-RU" dirty="0" err="1"/>
              <a:t>здатне</a:t>
            </a:r>
            <a:r>
              <a:rPr lang="ru-RU" dirty="0"/>
              <a:t> </a:t>
            </a:r>
            <a:r>
              <a:rPr lang="ru-RU" dirty="0" err="1"/>
              <a:t>виражати</a:t>
            </a:r>
            <a:r>
              <a:rPr lang="ru-RU" dirty="0"/>
              <a:t> </a:t>
            </a:r>
            <a:r>
              <a:rPr lang="uk-UA" dirty="0"/>
              <a:t>одне або кілька граматичних значень.</a:t>
            </a:r>
          </a:p>
          <a:p>
            <a:pPr algn="just"/>
            <a:r>
              <a:rPr lang="uk-UA" dirty="0"/>
              <a:t> Наприклад, у слові </a:t>
            </a:r>
            <a:r>
              <a:rPr lang="uk-UA" b="1" dirty="0"/>
              <a:t>гарний</a:t>
            </a:r>
            <a:r>
              <a:rPr lang="uk-UA" dirty="0"/>
              <a:t> закінчення -</a:t>
            </a:r>
            <a:r>
              <a:rPr lang="uk-UA" dirty="0" err="1"/>
              <a:t>ий</a:t>
            </a:r>
            <a:r>
              <a:rPr lang="uk-UA" dirty="0"/>
              <a:t> виражає значення роду (чоловічий), числа (однина), відмінка (називний).</a:t>
            </a:r>
          </a:p>
          <a:p>
            <a:pPr algn="just"/>
            <a:r>
              <a:rPr lang="uk-UA" dirty="0"/>
              <a:t>*особові форми дієслова: несу - несеш - несе - несемо тощо; родові форми: писав - писала - писало; дієприкметник</a:t>
            </a:r>
            <a:r>
              <a:rPr lang="ru-RU" dirty="0"/>
              <a:t>: </a:t>
            </a:r>
            <a:r>
              <a:rPr lang="uk-UA" dirty="0"/>
              <a:t>посіяний, пришитий; дієприслівник: написавши, малюючи;  Друг, друга, другові.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807C6BD-F67E-ABCE-B261-82E8E9B37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911" y="163379"/>
            <a:ext cx="9187468" cy="74987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2CB38D1-C1DA-4833-02CE-C2EC5F96D5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1331" y="0"/>
            <a:ext cx="1810669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646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 descr="Зображення, що містить книга, текст, у приміщенні&#10;&#10;Автоматично згенерований опис">
            <a:extLst>
              <a:ext uri="{FF2B5EF4-FFF2-40B4-BE49-F238E27FC236}">
                <a16:creationId xmlns:a16="http://schemas.microsoft.com/office/drawing/2014/main" id="{451E5382-A0AD-3EB6-9B34-7E6B5E26DC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93" r="30209" b="1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18F70A-75CA-EE0F-8B76-97A5E8FB84E8}"/>
              </a:ext>
            </a:extLst>
          </p:cNvPr>
          <p:cNvSpPr txBox="1"/>
          <p:nvPr/>
        </p:nvSpPr>
        <p:spPr>
          <a:xfrm>
            <a:off x="48328" y="787180"/>
            <a:ext cx="5216056" cy="59873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Українською мовою можна: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передати найтонші відчуття: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*зворушити до щему в серці, забриніло в душі;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 красиву поезію: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*не дивися так привітно,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яблуневоцвітно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…;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створити наукову працю: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документ 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ін.</a:t>
            </a:r>
          </a:p>
        </p:txBody>
      </p:sp>
    </p:spTree>
    <p:extLst>
      <p:ext uri="{BB962C8B-B14F-4D97-AF65-F5344CB8AC3E}">
        <p14:creationId xmlns:p14="http://schemas.microsoft.com/office/powerpoint/2010/main" val="43144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0A13448-9947-BDDE-A85A-78FA5049FF18}"/>
              </a:ext>
            </a:extLst>
          </p:cNvPr>
          <p:cNvSpPr txBox="1"/>
          <p:nvPr/>
        </p:nvSpPr>
        <p:spPr>
          <a:xfrm>
            <a:off x="471115" y="859580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dirty="0"/>
              <a:t>§ </a:t>
            </a:r>
            <a:r>
              <a:rPr lang="uk-UA" b="1" dirty="0"/>
              <a:t>2</a:t>
            </a:r>
            <a:r>
              <a:rPr lang="uk-UA" sz="1800" b="1" dirty="0"/>
              <a:t>, С. </a:t>
            </a:r>
            <a:r>
              <a:rPr lang="uk-UA" b="1" dirty="0"/>
              <a:t>6-7</a:t>
            </a:r>
            <a:endParaRPr lang="uk-UA" sz="1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2E5D3E-88DE-1AAE-9ACE-B15F6B3232FF}"/>
              </a:ext>
            </a:extLst>
          </p:cNvPr>
          <p:cNvSpPr txBox="1"/>
          <p:nvPr/>
        </p:nvSpPr>
        <p:spPr>
          <a:xfrm>
            <a:off x="127221" y="1518729"/>
            <a:ext cx="5968779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2. </a:t>
            </a:r>
            <a:r>
              <a:rPr lang="uk-UA" b="1" dirty="0"/>
              <a:t>Виберіть потрібний варіант слововживання та запишіть речення. </a:t>
            </a:r>
          </a:p>
          <a:p>
            <a:endParaRPr lang="uk-UA" dirty="0"/>
          </a:p>
          <a:p>
            <a:pPr algn="just"/>
            <a:r>
              <a:rPr lang="uk-UA" dirty="0"/>
              <a:t>1. </a:t>
            </a:r>
            <a:r>
              <a:rPr lang="uk-UA" dirty="0">
                <a:solidFill>
                  <a:srgbClr val="FF0000"/>
                </a:solidFill>
              </a:rPr>
              <a:t>Горизонт, небокрай</a:t>
            </a:r>
            <a:r>
              <a:rPr lang="uk-UA" dirty="0"/>
              <a:t>. Визначте лінію … й зобразіть її схематично. Зоря зійшла на … , сіяє тихо з висоти. </a:t>
            </a:r>
          </a:p>
          <a:p>
            <a:pPr algn="just"/>
            <a:r>
              <a:rPr lang="uk-UA" dirty="0"/>
              <a:t>2. </a:t>
            </a:r>
            <a:r>
              <a:rPr lang="uk-UA" dirty="0">
                <a:solidFill>
                  <a:srgbClr val="FF0000"/>
                </a:solidFill>
              </a:rPr>
              <a:t>Музичний, музикальний</a:t>
            </a:r>
            <a:r>
              <a:rPr lang="uk-UA" dirty="0"/>
              <a:t>. Моя доня стане піаністкою: у неї … пальці. У … школі зазвичай навчаються від трьох </a:t>
            </a:r>
          </a:p>
          <a:p>
            <a:pPr algn="just"/>
            <a:r>
              <a:rPr lang="uk-UA" dirty="0"/>
              <a:t>до п’яти років. </a:t>
            </a:r>
          </a:p>
          <a:p>
            <a:pPr algn="just"/>
            <a:r>
              <a:rPr lang="uk-UA" dirty="0"/>
              <a:t>3. </a:t>
            </a:r>
            <a:r>
              <a:rPr lang="uk-UA" dirty="0">
                <a:solidFill>
                  <a:srgbClr val="FF0000"/>
                </a:solidFill>
              </a:rPr>
              <a:t>Собаченя, собацюра</a:t>
            </a:r>
            <a:r>
              <a:rPr lang="uk-UA" dirty="0"/>
              <a:t>. Настане ніч — не засну: до другої години … гавкотить! Яка краса: … милує око білою пухнастою шерстю й чорними, як ґудзики, оченятами. </a:t>
            </a:r>
          </a:p>
          <a:p>
            <a:pPr algn="just"/>
            <a:r>
              <a:rPr lang="uk-UA" dirty="0"/>
              <a:t>4. </a:t>
            </a:r>
            <a:r>
              <a:rPr lang="uk-UA" dirty="0">
                <a:solidFill>
                  <a:srgbClr val="FF0000"/>
                </a:solidFill>
              </a:rPr>
              <a:t>Валерію, Валеріє</a:t>
            </a:r>
            <a:r>
              <a:rPr lang="uk-UA" dirty="0"/>
              <a:t>. …, ти сьогодні був </a:t>
            </a:r>
            <a:r>
              <a:rPr lang="ru-RU" dirty="0"/>
              <a:t>на </a:t>
            </a:r>
            <a:r>
              <a:rPr lang="ru-RU" dirty="0" err="1"/>
              <a:t>тренуванні</a:t>
            </a:r>
            <a:r>
              <a:rPr lang="ru-RU" dirty="0"/>
              <a:t>? Дорога … , </a:t>
            </a:r>
            <a:r>
              <a:rPr lang="ru-RU" dirty="0" err="1"/>
              <a:t>бажаю</a:t>
            </a:r>
            <a:r>
              <a:rPr lang="ru-RU" dirty="0"/>
              <a:t>  </a:t>
            </a:r>
            <a:r>
              <a:rPr lang="ru-RU" dirty="0" err="1"/>
              <a:t>тобі</a:t>
            </a:r>
            <a:r>
              <a:rPr lang="ru-RU" dirty="0"/>
              <a:t>   </a:t>
            </a:r>
            <a:r>
              <a:rPr lang="ru-RU" dirty="0" err="1"/>
              <a:t>приємного</a:t>
            </a:r>
            <a:r>
              <a:rPr lang="ru-RU" dirty="0"/>
              <a:t> </a:t>
            </a:r>
            <a:r>
              <a:rPr lang="ru-RU" dirty="0" err="1"/>
              <a:t>відпочинку</a:t>
            </a:r>
            <a:r>
              <a:rPr lang="ru-RU" dirty="0"/>
              <a:t>, </a:t>
            </a:r>
            <a:r>
              <a:rPr lang="ru-RU" dirty="0" err="1"/>
              <a:t>лагідного</a:t>
            </a:r>
            <a:r>
              <a:rPr lang="ru-RU" dirty="0"/>
              <a:t> </a:t>
            </a:r>
            <a:r>
              <a:rPr lang="ru-RU" dirty="0" err="1"/>
              <a:t>сонечка</a:t>
            </a:r>
            <a:r>
              <a:rPr lang="ru-RU" dirty="0"/>
              <a:t>, теплого моря!</a:t>
            </a:r>
            <a:endParaRPr lang="uk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2973A3-B23B-2577-F7A1-19089236C8EF}"/>
              </a:ext>
            </a:extLst>
          </p:cNvPr>
          <p:cNvSpPr txBox="1"/>
          <p:nvPr/>
        </p:nvSpPr>
        <p:spPr>
          <a:xfrm>
            <a:off x="8857753" y="58251"/>
            <a:ext cx="3450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ЗАКРІПЛЮЄМО МАТЕРІАЛ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F398CFD-C3EE-D7B4-B17E-00BC7369A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4634874"/>
            <a:ext cx="3249641" cy="21648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950754-CD1A-877E-AD2B-A83838EC1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8181" y="427583"/>
            <a:ext cx="2998838" cy="18689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E5CB77-1751-87F2-B590-B38F98019D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5139" y="3721455"/>
            <a:ext cx="3249640" cy="216186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36AE912-5761-DBD3-2A5B-47CA07D58E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9206" y="1852461"/>
            <a:ext cx="3095625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633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378268-5A3D-53CD-8EFA-C1A3DE407484}"/>
              </a:ext>
            </a:extLst>
          </p:cNvPr>
          <p:cNvSpPr txBox="1"/>
          <p:nvPr/>
        </p:nvSpPr>
        <p:spPr>
          <a:xfrm>
            <a:off x="176916" y="1573135"/>
            <a:ext cx="7403755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3.,с. 7 Доберіть і запишіть приклади до кожного слова за критеріями багатства  української мови. 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Синоніми: іти — … ; хоробрий — … 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Фразеологізми: посваритися — … ; досвідчений — …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Різноманітні суфікси: мама — … ; чистий — … 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Гнучкість граматики: хлопець — … ; заможний — …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466FA2-064F-2C86-6E23-73684D8A814F}"/>
              </a:ext>
            </a:extLst>
          </p:cNvPr>
          <p:cNvSpPr txBox="1"/>
          <p:nvPr/>
        </p:nvSpPr>
        <p:spPr>
          <a:xfrm>
            <a:off x="7066625" y="159798"/>
            <a:ext cx="4447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ЗДОБУВАЄМО ПРАКТИЧНІ НАВИЧКИ                           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9DAF6E-D238-9DD4-34AC-29D454573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2523" y="2565872"/>
            <a:ext cx="3469477" cy="346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230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BCFD80-ABC8-F88A-471E-AEA84D681D1B}"/>
              </a:ext>
            </a:extLst>
          </p:cNvPr>
          <p:cNvSpPr txBox="1"/>
          <p:nvPr/>
        </p:nvSpPr>
        <p:spPr>
          <a:xfrm>
            <a:off x="930303" y="1796994"/>
            <a:ext cx="834091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Впр.7. , с. 7.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Поєднайте слова та запишіть їх (за зразком).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потреби скористайтеся словником.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Зразок. Соловей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щебече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Соловей, струмок, перепел, коник, молодята, бджола, жаба.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Підпадьомкувати, кумкати, гомоніти, дзижчати, сюрчати, щебетати, дзюрчати.</a:t>
            </a:r>
          </a:p>
        </p:txBody>
      </p:sp>
      <p:sp>
        <p:nvSpPr>
          <p:cNvPr id="4" name="Стрілка: вигнута вправо 3">
            <a:extLst>
              <a:ext uri="{FF2B5EF4-FFF2-40B4-BE49-F238E27FC236}">
                <a16:creationId xmlns:a16="http://schemas.microsoft.com/office/drawing/2014/main" id="{68FDB309-7315-5A63-54E6-5BBAAC6B04D4}"/>
              </a:ext>
            </a:extLst>
          </p:cNvPr>
          <p:cNvSpPr/>
          <p:nvPr/>
        </p:nvSpPr>
        <p:spPr>
          <a:xfrm>
            <a:off x="0" y="4110824"/>
            <a:ext cx="930303" cy="1645921"/>
          </a:xfrm>
          <a:prstGeom prst="curv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DC8601A-176F-3A0F-9055-DAF65BD47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179" y="143411"/>
            <a:ext cx="4541914" cy="37310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5FD062-4A9D-485B-00D2-042E4351C9B7}"/>
              </a:ext>
            </a:extLst>
          </p:cNvPr>
          <p:cNvSpPr txBox="1"/>
          <p:nvPr/>
        </p:nvSpPr>
        <p:spPr>
          <a:xfrm>
            <a:off x="7556157" y="456445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http://sum.in.ua/s/pidpadjomkaty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32697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0A343E1-2205-F744-B1F7-3AF13D75640B}"/>
              </a:ext>
            </a:extLst>
          </p:cNvPr>
          <p:cNvSpPr txBox="1"/>
          <p:nvPr/>
        </p:nvSpPr>
        <p:spPr>
          <a:xfrm>
            <a:off x="250469" y="1321001"/>
            <a:ext cx="6094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ПІДПАДЬОМКАТИ, </a:t>
            </a:r>
            <a:r>
              <a:rPr lang="uk-UA" dirty="0" err="1"/>
              <a:t>рідко</a:t>
            </a:r>
            <a:r>
              <a:rPr lang="uk-UA" dirty="0"/>
              <a:t> ПІДПІДЬОМКАТИ, </a:t>
            </a:r>
            <a:r>
              <a:rPr lang="uk-UA" dirty="0" err="1"/>
              <a:t>ає</a:t>
            </a:r>
            <a:r>
              <a:rPr lang="uk-UA" dirty="0"/>
              <a:t>, ПІДПАДЬОМКУВАТИ, </a:t>
            </a:r>
            <a:r>
              <a:rPr lang="uk-UA" dirty="0" err="1"/>
              <a:t>ує</a:t>
            </a:r>
            <a:r>
              <a:rPr lang="uk-UA" dirty="0"/>
              <a:t>, </a:t>
            </a:r>
            <a:r>
              <a:rPr lang="uk-UA" dirty="0" err="1"/>
              <a:t>недок</a:t>
            </a:r>
            <a:r>
              <a:rPr lang="uk-UA" dirty="0"/>
              <a:t>. Видавати своєрідні уривчасті звуки (про перепелів). Деркачі деруть у траві, перепели в житі підпадьомкають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0ECB88-6D98-98A4-AE96-DF0415708412}"/>
              </a:ext>
            </a:extLst>
          </p:cNvPr>
          <p:cNvSpPr txBox="1"/>
          <p:nvPr/>
        </p:nvSpPr>
        <p:spPr>
          <a:xfrm>
            <a:off x="272333" y="2630575"/>
            <a:ext cx="6094674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КУМКАТИ, </a:t>
            </a:r>
            <a:r>
              <a:rPr lang="uk-UA" dirty="0" err="1"/>
              <a:t>аю</a:t>
            </a:r>
            <a:r>
              <a:rPr lang="uk-UA" dirty="0"/>
              <a:t>, </a:t>
            </a:r>
            <a:r>
              <a:rPr lang="uk-UA" dirty="0" err="1"/>
              <a:t>аєш</a:t>
            </a:r>
            <a:r>
              <a:rPr lang="uk-UA" dirty="0"/>
              <a:t>, </a:t>
            </a:r>
            <a:r>
              <a:rPr lang="uk-UA" dirty="0" err="1"/>
              <a:t>недок</a:t>
            </a:r>
            <a:r>
              <a:rPr lang="uk-UA" dirty="0"/>
              <a:t>. Видавати звуки «кум-кум » (про жабу). Посеред нього [болота] в калюжах кумкали жаби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23D71B-47F2-D592-FE97-83963061C462}"/>
              </a:ext>
            </a:extLst>
          </p:cNvPr>
          <p:cNvSpPr txBox="1"/>
          <p:nvPr/>
        </p:nvSpPr>
        <p:spPr>
          <a:xfrm>
            <a:off x="272333" y="3674152"/>
            <a:ext cx="6094674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ГОМОНІТИ, ню, </a:t>
            </a:r>
            <a:r>
              <a:rPr lang="uk-UA" dirty="0" err="1"/>
              <a:t>ни́ш</a:t>
            </a:r>
            <a:r>
              <a:rPr lang="uk-UA" dirty="0"/>
              <a:t>, </a:t>
            </a:r>
            <a:r>
              <a:rPr lang="uk-UA" dirty="0" err="1"/>
              <a:t>недок</a:t>
            </a:r>
            <a:r>
              <a:rPr lang="uk-UA" dirty="0"/>
              <a:t>.</a:t>
            </a:r>
          </a:p>
          <a:p>
            <a:r>
              <a:rPr lang="uk-UA" dirty="0"/>
              <a:t>1. Розмовляти тихо, приглушено. Довгенько гомоніли пани між собою, а ще довше після того мовчали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6BB225-C41E-3DB2-2711-5898DDDDA352}"/>
              </a:ext>
            </a:extLst>
          </p:cNvPr>
          <p:cNvSpPr txBox="1"/>
          <p:nvPr/>
        </p:nvSpPr>
        <p:spPr>
          <a:xfrm>
            <a:off x="272333" y="5092970"/>
            <a:ext cx="6094674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ДЗИЖЧАТИ, </a:t>
            </a:r>
            <a:r>
              <a:rPr lang="uk-UA" dirty="0" err="1"/>
              <a:t>чи́ть</a:t>
            </a:r>
            <a:r>
              <a:rPr lang="uk-UA" dirty="0"/>
              <a:t>, </a:t>
            </a:r>
            <a:r>
              <a:rPr lang="uk-UA" dirty="0" err="1"/>
              <a:t>недок</a:t>
            </a:r>
            <a:r>
              <a:rPr lang="uk-UA" dirty="0"/>
              <a:t>. Видавати одноманітні дрижачі звуки при польоті (про комах). Павуки снували павутиння, комарі дзижчали, мошка ж хмарами носилась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A09597-91EB-3A58-A92A-F62F91F6CE05}"/>
              </a:ext>
            </a:extLst>
          </p:cNvPr>
          <p:cNvSpPr txBox="1"/>
          <p:nvPr/>
        </p:nvSpPr>
        <p:spPr>
          <a:xfrm>
            <a:off x="6999797" y="1301484"/>
            <a:ext cx="5023236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СЮРЧАТИ, </a:t>
            </a:r>
            <a:r>
              <a:rPr lang="uk-UA" dirty="0" err="1"/>
              <a:t>чу</a:t>
            </a:r>
            <a:r>
              <a:rPr lang="uk-UA" dirty="0"/>
              <a:t>, </a:t>
            </a:r>
            <a:r>
              <a:rPr lang="uk-UA" dirty="0" err="1"/>
              <a:t>чиш</a:t>
            </a:r>
            <a:r>
              <a:rPr lang="uk-UA" dirty="0"/>
              <a:t>, </a:t>
            </a:r>
            <a:r>
              <a:rPr lang="uk-UA" dirty="0" err="1"/>
              <a:t>недок</a:t>
            </a:r>
            <a:r>
              <a:rPr lang="uk-UA" dirty="0"/>
              <a:t>.</a:t>
            </a:r>
          </a:p>
          <a:p>
            <a:endParaRPr lang="uk-UA" dirty="0"/>
          </a:p>
          <a:p>
            <a:r>
              <a:rPr lang="uk-UA" dirty="0"/>
              <a:t>1. Видавати різкі, </a:t>
            </a:r>
            <a:r>
              <a:rPr lang="uk-UA" dirty="0" err="1"/>
              <a:t>перев</a:t>
            </a:r>
            <a:r>
              <a:rPr lang="uk-UA" dirty="0"/>
              <a:t>. високі й часто повторювані звуки (про коників, цвіркунів, птахів і т. ін.). Пташки співали в панському садку, коники сюрчали в траві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B00BB1-6606-9497-9C75-730953D29D97}"/>
              </a:ext>
            </a:extLst>
          </p:cNvPr>
          <p:cNvSpPr txBox="1"/>
          <p:nvPr/>
        </p:nvSpPr>
        <p:spPr>
          <a:xfrm>
            <a:off x="7039553" y="3286398"/>
            <a:ext cx="4943723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ЩЕБЕТАТИ, </a:t>
            </a:r>
            <a:r>
              <a:rPr lang="uk-UA" dirty="0" err="1"/>
              <a:t>ечу</a:t>
            </a:r>
            <a:r>
              <a:rPr lang="uk-UA" dirty="0"/>
              <a:t>, </a:t>
            </a:r>
            <a:r>
              <a:rPr lang="uk-UA" dirty="0" err="1"/>
              <a:t>ечеш</a:t>
            </a:r>
            <a:r>
              <a:rPr lang="uk-UA" dirty="0"/>
              <a:t>, </a:t>
            </a:r>
            <a:r>
              <a:rPr lang="uk-UA" dirty="0" err="1"/>
              <a:t>недок</a:t>
            </a:r>
            <a:r>
              <a:rPr lang="uk-UA" dirty="0"/>
              <a:t>.</a:t>
            </a:r>
          </a:p>
          <a:p>
            <a:endParaRPr lang="uk-UA" dirty="0"/>
          </a:p>
          <a:p>
            <a:r>
              <a:rPr lang="uk-UA" dirty="0"/>
              <a:t>1. Видавати щебет (у 1 знач.). Там на горі на високій щебетала сойка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913949-650B-56A8-EB16-A7C425E079F9}"/>
              </a:ext>
            </a:extLst>
          </p:cNvPr>
          <p:cNvSpPr txBox="1"/>
          <p:nvPr/>
        </p:nvSpPr>
        <p:spPr>
          <a:xfrm>
            <a:off x="7024974" y="4815971"/>
            <a:ext cx="4972880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ДЗЮРЧАТИ, </a:t>
            </a:r>
            <a:r>
              <a:rPr lang="uk-UA" dirty="0" err="1"/>
              <a:t>чи́ть</a:t>
            </a:r>
            <a:r>
              <a:rPr lang="uk-UA" dirty="0"/>
              <a:t>, </a:t>
            </a:r>
            <a:r>
              <a:rPr lang="uk-UA" dirty="0" err="1"/>
              <a:t>недок</a:t>
            </a:r>
            <a:r>
              <a:rPr lang="uk-UA" dirty="0"/>
              <a:t>.</a:t>
            </a:r>
          </a:p>
          <a:p>
            <a:endParaRPr lang="uk-UA" dirty="0"/>
          </a:p>
          <a:p>
            <a:r>
              <a:rPr lang="uk-UA" dirty="0"/>
              <a:t>1. Витіканням утворювати монотонні </a:t>
            </a:r>
            <a:r>
              <a:rPr lang="uk-UA" dirty="0" err="1"/>
              <a:t>булькаючі</a:t>
            </a:r>
            <a:r>
              <a:rPr lang="uk-UA" dirty="0"/>
              <a:t> звуки, шум. Тихо води дзюрчать в </a:t>
            </a:r>
            <a:r>
              <a:rPr lang="uk-UA" dirty="0" err="1"/>
              <a:t>долах</a:t>
            </a:r>
            <a:r>
              <a:rPr lang="uk-UA" dirty="0"/>
              <a:t>, Ліс зелений </a:t>
            </a:r>
            <a:r>
              <a:rPr lang="uk-UA" dirty="0" err="1"/>
              <a:t>шумить</a:t>
            </a:r>
            <a:r>
              <a:rPr lang="uk-UA" dirty="0"/>
              <a:t> в горах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8D9FB3-9958-7AEC-79AD-8A420C5FFBEB}"/>
              </a:ext>
            </a:extLst>
          </p:cNvPr>
          <p:cNvSpPr txBox="1"/>
          <p:nvPr/>
        </p:nvSpPr>
        <p:spPr>
          <a:xfrm>
            <a:off x="6345143" y="148662"/>
            <a:ext cx="5344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ПРАЦЮЄМО ЗІ СЛОВНИКОМ</a:t>
            </a:r>
          </a:p>
        </p:txBody>
      </p:sp>
    </p:spTree>
    <p:extLst>
      <p:ext uri="{BB962C8B-B14F-4D97-AF65-F5344CB8AC3E}">
        <p14:creationId xmlns:p14="http://schemas.microsoft.com/office/powerpoint/2010/main" val="2419878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57F872-0FA1-2318-A2D5-9F0F8E136730}"/>
              </a:ext>
            </a:extLst>
          </p:cNvPr>
          <p:cNvSpPr txBox="1"/>
          <p:nvPr/>
        </p:nvSpPr>
        <p:spPr>
          <a:xfrm>
            <a:off x="9080390" y="198783"/>
            <a:ext cx="2528514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ПІДСУМОВУЄМО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EBCC72-5827-2EAD-5214-513543E04670}"/>
              </a:ext>
            </a:extLst>
          </p:cNvPr>
          <p:cNvSpPr txBox="1"/>
          <p:nvPr/>
        </p:nvSpPr>
        <p:spPr>
          <a:xfrm>
            <a:off x="461175" y="1820849"/>
            <a:ext cx="939844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1.Що нового дізналися на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2.У чому виявляється багатство української мови?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Що треба для того, щоб  правильно вживати слова ?</a:t>
            </a:r>
          </a:p>
          <a:p>
            <a:endParaRPr lang="uk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D396BD-9C4B-CE5C-E7D9-1C80DF5E4703}"/>
              </a:ext>
            </a:extLst>
          </p:cNvPr>
          <p:cNvSpPr txBox="1"/>
          <p:nvPr/>
        </p:nvSpPr>
        <p:spPr>
          <a:xfrm>
            <a:off x="558580" y="3482842"/>
            <a:ext cx="6094674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4.З яким настроєм завершуєте урок?</a:t>
            </a:r>
          </a:p>
        </p:txBody>
      </p:sp>
    </p:spTree>
    <p:extLst>
      <p:ext uri="{BB962C8B-B14F-4D97-AF65-F5344CB8AC3E}">
        <p14:creationId xmlns:p14="http://schemas.microsoft.com/office/powerpoint/2010/main" val="2697117718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96</TotalTime>
  <Words>853</Words>
  <Application>Microsoft Office PowerPoint</Application>
  <PresentationFormat>Широкий екран</PresentationFormat>
  <Paragraphs>96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Times New Roman</vt:lpstr>
      <vt:lpstr>Wingdings</vt:lpstr>
      <vt:lpstr>Туман</vt:lpstr>
      <vt:lpstr>Багатство української мови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Багатство української мови</dc:title>
  <dc:creator>Тетяна Сезько</dc:creator>
  <cp:lastModifiedBy>Тетяна Сезько</cp:lastModifiedBy>
  <cp:revision>33</cp:revision>
  <dcterms:created xsi:type="dcterms:W3CDTF">2023-08-10T07:40:34Z</dcterms:created>
  <dcterms:modified xsi:type="dcterms:W3CDTF">2023-10-25T11:18:10Z</dcterms:modified>
</cp:coreProperties>
</file>