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6" r:id="rId3"/>
    <p:sldId id="267" r:id="rId4"/>
    <p:sldId id="257" r:id="rId5"/>
    <p:sldId id="258" r:id="rId6"/>
    <p:sldId id="264" r:id="rId7"/>
    <p:sldId id="262" r:id="rId8"/>
    <p:sldId id="259" r:id="rId9"/>
    <p:sldId id="265" r:id="rId10"/>
    <p:sldId id="263" r:id="rId11"/>
    <p:sldId id="260" r:id="rId12"/>
    <p:sldId id="269" r:id="rId13"/>
    <p:sldId id="270" r:id="rId14"/>
    <p:sldId id="261"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B4B98B0-60AC-42C2-AFA5-B58CD77FA1E5}" styleName="Світли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C22544A-7EE6-4342-B048-85BDC9FD1C3A}" styleName="Помір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Помір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Помір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uk-UA"/>
              <a:t>Клацніть, щоб редагувати стиль зразка заголовка</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a:t>Клацніть, щоб редагувати стиль зразка підзаголовка</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6/28/2024</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Назва розділу">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6/28/2024</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4" name="Content Placeholder 3"/>
          <p:cNvSpPr>
            <a:spLocks noGrp="1"/>
          </p:cNvSpPr>
          <p:nvPr>
            <p:ph sz="half" idx="2"/>
          </p:nvPr>
        </p:nvSpPr>
        <p:spPr>
          <a:xfrm>
            <a:off x="685800" y="3132666"/>
            <a:ext cx="5311775" cy="3086019"/>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6" name="Content Placeholder 5"/>
          <p:cNvSpPr>
            <a:spLocks noGrp="1"/>
          </p:cNvSpPr>
          <p:nvPr>
            <p:ph sz="quarter" idx="4"/>
          </p:nvPr>
        </p:nvSpPr>
        <p:spPr>
          <a:xfrm>
            <a:off x="6172200" y="3132666"/>
            <a:ext cx="5334000" cy="3086019"/>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6/28/2024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6/28/2024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6/28/2024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48A87A34-81AB-432B-8DAE-1953F412C126}" type="datetimeFigureOut">
              <a:rPr lang="en-US" dirty="0"/>
              <a:t>6/28/2024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uk-UA"/>
              <a:t>Клацніть, щоб редагувати стиль зразка заголовка</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48A87A34-81AB-432B-8DAE-1953F412C126}" type="datetimeFigureOut">
              <a:rPr lang="en-US" dirty="0"/>
              <a:t>6/28/2024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 фотографі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uk-UA"/>
              <a:t>Клацніть, щоб редагувати стиль зразка заголовка</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48A87A34-81AB-432B-8DAE-1953F412C126}" type="datetimeFigureOut">
              <a:rPr lang="en-US" dirty="0"/>
              <a:t>6/28/2024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Назва та підпис">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uk-UA"/>
              <a:t>Клацніть, щоб редагувати стиль зразка заголовка</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6/28/2024</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з підписом">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uk-UA"/>
              <a:t>Клацніть, щоб редагувати стиль зразка заголовка</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6/28/2024</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ка назви">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uk-UA"/>
              <a:t>Клацніть, щоб редагувати стиль зразка заголовка</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6/28/2024</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uk-UA"/>
              <a:t>Клацніть, щоб редагувати стиль зразка заголовка</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3" name="Date Placeholder 2"/>
          <p:cNvSpPr>
            <a:spLocks noGrp="1"/>
          </p:cNvSpPr>
          <p:nvPr>
            <p:ph type="dt" sz="half" idx="10"/>
          </p:nvPr>
        </p:nvSpPr>
        <p:spPr/>
        <p:txBody>
          <a:bodyPr/>
          <a:lstStyle/>
          <a:p>
            <a:fld id="{48A87A34-81AB-432B-8DAE-1953F412C126}" type="datetimeFigureOut">
              <a:rPr lang="en-US" dirty="0"/>
              <a:t>6/28/2024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колонки з малюнками">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uk-UA"/>
              <a:t>Клацніть, щоб редагувати стиль зразка заголовка</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3" name="Date Placeholder 2"/>
          <p:cNvSpPr>
            <a:spLocks noGrp="1"/>
          </p:cNvSpPr>
          <p:nvPr>
            <p:ph type="dt" sz="half" idx="10"/>
          </p:nvPr>
        </p:nvSpPr>
        <p:spPr/>
        <p:txBody>
          <a:bodyPr/>
          <a:lstStyle/>
          <a:p>
            <a:fld id="{48A87A34-81AB-432B-8DAE-1953F412C126}" type="datetimeFigureOut">
              <a:rPr lang="en-US" dirty="0"/>
              <a:t>6/28/2024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ий заголовок і текст">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6/28/2024</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6/28/2024</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EC917D5-CC73-D090-4BB7-9253C8FAFC34}"/>
              </a:ext>
            </a:extLst>
          </p:cNvPr>
          <p:cNvSpPr>
            <a:spLocks noGrp="1"/>
          </p:cNvSpPr>
          <p:nvPr>
            <p:ph type="ctrTitle"/>
          </p:nvPr>
        </p:nvSpPr>
        <p:spPr>
          <a:xfrm>
            <a:off x="1306945" y="1400703"/>
            <a:ext cx="9448800" cy="1825096"/>
          </a:xfrm>
        </p:spPr>
        <p:txBody>
          <a:bodyPr>
            <a:normAutofit/>
          </a:bodyPr>
          <a:lstStyle/>
          <a:p>
            <a:r>
              <a:rPr lang="uk-UA" sz="4000" dirty="0"/>
              <a:t>Якісні, відносні ТА присвійні прикметники</a:t>
            </a:r>
          </a:p>
        </p:txBody>
      </p:sp>
      <p:sp>
        <p:nvSpPr>
          <p:cNvPr id="3" name="Підзаголовок 2">
            <a:extLst>
              <a:ext uri="{FF2B5EF4-FFF2-40B4-BE49-F238E27FC236}">
                <a16:creationId xmlns:a16="http://schemas.microsoft.com/office/drawing/2014/main" id="{5E210C09-7358-C8F9-7E55-0B2A891AC84C}"/>
              </a:ext>
            </a:extLst>
          </p:cNvPr>
          <p:cNvSpPr>
            <a:spLocks noGrp="1"/>
          </p:cNvSpPr>
          <p:nvPr>
            <p:ph type="subTitle" idx="1"/>
          </p:nvPr>
        </p:nvSpPr>
        <p:spPr/>
        <p:txBody>
          <a:bodyPr/>
          <a:lstStyle/>
          <a:p>
            <a:r>
              <a:rPr lang="uk-UA" dirty="0"/>
              <a:t>МОРФОЛОГІЯ.ПРИКМЕТНИК.</a:t>
            </a:r>
          </a:p>
        </p:txBody>
      </p:sp>
      <p:sp>
        <p:nvSpPr>
          <p:cNvPr id="5" name="TextBox 4">
            <a:extLst>
              <a:ext uri="{FF2B5EF4-FFF2-40B4-BE49-F238E27FC236}">
                <a16:creationId xmlns:a16="http://schemas.microsoft.com/office/drawing/2014/main" id="{EF0740CC-8941-BF40-0504-F85C191D582B}"/>
              </a:ext>
            </a:extLst>
          </p:cNvPr>
          <p:cNvSpPr txBox="1"/>
          <p:nvPr/>
        </p:nvSpPr>
        <p:spPr>
          <a:xfrm>
            <a:off x="5719439" y="5405579"/>
            <a:ext cx="6094520" cy="1200329"/>
          </a:xfrm>
          <a:prstGeom prst="rect">
            <a:avLst/>
          </a:prstGeom>
          <a:noFill/>
        </p:spPr>
        <p:txBody>
          <a:bodyPr wrap="square">
            <a:spAutoFit/>
          </a:bodyPr>
          <a:lstStyle/>
          <a:p>
            <a:pPr algn="r"/>
            <a:r>
              <a:rPr lang="uk-UA" sz="1800" b="1" dirty="0"/>
              <a:t>СЕЗКО ТЕТЯНА АНАТОЛІЇВНА</a:t>
            </a:r>
            <a:r>
              <a:rPr lang="uk-UA" sz="1800" dirty="0"/>
              <a:t>, </a:t>
            </a:r>
          </a:p>
          <a:p>
            <a:pPr algn="r"/>
            <a:r>
              <a:rPr lang="uk-UA" sz="1800" dirty="0"/>
              <a:t>УЧИТЕЛЬ УКРАЇНСЬКОЇ МОВИ ТА ЛІТЕРАТУРИ ВИЩОЇ КВАЛІФІКАЦІЙНОЇ КАТЕГОРІЇ, З ПЕДАГОГІЧНИМ ЗВАННЯМ «УЧИТЕЛЬ-МЕТОДИСТ»</a:t>
            </a:r>
          </a:p>
        </p:txBody>
      </p:sp>
    </p:spTree>
    <p:extLst>
      <p:ext uri="{BB962C8B-B14F-4D97-AF65-F5344CB8AC3E}">
        <p14:creationId xmlns:p14="http://schemas.microsoft.com/office/powerpoint/2010/main" val="18387868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87A80ECF-18A1-1CA3-4316-C2D0BE308CB0}"/>
              </a:ext>
            </a:extLst>
          </p:cNvPr>
          <p:cNvPicPr>
            <a:picLocks noChangeAspect="1"/>
          </p:cNvPicPr>
          <p:nvPr/>
        </p:nvPicPr>
        <p:blipFill>
          <a:blip r:embed="rId2"/>
          <a:stretch>
            <a:fillRect/>
          </a:stretch>
        </p:blipFill>
        <p:spPr>
          <a:xfrm>
            <a:off x="8266648" y="526365"/>
            <a:ext cx="4023455" cy="3305175"/>
          </a:xfrm>
          <a:prstGeom prst="rect">
            <a:avLst/>
          </a:prstGeom>
        </p:spPr>
      </p:pic>
      <p:sp>
        <p:nvSpPr>
          <p:cNvPr id="4" name="TextBox 3">
            <a:extLst>
              <a:ext uri="{FF2B5EF4-FFF2-40B4-BE49-F238E27FC236}">
                <a16:creationId xmlns:a16="http://schemas.microsoft.com/office/drawing/2014/main" id="{2323C011-FCB7-F3EB-235A-C30B7F766FCB}"/>
              </a:ext>
            </a:extLst>
          </p:cNvPr>
          <p:cNvSpPr txBox="1"/>
          <p:nvPr/>
        </p:nvSpPr>
        <p:spPr>
          <a:xfrm>
            <a:off x="142043" y="2081749"/>
            <a:ext cx="8966446" cy="4216539"/>
          </a:xfrm>
          <a:prstGeom prst="rect">
            <a:avLst/>
          </a:prstGeom>
          <a:noFill/>
        </p:spPr>
        <p:txBody>
          <a:bodyPr wrap="square">
            <a:spAutoFit/>
          </a:bodyPr>
          <a:lstStyle/>
          <a:p>
            <a:pPr algn="just"/>
            <a:r>
              <a:rPr lang="uk-UA" sz="2800" dirty="0"/>
              <a:t>Впр.7. , с. 121.Прочитайте речення та виконайте завдання. </a:t>
            </a:r>
          </a:p>
          <a:p>
            <a:pPr algn="just"/>
            <a:r>
              <a:rPr lang="uk-UA" sz="2800" dirty="0"/>
              <a:t>1. </a:t>
            </a:r>
            <a:r>
              <a:rPr lang="uk-UA" sz="2800" b="1" dirty="0"/>
              <a:t>Вітер ловить </a:t>
            </a:r>
            <a:r>
              <a:rPr lang="uk-UA" sz="2800" dirty="0"/>
              <a:t>срібних ластівок. 2. </a:t>
            </a:r>
            <a:r>
              <a:rPr lang="uk-UA" sz="2800" b="1" dirty="0"/>
              <a:t>Сміється гроза </a:t>
            </a:r>
            <a:r>
              <a:rPr lang="uk-UA" sz="2800" dirty="0"/>
              <a:t>блискотлива. 3. </a:t>
            </a:r>
            <a:r>
              <a:rPr lang="uk-UA" sz="2800" b="1" dirty="0"/>
              <a:t>Бджола усміхнулася </a:t>
            </a:r>
            <a:r>
              <a:rPr lang="uk-UA" sz="2800" dirty="0"/>
              <a:t>білій липі. 4. Польовою дорогою </a:t>
            </a:r>
            <a:r>
              <a:rPr lang="uk-UA" sz="2800" b="1" dirty="0"/>
              <a:t>ідуть жита</a:t>
            </a:r>
            <a:r>
              <a:rPr lang="uk-UA" sz="2800" dirty="0"/>
              <a:t>. 5. </a:t>
            </a:r>
            <a:r>
              <a:rPr lang="uk-UA" sz="2800" b="1" dirty="0"/>
              <a:t>Сяють роси, і співає колосся. </a:t>
            </a:r>
            <a:r>
              <a:rPr lang="uk-UA" sz="2800" dirty="0"/>
              <a:t>6. </a:t>
            </a:r>
            <a:r>
              <a:rPr lang="uk-UA" sz="2800" b="1" dirty="0"/>
              <a:t>Дощ спить </a:t>
            </a:r>
            <a:r>
              <a:rPr lang="uk-UA" sz="2800" dirty="0"/>
              <a:t>у моїй комірці (Т. Мельничук). </a:t>
            </a:r>
          </a:p>
          <a:p>
            <a:pPr algn="just"/>
            <a:r>
              <a:rPr lang="uk-UA" sz="2400" dirty="0"/>
              <a:t>А</a:t>
            </a:r>
            <a:r>
              <a:rPr lang="uk-UA" sz="2400" i="1" dirty="0"/>
              <a:t>. Перепишіть речення, підкресливши прикметники. </a:t>
            </a:r>
          </a:p>
          <a:p>
            <a:pPr algn="just"/>
            <a:r>
              <a:rPr lang="uk-UA" sz="2400" i="1" dirty="0"/>
              <a:t>Б. Як називають засіб виразності, що полягає в оживленні природи? </a:t>
            </a:r>
          </a:p>
        </p:txBody>
      </p:sp>
      <p:sp>
        <p:nvSpPr>
          <p:cNvPr id="6" name="TextBox 5">
            <a:extLst>
              <a:ext uri="{FF2B5EF4-FFF2-40B4-BE49-F238E27FC236}">
                <a16:creationId xmlns:a16="http://schemas.microsoft.com/office/drawing/2014/main" id="{D3BA77A4-442E-5DE4-AB11-8A8C03101782}"/>
              </a:ext>
            </a:extLst>
          </p:cNvPr>
          <p:cNvSpPr txBox="1"/>
          <p:nvPr/>
        </p:nvSpPr>
        <p:spPr>
          <a:xfrm>
            <a:off x="282359" y="1129367"/>
            <a:ext cx="3211497" cy="523220"/>
          </a:xfrm>
          <a:prstGeom prst="rect">
            <a:avLst/>
          </a:prstGeom>
          <a:noFill/>
        </p:spPr>
        <p:txBody>
          <a:bodyPr wrap="square">
            <a:spAutoFit/>
          </a:bodyPr>
          <a:lstStyle/>
          <a:p>
            <a:r>
              <a:rPr lang="uk-UA" sz="2800" b="1" dirty="0"/>
              <a:t>§ 61, с.  120</a:t>
            </a:r>
          </a:p>
        </p:txBody>
      </p:sp>
      <p:sp>
        <p:nvSpPr>
          <p:cNvPr id="3" name="TextBox 2">
            <a:extLst>
              <a:ext uri="{FF2B5EF4-FFF2-40B4-BE49-F238E27FC236}">
                <a16:creationId xmlns:a16="http://schemas.microsoft.com/office/drawing/2014/main" id="{76F2D477-3F7E-2468-E2EB-C07CC7BB4CAE}"/>
              </a:ext>
            </a:extLst>
          </p:cNvPr>
          <p:cNvSpPr txBox="1"/>
          <p:nvPr/>
        </p:nvSpPr>
        <p:spPr>
          <a:xfrm>
            <a:off x="5190836" y="157019"/>
            <a:ext cx="6733309" cy="523220"/>
          </a:xfrm>
          <a:prstGeom prst="rect">
            <a:avLst/>
          </a:prstGeom>
          <a:noFill/>
        </p:spPr>
        <p:txBody>
          <a:bodyPr wrap="square" rtlCol="0">
            <a:spAutoFit/>
          </a:bodyPr>
          <a:lstStyle/>
          <a:p>
            <a:r>
              <a:rPr lang="uk-UA" sz="2800" b="1" dirty="0"/>
              <a:t>ПЕРЕВІРЯЄМО ДОМАШНЄ ЗАВДАННЯ</a:t>
            </a:r>
          </a:p>
        </p:txBody>
      </p:sp>
    </p:spTree>
    <p:extLst>
      <p:ext uri="{BB962C8B-B14F-4D97-AF65-F5344CB8AC3E}">
        <p14:creationId xmlns:p14="http://schemas.microsoft.com/office/powerpoint/2010/main" val="15465216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2EF3B4-627B-6B09-EB75-9DEB6943D091}"/>
              </a:ext>
            </a:extLst>
          </p:cNvPr>
          <p:cNvSpPr txBox="1"/>
          <p:nvPr/>
        </p:nvSpPr>
        <p:spPr>
          <a:xfrm>
            <a:off x="65196" y="870882"/>
            <a:ext cx="6094520" cy="1938992"/>
          </a:xfrm>
          <a:prstGeom prst="rect">
            <a:avLst/>
          </a:prstGeom>
          <a:noFill/>
        </p:spPr>
        <p:txBody>
          <a:bodyPr wrap="square">
            <a:spAutoFit/>
          </a:bodyPr>
          <a:lstStyle/>
          <a:p>
            <a:pPr algn="just"/>
            <a:r>
              <a:rPr lang="ru-RU" sz="2400" b="1" i="0" dirty="0" err="1">
                <a:effectLst/>
              </a:rPr>
              <a:t>Мета́фора</a:t>
            </a:r>
            <a:r>
              <a:rPr lang="ru-RU" sz="2400" b="0" i="0" dirty="0">
                <a:effectLst/>
              </a:rPr>
              <a:t> (</a:t>
            </a:r>
            <a:r>
              <a:rPr lang="ru-RU" sz="2400" b="0" i="0" dirty="0" err="1">
                <a:effectLst/>
              </a:rPr>
              <a:t>грец</a:t>
            </a:r>
            <a:r>
              <a:rPr lang="ru-RU" sz="2400" b="0" i="0" dirty="0">
                <a:effectLst/>
              </a:rPr>
              <a:t>. </a:t>
            </a:r>
            <a:r>
              <a:rPr lang="ru-RU" sz="2400" b="0" i="0" dirty="0" err="1">
                <a:effectLst/>
              </a:rPr>
              <a:t>μετ</a:t>
            </a:r>
            <a:r>
              <a:rPr lang="ru-RU" sz="2400" b="0" i="0" dirty="0">
                <a:effectLst/>
              </a:rPr>
              <a:t>αφορά) — перенесення, яке полягає у перенесенні ознак одного предмета чи явища на інший на основі їхньої схожості.</a:t>
            </a:r>
            <a:endParaRPr lang="uk-UA" sz="2400" dirty="0"/>
          </a:p>
        </p:txBody>
      </p:sp>
      <p:pic>
        <p:nvPicPr>
          <p:cNvPr id="4" name="Рисунок 3">
            <a:extLst>
              <a:ext uri="{FF2B5EF4-FFF2-40B4-BE49-F238E27FC236}">
                <a16:creationId xmlns:a16="http://schemas.microsoft.com/office/drawing/2014/main" id="{6EEC4F01-D4D8-F206-C192-FD08BE7D6EF9}"/>
              </a:ext>
            </a:extLst>
          </p:cNvPr>
          <p:cNvPicPr>
            <a:picLocks noChangeAspect="1"/>
          </p:cNvPicPr>
          <p:nvPr/>
        </p:nvPicPr>
        <p:blipFill>
          <a:blip r:embed="rId2"/>
          <a:stretch>
            <a:fillRect/>
          </a:stretch>
        </p:blipFill>
        <p:spPr>
          <a:xfrm>
            <a:off x="6396494" y="202243"/>
            <a:ext cx="5359387" cy="2607631"/>
          </a:xfrm>
          <a:prstGeom prst="rect">
            <a:avLst/>
          </a:prstGeom>
        </p:spPr>
      </p:pic>
      <p:pic>
        <p:nvPicPr>
          <p:cNvPr id="5" name="Рисунок 4">
            <a:extLst>
              <a:ext uri="{FF2B5EF4-FFF2-40B4-BE49-F238E27FC236}">
                <a16:creationId xmlns:a16="http://schemas.microsoft.com/office/drawing/2014/main" id="{19254FEE-A439-093C-944D-76D08C0461C3}"/>
              </a:ext>
            </a:extLst>
          </p:cNvPr>
          <p:cNvPicPr>
            <a:picLocks noChangeAspect="1"/>
          </p:cNvPicPr>
          <p:nvPr/>
        </p:nvPicPr>
        <p:blipFill>
          <a:blip r:embed="rId3"/>
          <a:stretch>
            <a:fillRect/>
          </a:stretch>
        </p:blipFill>
        <p:spPr>
          <a:xfrm>
            <a:off x="6396493" y="3014661"/>
            <a:ext cx="5359387" cy="3767137"/>
          </a:xfrm>
          <a:prstGeom prst="rect">
            <a:avLst/>
          </a:prstGeom>
        </p:spPr>
      </p:pic>
      <p:pic>
        <p:nvPicPr>
          <p:cNvPr id="7" name="Рисунок 6">
            <a:extLst>
              <a:ext uri="{FF2B5EF4-FFF2-40B4-BE49-F238E27FC236}">
                <a16:creationId xmlns:a16="http://schemas.microsoft.com/office/drawing/2014/main" id="{47BC5CBF-67F0-BD99-BF13-A80D6302AFB6}"/>
              </a:ext>
            </a:extLst>
          </p:cNvPr>
          <p:cNvPicPr>
            <a:picLocks noChangeAspect="1"/>
          </p:cNvPicPr>
          <p:nvPr/>
        </p:nvPicPr>
        <p:blipFill>
          <a:blip r:embed="rId4"/>
          <a:stretch>
            <a:fillRect/>
          </a:stretch>
        </p:blipFill>
        <p:spPr>
          <a:xfrm>
            <a:off x="224162" y="3014662"/>
            <a:ext cx="5776588" cy="3767137"/>
          </a:xfrm>
          <a:prstGeom prst="rect">
            <a:avLst/>
          </a:prstGeom>
        </p:spPr>
      </p:pic>
    </p:spTree>
    <p:extLst>
      <p:ext uri="{BB962C8B-B14F-4D97-AF65-F5344CB8AC3E}">
        <p14:creationId xmlns:p14="http://schemas.microsoft.com/office/powerpoint/2010/main" val="3646965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ACE98C-3A7C-FD37-0CF6-0AF4D4DDAAF1}"/>
              </a:ext>
            </a:extLst>
          </p:cNvPr>
          <p:cNvSpPr txBox="1"/>
          <p:nvPr/>
        </p:nvSpPr>
        <p:spPr>
          <a:xfrm>
            <a:off x="4625267" y="1695635"/>
            <a:ext cx="8165236" cy="1384995"/>
          </a:xfrm>
          <a:prstGeom prst="rect">
            <a:avLst/>
          </a:prstGeom>
          <a:noFill/>
        </p:spPr>
        <p:txBody>
          <a:bodyPr wrap="square">
            <a:spAutoFit/>
          </a:bodyPr>
          <a:lstStyle/>
          <a:p>
            <a:pPr algn="just"/>
            <a:r>
              <a:rPr lang="uk-UA" sz="2800" b="1" dirty="0"/>
              <a:t>Орлині</a:t>
            </a:r>
            <a:r>
              <a:rPr lang="uk-UA" sz="2800" dirty="0"/>
              <a:t> крила — сповнений натхнення; </a:t>
            </a:r>
          </a:p>
          <a:p>
            <a:pPr algn="just"/>
            <a:r>
              <a:rPr lang="uk-UA" sz="2800" b="1" dirty="0"/>
              <a:t>орлиний</a:t>
            </a:r>
            <a:r>
              <a:rPr lang="uk-UA" sz="2800" dirty="0"/>
              <a:t> ніс — схожий на дзьоб орла; </a:t>
            </a:r>
          </a:p>
          <a:p>
            <a:pPr algn="just"/>
            <a:r>
              <a:rPr lang="uk-UA" sz="2800" b="1" dirty="0"/>
              <a:t>орлиний </a:t>
            </a:r>
            <a:r>
              <a:rPr lang="uk-UA" sz="2800" dirty="0"/>
              <a:t>дзьоб — ротова частина орла.</a:t>
            </a:r>
          </a:p>
        </p:txBody>
      </p:sp>
      <p:pic>
        <p:nvPicPr>
          <p:cNvPr id="1026" name="Picture 2" descr="Голова Птица Орел - Бесплатное фото на Pixabay - Pixabay">
            <a:extLst>
              <a:ext uri="{FF2B5EF4-FFF2-40B4-BE49-F238E27FC236}">
                <a16:creationId xmlns:a16="http://schemas.microsoft.com/office/drawing/2014/main" id="{848CF3EA-AA10-A08D-7BC1-5DCC80DD0E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17" y="0"/>
            <a:ext cx="459105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9089DAA-53F9-596A-A7E0-00B1B6790FF0}"/>
              </a:ext>
            </a:extLst>
          </p:cNvPr>
          <p:cNvSpPr txBox="1"/>
          <p:nvPr/>
        </p:nvSpPr>
        <p:spPr>
          <a:xfrm>
            <a:off x="4947081" y="4096966"/>
            <a:ext cx="6396360" cy="1938992"/>
          </a:xfrm>
          <a:prstGeom prst="rect">
            <a:avLst/>
          </a:prstGeom>
          <a:noFill/>
        </p:spPr>
        <p:txBody>
          <a:bodyPr wrap="square">
            <a:spAutoFit/>
          </a:bodyPr>
          <a:lstStyle/>
          <a:p>
            <a:pPr algn="just"/>
            <a:r>
              <a:rPr lang="ru-RU" dirty="0"/>
              <a:t>А</a:t>
            </a:r>
            <a:r>
              <a:rPr lang="uk-UA" sz="2000" dirty="0"/>
              <a:t>. Який із виділених прикметників означає </a:t>
            </a:r>
            <a:r>
              <a:rPr lang="uk-UA" sz="2000" b="1" dirty="0"/>
              <a:t>якість предмета,</a:t>
            </a:r>
            <a:r>
              <a:rPr lang="uk-UA" sz="2000" dirty="0"/>
              <a:t> який — </a:t>
            </a:r>
            <a:r>
              <a:rPr lang="uk-UA" sz="2000" b="1" dirty="0"/>
              <a:t>відношення через подібність </a:t>
            </a:r>
            <a:r>
              <a:rPr lang="uk-UA" sz="2000" dirty="0"/>
              <a:t>до іншого, який — </a:t>
            </a:r>
            <a:r>
              <a:rPr lang="uk-UA" sz="2000" b="1" dirty="0"/>
              <a:t>належність</a:t>
            </a:r>
            <a:r>
              <a:rPr lang="uk-UA" sz="2000" dirty="0"/>
              <a:t> комусь?</a:t>
            </a:r>
          </a:p>
          <a:p>
            <a:pPr algn="just"/>
            <a:endParaRPr lang="uk-UA" sz="2000" dirty="0"/>
          </a:p>
          <a:p>
            <a:pPr algn="just"/>
            <a:r>
              <a:rPr lang="uk-UA" sz="2000" dirty="0"/>
              <a:t>Б. </a:t>
            </a:r>
            <a:r>
              <a:rPr lang="uk-UA" sz="2000" b="1" dirty="0"/>
              <a:t>Від якої частини мови </a:t>
            </a:r>
            <a:r>
              <a:rPr lang="uk-UA" sz="2000" dirty="0"/>
              <a:t>залежить значення прикметника?</a:t>
            </a:r>
          </a:p>
        </p:txBody>
      </p:sp>
    </p:spTree>
    <p:extLst>
      <p:ext uri="{BB962C8B-B14F-4D97-AF65-F5344CB8AC3E}">
        <p14:creationId xmlns:p14="http://schemas.microsoft.com/office/powerpoint/2010/main" val="221487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FC65C37-4198-202C-354D-71B84E94EE6E}"/>
              </a:ext>
            </a:extLst>
          </p:cNvPr>
          <p:cNvSpPr txBox="1"/>
          <p:nvPr/>
        </p:nvSpPr>
        <p:spPr>
          <a:xfrm>
            <a:off x="374341" y="1065321"/>
            <a:ext cx="11159231" cy="5262979"/>
          </a:xfrm>
          <a:prstGeom prst="rect">
            <a:avLst/>
          </a:prstGeom>
          <a:noFill/>
        </p:spPr>
        <p:txBody>
          <a:bodyPr wrap="square">
            <a:spAutoFit/>
          </a:bodyPr>
          <a:lstStyle/>
          <a:p>
            <a:pPr algn="just"/>
            <a:r>
              <a:rPr lang="uk-UA" sz="2800" dirty="0"/>
              <a:t>За значенням прикметники поділяють на три групи: </a:t>
            </a:r>
          </a:p>
          <a:p>
            <a:pPr algn="just"/>
            <a:r>
              <a:rPr lang="uk-UA" sz="2800" dirty="0"/>
              <a:t>якісні, </a:t>
            </a:r>
          </a:p>
          <a:p>
            <a:pPr algn="just"/>
            <a:r>
              <a:rPr lang="uk-UA" sz="2800" dirty="0"/>
              <a:t>відносні та </a:t>
            </a:r>
          </a:p>
          <a:p>
            <a:pPr algn="just"/>
            <a:r>
              <a:rPr lang="uk-UA" sz="2800" dirty="0"/>
              <a:t>присвійні. </a:t>
            </a:r>
          </a:p>
          <a:p>
            <a:pPr algn="just"/>
            <a:r>
              <a:rPr lang="uk-UA" sz="2800" b="1" dirty="0"/>
              <a:t>Якісні-</a:t>
            </a:r>
            <a:r>
              <a:rPr lang="uk-UA" sz="2800" dirty="0"/>
              <a:t> виражають </a:t>
            </a:r>
            <a:r>
              <a:rPr lang="uk-UA" sz="2800" b="1" dirty="0"/>
              <a:t>ознаку за якістю</a:t>
            </a:r>
            <a:r>
              <a:rPr lang="uk-UA" sz="2800" dirty="0"/>
              <a:t>: </a:t>
            </a:r>
          </a:p>
          <a:p>
            <a:pPr algn="just"/>
            <a:r>
              <a:rPr lang="uk-UA" sz="2800" dirty="0"/>
              <a:t>*широкий лист, порожня ваза, солодкий сон. </a:t>
            </a:r>
          </a:p>
          <a:p>
            <a:pPr algn="just"/>
            <a:r>
              <a:rPr lang="uk-UA" sz="2800" b="1" dirty="0"/>
              <a:t>Відносні</a:t>
            </a:r>
            <a:r>
              <a:rPr lang="uk-UA" sz="2800" dirty="0"/>
              <a:t> - передають </a:t>
            </a:r>
            <a:r>
              <a:rPr lang="uk-UA" sz="2800" b="1" dirty="0"/>
              <a:t>ознаку предмета через відношення до іншого предмета чи явища</a:t>
            </a:r>
            <a:r>
              <a:rPr lang="uk-UA" sz="2800" dirty="0"/>
              <a:t>: </a:t>
            </a:r>
          </a:p>
          <a:p>
            <a:pPr algn="just"/>
            <a:r>
              <a:rPr lang="uk-UA" sz="2800" dirty="0"/>
              <a:t>*дощові краплі, сьогоднішній урок, лісова стежка. </a:t>
            </a:r>
          </a:p>
          <a:p>
            <a:pPr algn="just"/>
            <a:r>
              <a:rPr lang="uk-UA" sz="2800" b="1" dirty="0"/>
              <a:t>Присвійні</a:t>
            </a:r>
            <a:r>
              <a:rPr lang="uk-UA" sz="2800" dirty="0"/>
              <a:t> - означають </a:t>
            </a:r>
            <a:r>
              <a:rPr lang="uk-UA" sz="2800" b="1" dirty="0"/>
              <a:t>належність предмета людині або тварині</a:t>
            </a:r>
            <a:r>
              <a:rPr lang="uk-UA" sz="2800" dirty="0"/>
              <a:t>: </a:t>
            </a:r>
          </a:p>
          <a:p>
            <a:pPr algn="just"/>
            <a:r>
              <a:rPr lang="uk-UA" sz="2800" dirty="0"/>
              <a:t>*батьків спінінг, лисячий хвіст.</a:t>
            </a:r>
          </a:p>
        </p:txBody>
      </p:sp>
    </p:spTree>
    <p:extLst>
      <p:ext uri="{BB962C8B-B14F-4D97-AF65-F5344CB8AC3E}">
        <p14:creationId xmlns:p14="http://schemas.microsoft.com/office/powerpoint/2010/main" val="1755206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ounded Rectangle 11">
            <a:extLst>
              <a:ext uri="{FF2B5EF4-FFF2-40B4-BE49-F238E27FC236}">
                <a16:creationId xmlns:a16="http://schemas.microsoft.com/office/drawing/2014/main" id="{2770B5F4-AED0-4A3A-859D-B6239ED38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03" y="643464"/>
            <a:ext cx="10905195" cy="5571072"/>
          </a:xfrm>
          <a:prstGeom prst="roundRect">
            <a:avLst>
              <a:gd name="adj" fmla="val 2403"/>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Таблиця 1">
            <a:extLst>
              <a:ext uri="{FF2B5EF4-FFF2-40B4-BE49-F238E27FC236}">
                <a16:creationId xmlns:a16="http://schemas.microsoft.com/office/drawing/2014/main" id="{AFD866FE-C98D-BB16-79EA-99E1745DE316}"/>
              </a:ext>
            </a:extLst>
          </p:cNvPr>
          <p:cNvGraphicFramePr>
            <a:graphicFrameLocks noGrp="1"/>
          </p:cNvGraphicFramePr>
          <p:nvPr>
            <p:extLst>
              <p:ext uri="{D42A27DB-BD31-4B8C-83A1-F6EECF244321}">
                <p14:modId xmlns:p14="http://schemas.microsoft.com/office/powerpoint/2010/main" val="3336990841"/>
              </p:ext>
            </p:extLst>
          </p:nvPr>
        </p:nvGraphicFramePr>
        <p:xfrm>
          <a:off x="870204" y="1264372"/>
          <a:ext cx="10451593" cy="4657448"/>
        </p:xfrm>
        <a:graphic>
          <a:graphicData uri="http://schemas.openxmlformats.org/drawingml/2006/table">
            <a:tbl>
              <a:tblPr firstRow="1" bandRow="1">
                <a:noFill/>
              </a:tblPr>
              <a:tblGrid>
                <a:gridCol w="2984197">
                  <a:extLst>
                    <a:ext uri="{9D8B030D-6E8A-4147-A177-3AD203B41FA5}">
                      <a16:colId xmlns:a16="http://schemas.microsoft.com/office/drawing/2014/main" val="3499950487"/>
                    </a:ext>
                  </a:extLst>
                </a:gridCol>
                <a:gridCol w="3733698">
                  <a:extLst>
                    <a:ext uri="{9D8B030D-6E8A-4147-A177-3AD203B41FA5}">
                      <a16:colId xmlns:a16="http://schemas.microsoft.com/office/drawing/2014/main" val="1529213859"/>
                    </a:ext>
                  </a:extLst>
                </a:gridCol>
                <a:gridCol w="3733698">
                  <a:extLst>
                    <a:ext uri="{9D8B030D-6E8A-4147-A177-3AD203B41FA5}">
                      <a16:colId xmlns:a16="http://schemas.microsoft.com/office/drawing/2014/main" val="1947051731"/>
                    </a:ext>
                  </a:extLst>
                </a:gridCol>
              </a:tblGrid>
              <a:tr h="975801">
                <a:tc>
                  <a:txBody>
                    <a:bodyPr/>
                    <a:lstStyle/>
                    <a:p>
                      <a:pPr algn="l" fontAlgn="t"/>
                      <a:r>
                        <a:rPr lang="uk-UA" sz="3200" b="1" cap="none" spc="0">
                          <a:solidFill>
                            <a:schemeClr val="bg1"/>
                          </a:solidFill>
                          <a:effectLst/>
                        </a:rPr>
                        <a:t>якісні</a:t>
                      </a:r>
                    </a:p>
                  </a:txBody>
                  <a:tcPr marL="144309" marR="103078" marT="206155" marB="206155" anchor="ctr">
                    <a:lnL w="12700" cmpd="sng">
                      <a:noFill/>
                    </a:lnL>
                    <a:lnR w="12700" cmpd="sng">
                      <a:noFill/>
                    </a:lnR>
                    <a:lnT w="19050" cap="flat" cmpd="sng" algn="ctr">
                      <a:noFill/>
                      <a:prstDash val="solid"/>
                    </a:lnT>
                    <a:lnB w="38100" cmpd="sng">
                      <a:noFill/>
                    </a:lnB>
                    <a:solidFill>
                      <a:schemeClr val="tx1"/>
                    </a:solidFill>
                  </a:tcPr>
                </a:tc>
                <a:tc>
                  <a:txBody>
                    <a:bodyPr/>
                    <a:lstStyle/>
                    <a:p>
                      <a:pPr algn="l" fontAlgn="t"/>
                      <a:r>
                        <a:rPr lang="uk-UA" sz="3200" b="1" cap="none" spc="0">
                          <a:solidFill>
                            <a:schemeClr val="bg1"/>
                          </a:solidFill>
                          <a:effectLst/>
                        </a:rPr>
                        <a:t>відносні</a:t>
                      </a:r>
                    </a:p>
                  </a:txBody>
                  <a:tcPr marL="144309" marR="103078" marT="206155" marB="206155" anchor="ctr">
                    <a:lnL w="12700" cmpd="sng">
                      <a:noFill/>
                    </a:lnL>
                    <a:lnR w="12700" cmpd="sng">
                      <a:noFill/>
                    </a:lnR>
                    <a:lnT w="19050" cap="flat" cmpd="sng" algn="ctr">
                      <a:noFill/>
                      <a:prstDash val="solid"/>
                    </a:lnT>
                    <a:lnB w="38100" cmpd="sng">
                      <a:noFill/>
                    </a:lnB>
                    <a:solidFill>
                      <a:schemeClr val="tx1"/>
                    </a:solidFill>
                  </a:tcPr>
                </a:tc>
                <a:tc>
                  <a:txBody>
                    <a:bodyPr/>
                    <a:lstStyle/>
                    <a:p>
                      <a:pPr algn="l" fontAlgn="t"/>
                      <a:r>
                        <a:rPr lang="uk-UA" sz="3200" b="1" cap="none" spc="0">
                          <a:solidFill>
                            <a:schemeClr val="bg1"/>
                          </a:solidFill>
                          <a:effectLst/>
                        </a:rPr>
                        <a:t>присвійні</a:t>
                      </a:r>
                    </a:p>
                  </a:txBody>
                  <a:tcPr marL="144309" marR="103078" marT="206155" marB="206155" anchor="ctr">
                    <a:lnL w="12700" cmpd="sng">
                      <a:noFill/>
                    </a:lnL>
                    <a:lnR w="12700" cmpd="sng">
                      <a:noFill/>
                    </a:lnR>
                    <a:lnT w="19050" cap="flat" cmpd="sng" algn="ctr">
                      <a:noFill/>
                      <a:prstDash val="solid"/>
                    </a:lnT>
                    <a:lnB w="38100" cmpd="sng">
                      <a:noFill/>
                    </a:lnB>
                    <a:solidFill>
                      <a:schemeClr val="tx1"/>
                    </a:solidFill>
                  </a:tcPr>
                </a:tc>
                <a:extLst>
                  <a:ext uri="{0D108BD9-81ED-4DB2-BD59-A6C34878D82A}">
                    <a16:rowId xmlns:a16="http://schemas.microsoft.com/office/drawing/2014/main" val="953873562"/>
                  </a:ext>
                </a:extLst>
              </a:tr>
              <a:tr h="838365">
                <a:tc>
                  <a:txBody>
                    <a:bodyPr/>
                    <a:lstStyle/>
                    <a:p>
                      <a:r>
                        <a:rPr lang="uk-UA" sz="2700" cap="none" spc="0">
                          <a:solidFill>
                            <a:schemeClr val="tx1"/>
                          </a:solidFill>
                          <a:effectLst/>
                        </a:rPr>
                        <a:t>добрий</a:t>
                      </a:r>
                    </a:p>
                  </a:txBody>
                  <a:tcPr marL="144309" marR="103078" marT="137437" marB="206155" anchor="ctr">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r>
                        <a:rPr lang="uk-UA" sz="2700" cap="none" spc="0" dirty="0">
                          <a:solidFill>
                            <a:schemeClr val="tx1"/>
                          </a:solidFill>
                          <a:effectLst/>
                        </a:rPr>
                        <a:t>дерев</a:t>
                      </a:r>
                      <a:r>
                        <a:rPr lang="en-US" sz="2700" cap="none" spc="0" dirty="0">
                          <a:solidFill>
                            <a:schemeClr val="tx1"/>
                          </a:solidFill>
                          <a:effectLst/>
                        </a:rPr>
                        <a:t>’</a:t>
                      </a:r>
                      <a:r>
                        <a:rPr lang="uk-UA" sz="2700" cap="none" spc="0" dirty="0" err="1">
                          <a:solidFill>
                            <a:schemeClr val="tx1"/>
                          </a:solidFill>
                          <a:effectLst/>
                        </a:rPr>
                        <a:t>яний</a:t>
                      </a:r>
                      <a:endParaRPr lang="uk-UA" sz="2700" cap="none" spc="0" dirty="0">
                        <a:solidFill>
                          <a:schemeClr val="tx1"/>
                        </a:solidFill>
                        <a:effectLst/>
                      </a:endParaRPr>
                    </a:p>
                  </a:txBody>
                  <a:tcPr marL="144309" marR="103078" marT="137437" marB="206155" anchor="ctr">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r>
                        <a:rPr lang="uk-UA" sz="2700" cap="none" spc="0">
                          <a:solidFill>
                            <a:schemeClr val="tx1"/>
                          </a:solidFill>
                          <a:effectLst/>
                        </a:rPr>
                        <a:t>мамина( хустка)</a:t>
                      </a:r>
                    </a:p>
                  </a:txBody>
                  <a:tcPr marL="144309" marR="103078" marT="137437" marB="206155" anchor="ctr">
                    <a:lnL w="12700" cmpd="sng">
                      <a:noFill/>
                      <a:prstDash val="solid"/>
                    </a:lnL>
                    <a:lnR w="12700" cmpd="sng">
                      <a:noFill/>
                      <a:prstDash val="solid"/>
                    </a:lnR>
                    <a:lnT w="38100" cmpd="sng">
                      <a:noFill/>
                    </a:lnT>
                    <a:lnB w="12700" cap="flat" cmpd="sng" algn="ctr">
                      <a:solidFill>
                        <a:schemeClr val="tx1"/>
                      </a:solidFill>
                      <a:prstDash val="solid"/>
                    </a:lnB>
                    <a:noFill/>
                  </a:tcPr>
                </a:tc>
                <a:extLst>
                  <a:ext uri="{0D108BD9-81ED-4DB2-BD59-A6C34878D82A}">
                    <a16:rowId xmlns:a16="http://schemas.microsoft.com/office/drawing/2014/main" val="3937681723"/>
                  </a:ext>
                </a:extLst>
              </a:tr>
              <a:tr h="838365">
                <a:tc>
                  <a:txBody>
                    <a:bodyPr/>
                    <a:lstStyle/>
                    <a:p>
                      <a:r>
                        <a:rPr lang="uk-UA" sz="2700" cap="none" spc="0">
                          <a:solidFill>
                            <a:schemeClr val="tx1"/>
                          </a:solidFill>
                          <a:effectLst/>
                        </a:rPr>
                        <a:t>мудрий</a:t>
                      </a:r>
                    </a:p>
                  </a:txBody>
                  <a:tcPr marL="144309" marR="103078" marT="137437" marB="206155"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r>
                        <a:rPr lang="uk-UA" sz="2700" cap="none" spc="0">
                          <a:solidFill>
                            <a:schemeClr val="tx1"/>
                          </a:solidFill>
                          <a:effectLst/>
                        </a:rPr>
                        <a:t>зимовий</a:t>
                      </a:r>
                    </a:p>
                  </a:txBody>
                  <a:tcPr marL="144309" marR="103078" marT="137437" marB="206155"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r>
                        <a:rPr lang="uk-UA" sz="2700" cap="none" spc="0">
                          <a:solidFill>
                            <a:schemeClr val="tx1"/>
                          </a:solidFill>
                          <a:effectLst/>
                        </a:rPr>
                        <a:t>Оленчин (портфель)</a:t>
                      </a:r>
                    </a:p>
                  </a:txBody>
                  <a:tcPr marL="144309" marR="103078" marT="137437" marB="206155"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56184911"/>
                  </a:ext>
                </a:extLst>
              </a:tr>
              <a:tr h="838365">
                <a:tc>
                  <a:txBody>
                    <a:bodyPr/>
                    <a:lstStyle/>
                    <a:p>
                      <a:r>
                        <a:rPr lang="uk-UA" sz="2700" cap="none" spc="0">
                          <a:solidFill>
                            <a:schemeClr val="tx1"/>
                          </a:solidFill>
                          <a:effectLst/>
                        </a:rPr>
                        <a:t>білий</a:t>
                      </a:r>
                    </a:p>
                  </a:txBody>
                  <a:tcPr marL="144309" marR="103078" marT="137437" marB="206155" anchor="ctr">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r>
                        <a:rPr lang="uk-UA" sz="2700" cap="none" spc="0">
                          <a:solidFill>
                            <a:schemeClr val="tx1"/>
                          </a:solidFill>
                          <a:effectLst/>
                        </a:rPr>
                        <a:t>сільський</a:t>
                      </a:r>
                    </a:p>
                  </a:txBody>
                  <a:tcPr marL="144309" marR="103078" marT="137437" marB="206155" anchor="ctr">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r>
                        <a:rPr lang="uk-UA" sz="2700" cap="none" spc="0">
                          <a:solidFill>
                            <a:schemeClr val="tx1"/>
                          </a:solidFill>
                          <a:effectLst/>
                        </a:rPr>
                        <a:t>вовча (лапа)</a:t>
                      </a:r>
                    </a:p>
                  </a:txBody>
                  <a:tcPr marL="144309" marR="103078" marT="137437" marB="206155" anchor="ctr">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3491133644"/>
                  </a:ext>
                </a:extLst>
              </a:tr>
              <a:tr h="838365">
                <a:tc>
                  <a:txBody>
                    <a:bodyPr/>
                    <a:lstStyle/>
                    <a:p>
                      <a:r>
                        <a:rPr lang="uk-UA" sz="2700" cap="none" spc="0">
                          <a:solidFill>
                            <a:schemeClr val="tx1"/>
                          </a:solidFill>
                          <a:effectLst/>
                        </a:rPr>
                        <a:t>кислий</a:t>
                      </a:r>
                    </a:p>
                  </a:txBody>
                  <a:tcPr marL="144309" marR="103078" marT="137437" marB="206155"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r>
                        <a:rPr lang="uk-UA" sz="2700" cap="none" spc="0">
                          <a:solidFill>
                            <a:schemeClr val="tx1"/>
                          </a:solidFill>
                          <a:effectLst/>
                        </a:rPr>
                        <a:t>мовний</a:t>
                      </a:r>
                    </a:p>
                  </a:txBody>
                  <a:tcPr marL="144309" marR="103078" marT="137437" marB="206155"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r>
                        <a:rPr lang="uk-UA" sz="2700" cap="none" spc="0" dirty="0">
                          <a:solidFill>
                            <a:schemeClr val="tx1"/>
                          </a:solidFill>
                          <a:effectLst/>
                        </a:rPr>
                        <a:t>пташине (крило)</a:t>
                      </a:r>
                    </a:p>
                  </a:txBody>
                  <a:tcPr marL="144309" marR="103078" marT="137437" marB="206155"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2804741764"/>
                  </a:ext>
                </a:extLst>
              </a:tr>
            </a:tbl>
          </a:graphicData>
        </a:graphic>
      </p:graphicFrame>
    </p:spTree>
    <p:extLst>
      <p:ext uri="{BB962C8B-B14F-4D97-AF65-F5344CB8AC3E}">
        <p14:creationId xmlns:p14="http://schemas.microsoft.com/office/powerpoint/2010/main" val="2387474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5843D8-13E8-CA50-DA0A-CF076E384F7D}"/>
              </a:ext>
            </a:extLst>
          </p:cNvPr>
          <p:cNvSpPr txBox="1"/>
          <p:nvPr/>
        </p:nvSpPr>
        <p:spPr>
          <a:xfrm>
            <a:off x="314037" y="1209963"/>
            <a:ext cx="11013153" cy="3939382"/>
          </a:xfrm>
          <a:prstGeom prst="rect">
            <a:avLst/>
          </a:prstGeom>
          <a:noFill/>
        </p:spPr>
        <p:txBody>
          <a:bodyPr wrap="square">
            <a:spAutoFit/>
          </a:bodyPr>
          <a:lstStyle/>
          <a:p>
            <a:pPr algn="just" fontAlgn="base"/>
            <a:r>
              <a:rPr lang="uk-UA" sz="2800" b="0" i="0" dirty="0">
                <a:solidFill>
                  <a:srgbClr val="353535"/>
                </a:solidFill>
                <a:effectLst/>
              </a:rPr>
              <a:t>Прикметники змінюються за родами, числами, відмінками, які в реченні узгоджуються з іменником, від якого цей прикметник залежить.</a:t>
            </a:r>
          </a:p>
          <a:p>
            <a:pPr algn="just" fontAlgn="base"/>
            <a:r>
              <a:rPr lang="uk-UA" sz="2800" b="0" i="0" dirty="0">
                <a:solidFill>
                  <a:srgbClr val="353535"/>
                </a:solidFill>
                <a:effectLst/>
              </a:rPr>
              <a:t> Зверніть увагу на приклади:</a:t>
            </a:r>
          </a:p>
          <a:p>
            <a:pPr algn="l" fontAlgn="base">
              <a:buFont typeface="Arial" panose="020B0604020202020204" pitchFamily="34" charset="0"/>
              <a:buChar char="•"/>
            </a:pPr>
            <a:r>
              <a:rPr lang="uk-UA" sz="2800" b="0" i="0" dirty="0">
                <a:solidFill>
                  <a:srgbClr val="353535"/>
                </a:solidFill>
                <a:effectLst/>
              </a:rPr>
              <a:t>Ясний ранок;</a:t>
            </a:r>
          </a:p>
          <a:p>
            <a:pPr algn="l" fontAlgn="base">
              <a:buFont typeface="Arial" panose="020B0604020202020204" pitchFamily="34" charset="0"/>
              <a:buChar char="•"/>
            </a:pPr>
            <a:r>
              <a:rPr lang="uk-UA" sz="2800" b="0" i="0" dirty="0">
                <a:solidFill>
                  <a:srgbClr val="353535"/>
                </a:solidFill>
                <a:effectLst/>
              </a:rPr>
              <a:t>Ясного ранку;</a:t>
            </a:r>
          </a:p>
          <a:p>
            <a:pPr algn="l" fontAlgn="base">
              <a:buFont typeface="Arial" panose="020B0604020202020204" pitchFamily="34" charset="0"/>
              <a:buChar char="•"/>
            </a:pPr>
            <a:r>
              <a:rPr lang="uk-UA" sz="2800" b="0" i="0" dirty="0">
                <a:solidFill>
                  <a:srgbClr val="353535"/>
                </a:solidFill>
                <a:effectLst/>
              </a:rPr>
              <a:t>Ясному ранку.</a:t>
            </a:r>
          </a:p>
          <a:p>
            <a:pPr algn="just" fontAlgn="base"/>
            <a:r>
              <a:rPr lang="uk-UA" sz="2800" b="0" i="0" dirty="0">
                <a:solidFill>
                  <a:srgbClr val="353535"/>
                </a:solidFill>
                <a:effectLst/>
              </a:rPr>
              <a:t>Прикметник щоразу </a:t>
            </a:r>
            <a:r>
              <a:rPr lang="uk-UA" sz="2800" b="1" i="0" dirty="0">
                <a:solidFill>
                  <a:srgbClr val="353535"/>
                </a:solidFill>
                <a:effectLst/>
              </a:rPr>
              <a:t>в тій формі, якої потребує від нього іменник.</a:t>
            </a:r>
          </a:p>
        </p:txBody>
      </p:sp>
      <p:sp>
        <p:nvSpPr>
          <p:cNvPr id="4" name="TextBox 3">
            <a:extLst>
              <a:ext uri="{FF2B5EF4-FFF2-40B4-BE49-F238E27FC236}">
                <a16:creationId xmlns:a16="http://schemas.microsoft.com/office/drawing/2014/main" id="{1A2E94BC-B5F5-8AC0-FA16-68E4D98A2DC7}"/>
              </a:ext>
            </a:extLst>
          </p:cNvPr>
          <p:cNvSpPr txBox="1"/>
          <p:nvPr/>
        </p:nvSpPr>
        <p:spPr>
          <a:xfrm>
            <a:off x="415635" y="5465726"/>
            <a:ext cx="11619345" cy="1200329"/>
          </a:xfrm>
          <a:prstGeom prst="rect">
            <a:avLst/>
          </a:prstGeom>
          <a:noFill/>
        </p:spPr>
        <p:txBody>
          <a:bodyPr wrap="square">
            <a:spAutoFit/>
          </a:bodyPr>
          <a:lstStyle/>
          <a:p>
            <a:r>
              <a:rPr lang="uk-UA" sz="2400" b="0" dirty="0">
                <a:solidFill>
                  <a:srgbClr val="4E4E3F"/>
                </a:solidFill>
                <a:effectLst/>
                <a:highlight>
                  <a:srgbClr val="FFFFFF"/>
                </a:highlight>
              </a:rPr>
              <a:t>Якісні прикметники можуть утворювати </a:t>
            </a:r>
            <a:r>
              <a:rPr lang="uk-UA" sz="2400" b="1" dirty="0">
                <a:solidFill>
                  <a:srgbClr val="76A900"/>
                </a:solidFill>
                <a:effectLst/>
                <a:highlight>
                  <a:srgbClr val="FFFFFF"/>
                </a:highlight>
              </a:rPr>
              <a:t>антонімічні пари</a:t>
            </a:r>
            <a:r>
              <a:rPr lang="uk-UA" sz="2400" b="0" dirty="0">
                <a:solidFill>
                  <a:srgbClr val="4E4E3F"/>
                </a:solidFill>
                <a:effectLst/>
                <a:highlight>
                  <a:srgbClr val="FFFFFF"/>
                </a:highlight>
              </a:rPr>
              <a:t>: веселий — сумний, чистий — брудний, худий — товстий, а також </a:t>
            </a:r>
            <a:r>
              <a:rPr lang="uk-UA" sz="2400" b="1" dirty="0">
                <a:solidFill>
                  <a:srgbClr val="76A900"/>
                </a:solidFill>
                <a:effectLst/>
                <a:highlight>
                  <a:srgbClr val="FFFFFF"/>
                </a:highlight>
              </a:rPr>
              <a:t>синонімічні ряди</a:t>
            </a:r>
            <a:r>
              <a:rPr lang="uk-UA" sz="2400" b="0" dirty="0">
                <a:solidFill>
                  <a:srgbClr val="4E4E3F"/>
                </a:solidFill>
                <a:effectLst/>
                <a:highlight>
                  <a:srgbClr val="FFFFFF"/>
                </a:highlight>
              </a:rPr>
              <a:t>: гарний — красивий, чудовий, прекрасний.</a:t>
            </a:r>
            <a:endParaRPr lang="uk-UA" sz="2400" dirty="0"/>
          </a:p>
        </p:txBody>
      </p:sp>
    </p:spTree>
    <p:extLst>
      <p:ext uri="{BB962C8B-B14F-4D97-AF65-F5344CB8AC3E}">
        <p14:creationId xmlns:p14="http://schemas.microsoft.com/office/powerpoint/2010/main" val="21128234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ADF7D4-0F97-EF46-C11A-D3765FA30588}"/>
              </a:ext>
            </a:extLst>
          </p:cNvPr>
          <p:cNvSpPr txBox="1"/>
          <p:nvPr/>
        </p:nvSpPr>
        <p:spPr>
          <a:xfrm>
            <a:off x="357257" y="1349406"/>
            <a:ext cx="10520039" cy="4832092"/>
          </a:xfrm>
          <a:prstGeom prst="rect">
            <a:avLst/>
          </a:prstGeom>
          <a:noFill/>
        </p:spPr>
        <p:txBody>
          <a:bodyPr wrap="square">
            <a:spAutoFit/>
          </a:bodyPr>
          <a:lstStyle/>
          <a:p>
            <a:pPr algn="just"/>
            <a:r>
              <a:rPr lang="uk-UA" sz="2800" dirty="0"/>
              <a:t>Прикметники, ужиті в </a:t>
            </a:r>
            <a:r>
              <a:rPr lang="uk-UA" sz="2800" b="1" dirty="0"/>
              <a:t>переносному значенні</a:t>
            </a:r>
            <a:r>
              <a:rPr lang="uk-UA" sz="2800" dirty="0"/>
              <a:t>, </a:t>
            </a:r>
            <a:r>
              <a:rPr lang="uk-UA" sz="2800" b="1" dirty="0">
                <a:solidFill>
                  <a:srgbClr val="FF0000"/>
                </a:solidFill>
              </a:rPr>
              <a:t>можуть переходити з однієї групи в іншу: </a:t>
            </a:r>
          </a:p>
          <a:p>
            <a:pPr algn="just"/>
            <a:r>
              <a:rPr lang="uk-UA" sz="2800" dirty="0"/>
              <a:t>• якісний у відносний: </a:t>
            </a:r>
          </a:p>
          <a:p>
            <a:pPr algn="just"/>
            <a:r>
              <a:rPr lang="uk-UA" sz="2800" dirty="0"/>
              <a:t>білий наряд — білий танець (</a:t>
            </a:r>
            <a:r>
              <a:rPr lang="ru-RU" sz="2800" dirty="0" err="1"/>
              <a:t>танець</a:t>
            </a:r>
            <a:r>
              <a:rPr lang="ru-RU" sz="2800" dirty="0"/>
              <a:t>, на </a:t>
            </a:r>
            <a:r>
              <a:rPr lang="ru-RU" sz="2800" dirty="0" err="1"/>
              <a:t>який</a:t>
            </a:r>
            <a:r>
              <a:rPr lang="ru-RU" sz="2800" dirty="0"/>
              <a:t> дама </a:t>
            </a:r>
            <a:r>
              <a:rPr lang="ru-RU" sz="2800" dirty="0" err="1"/>
              <a:t>запрошує</a:t>
            </a:r>
            <a:r>
              <a:rPr lang="ru-RU" sz="2800" dirty="0"/>
              <a:t> кавалера)</a:t>
            </a:r>
            <a:r>
              <a:rPr lang="uk-UA" sz="2800" dirty="0"/>
              <a:t>; </a:t>
            </a:r>
          </a:p>
          <a:p>
            <a:pPr algn="just"/>
            <a:r>
              <a:rPr lang="uk-UA" sz="2800" dirty="0"/>
              <a:t>• відносний у якісний: </a:t>
            </a:r>
          </a:p>
          <a:p>
            <a:pPr algn="just"/>
            <a:r>
              <a:rPr lang="uk-UA" sz="2800" dirty="0"/>
              <a:t>срібна сережка — срібний місяць; </a:t>
            </a:r>
          </a:p>
          <a:p>
            <a:pPr algn="just"/>
            <a:r>
              <a:rPr lang="uk-UA" sz="2800" dirty="0"/>
              <a:t>• присвійний у якісний: </a:t>
            </a:r>
          </a:p>
          <a:p>
            <a:pPr algn="just"/>
            <a:r>
              <a:rPr lang="uk-UA" sz="2800" dirty="0"/>
              <a:t>заячі вуха — заяча душа; </a:t>
            </a:r>
          </a:p>
          <a:p>
            <a:pPr algn="just"/>
            <a:r>
              <a:rPr lang="uk-UA" sz="2800" dirty="0"/>
              <a:t>• присвійний у відносний: </a:t>
            </a:r>
          </a:p>
          <a:p>
            <a:pPr algn="just"/>
            <a:r>
              <a:rPr lang="uk-UA" sz="2800" dirty="0"/>
              <a:t>орлиний дзьоб — орлиний ніс.</a:t>
            </a:r>
          </a:p>
        </p:txBody>
      </p:sp>
      <p:sp>
        <p:nvSpPr>
          <p:cNvPr id="2" name="TextBox 1">
            <a:extLst>
              <a:ext uri="{FF2B5EF4-FFF2-40B4-BE49-F238E27FC236}">
                <a16:creationId xmlns:a16="http://schemas.microsoft.com/office/drawing/2014/main" id="{9F57D182-77D3-6E18-8ECD-A4ADB13E0568}"/>
              </a:ext>
            </a:extLst>
          </p:cNvPr>
          <p:cNvSpPr txBox="1"/>
          <p:nvPr/>
        </p:nvSpPr>
        <p:spPr>
          <a:xfrm>
            <a:off x="7924800" y="153282"/>
            <a:ext cx="4045527" cy="523220"/>
          </a:xfrm>
          <a:prstGeom prst="rect">
            <a:avLst/>
          </a:prstGeom>
          <a:noFill/>
        </p:spPr>
        <p:txBody>
          <a:bodyPr wrap="square" rtlCol="0">
            <a:spAutoFit/>
          </a:bodyPr>
          <a:lstStyle/>
          <a:p>
            <a:pPr algn="ctr"/>
            <a:r>
              <a:rPr lang="uk-UA" sz="2800" b="1" dirty="0">
                <a:solidFill>
                  <a:srgbClr val="C00000"/>
                </a:solidFill>
              </a:rPr>
              <a:t>ЗВЕРНИ УВАГУ!</a:t>
            </a:r>
          </a:p>
        </p:txBody>
      </p:sp>
    </p:spTree>
    <p:extLst>
      <p:ext uri="{BB962C8B-B14F-4D97-AF65-F5344CB8AC3E}">
        <p14:creationId xmlns:p14="http://schemas.microsoft.com/office/powerpoint/2010/main" val="24704344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7AA4D3FC-9354-A8AD-C820-F8D7819D6F34}"/>
              </a:ext>
            </a:extLst>
          </p:cNvPr>
          <p:cNvPicPr>
            <a:picLocks noChangeAspect="1"/>
          </p:cNvPicPr>
          <p:nvPr/>
        </p:nvPicPr>
        <p:blipFill rotWithShape="1">
          <a:blip r:embed="rId2"/>
          <a:srcRect t="15570" b="9430"/>
          <a:stretch/>
        </p:blipFill>
        <p:spPr>
          <a:xfrm>
            <a:off x="20" y="10"/>
            <a:ext cx="12191980" cy="6857990"/>
          </a:xfrm>
          <a:prstGeom prst="rect">
            <a:avLst/>
          </a:prstGeom>
        </p:spPr>
      </p:pic>
    </p:spTree>
    <p:extLst>
      <p:ext uri="{BB962C8B-B14F-4D97-AF65-F5344CB8AC3E}">
        <p14:creationId xmlns:p14="http://schemas.microsoft.com/office/powerpoint/2010/main" val="3973066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7CFFCC9-EC04-EA42-3500-442A99F67077}"/>
              </a:ext>
            </a:extLst>
          </p:cNvPr>
          <p:cNvSpPr txBox="1"/>
          <p:nvPr/>
        </p:nvSpPr>
        <p:spPr>
          <a:xfrm>
            <a:off x="527077" y="2255112"/>
            <a:ext cx="6094520" cy="2677656"/>
          </a:xfrm>
          <a:prstGeom prst="rect">
            <a:avLst/>
          </a:prstGeom>
          <a:noFill/>
        </p:spPr>
        <p:txBody>
          <a:bodyPr wrap="square">
            <a:spAutoFit/>
          </a:bodyPr>
          <a:lstStyle/>
          <a:p>
            <a:pPr algn="just"/>
            <a:r>
              <a:rPr lang="uk-UA" sz="2800" b="0" i="0" dirty="0">
                <a:solidFill>
                  <a:srgbClr val="202124"/>
                </a:solidFill>
                <a:effectLst/>
              </a:rPr>
              <a:t>Так звані </a:t>
            </a:r>
            <a:r>
              <a:rPr lang="uk-UA" sz="2800" b="1" i="0" dirty="0">
                <a:solidFill>
                  <a:srgbClr val="040C28"/>
                </a:solidFill>
                <a:effectLst/>
              </a:rPr>
              <a:t>абсолютні прикметники</a:t>
            </a:r>
            <a:r>
              <a:rPr lang="uk-UA" sz="2800" b="1" i="0" dirty="0">
                <a:solidFill>
                  <a:srgbClr val="202124"/>
                </a:solidFill>
                <a:effectLst/>
              </a:rPr>
              <a:t>, </a:t>
            </a:r>
            <a:r>
              <a:rPr lang="uk-UA" sz="2800" b="0" i="0" dirty="0">
                <a:solidFill>
                  <a:srgbClr val="202124"/>
                </a:solidFill>
                <a:effectLst/>
              </a:rPr>
              <a:t>тобто ті, які означають абсолютну ознаку: сліпий, голий, босий, мертвий. Назви мастей тварин: гнідий, вороний.</a:t>
            </a:r>
            <a:endParaRPr lang="uk-UA" sz="2800" dirty="0"/>
          </a:p>
        </p:txBody>
      </p:sp>
      <p:pic>
        <p:nvPicPr>
          <p:cNvPr id="2052" name="Picture 4" descr="Картина по номерам &quot;Вороний кінь&quot;">
            <a:extLst>
              <a:ext uri="{FF2B5EF4-FFF2-40B4-BE49-F238E27FC236}">
                <a16:creationId xmlns:a16="http://schemas.microsoft.com/office/drawing/2014/main" id="{4B4A99CB-2E72-7ABC-9B23-651834C97B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2661" y="3328078"/>
            <a:ext cx="3402262" cy="33386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Гнідий кінь — опис масті, поради по правильному догляду">
            <a:extLst>
              <a:ext uri="{FF2B5EF4-FFF2-40B4-BE49-F238E27FC236}">
                <a16:creationId xmlns:a16="http://schemas.microsoft.com/office/drawing/2014/main" id="{6CF392DD-0BEA-0805-6AD1-31B9246E0D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2661" y="542610"/>
            <a:ext cx="3402262" cy="2295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1150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FCB3B24-8D01-5930-9DB8-9C3632036579}"/>
              </a:ext>
            </a:extLst>
          </p:cNvPr>
          <p:cNvSpPr txBox="1"/>
          <p:nvPr/>
        </p:nvSpPr>
        <p:spPr>
          <a:xfrm>
            <a:off x="399494" y="1659285"/>
            <a:ext cx="11185864" cy="3539430"/>
          </a:xfrm>
          <a:prstGeom prst="rect">
            <a:avLst/>
          </a:prstGeom>
          <a:noFill/>
        </p:spPr>
        <p:txBody>
          <a:bodyPr wrap="square">
            <a:spAutoFit/>
          </a:bodyPr>
          <a:lstStyle/>
          <a:p>
            <a:pPr algn="just"/>
            <a:r>
              <a:rPr lang="uk-UA" sz="2800" b="1" dirty="0"/>
              <a:t>Впр.2. , с. 122</a:t>
            </a:r>
          </a:p>
          <a:p>
            <a:pPr algn="just"/>
            <a:r>
              <a:rPr lang="uk-UA" sz="2800" dirty="0"/>
              <a:t>Прочитайте словосполучення та визначте, до якої групи за значенням належить кожний прикметник. Обґрунтуйте свою думку. </a:t>
            </a:r>
          </a:p>
          <a:p>
            <a:pPr algn="just"/>
            <a:endParaRPr lang="uk-UA" sz="2800" dirty="0"/>
          </a:p>
          <a:p>
            <a:pPr algn="just"/>
            <a:r>
              <a:rPr lang="uk-UA" sz="2800" dirty="0"/>
              <a:t>Січневий день, швидкий </a:t>
            </a:r>
            <a:r>
              <a:rPr lang="uk-UA" sz="2800" dirty="0" err="1"/>
              <a:t>скейтборд</a:t>
            </a:r>
            <a:r>
              <a:rPr lang="uk-UA" sz="2800" dirty="0"/>
              <a:t>, сліпий чоловік, білолице дівча, український прапор, Максимів </a:t>
            </a:r>
            <a:r>
              <a:rPr lang="uk-UA" sz="2800" dirty="0" err="1"/>
              <a:t>байк</a:t>
            </a:r>
            <a:r>
              <a:rPr lang="uk-UA" sz="2800" dirty="0"/>
              <a:t>, котячий корм, котяче мурчання. </a:t>
            </a:r>
          </a:p>
        </p:txBody>
      </p:sp>
      <p:sp>
        <p:nvSpPr>
          <p:cNvPr id="2" name="TextBox 1">
            <a:extLst>
              <a:ext uri="{FF2B5EF4-FFF2-40B4-BE49-F238E27FC236}">
                <a16:creationId xmlns:a16="http://schemas.microsoft.com/office/drawing/2014/main" id="{463BBFEA-7E14-9106-4D4D-33137D6D705B}"/>
              </a:ext>
            </a:extLst>
          </p:cNvPr>
          <p:cNvSpPr txBox="1"/>
          <p:nvPr/>
        </p:nvSpPr>
        <p:spPr>
          <a:xfrm>
            <a:off x="8617527" y="129309"/>
            <a:ext cx="2863273" cy="523220"/>
          </a:xfrm>
          <a:prstGeom prst="rect">
            <a:avLst/>
          </a:prstGeom>
          <a:noFill/>
        </p:spPr>
        <p:txBody>
          <a:bodyPr wrap="square" rtlCol="0">
            <a:spAutoFit/>
          </a:bodyPr>
          <a:lstStyle/>
          <a:p>
            <a:r>
              <a:rPr lang="uk-UA" sz="2800" b="1" dirty="0"/>
              <a:t>ПРАКТИКУЙМО</a:t>
            </a:r>
          </a:p>
        </p:txBody>
      </p:sp>
    </p:spTree>
    <p:extLst>
      <p:ext uri="{BB962C8B-B14F-4D97-AF65-F5344CB8AC3E}">
        <p14:creationId xmlns:p14="http://schemas.microsoft.com/office/powerpoint/2010/main" val="10970528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3639800-314C-9F8F-FD95-6A9EAB9D72A7}"/>
              </a:ext>
            </a:extLst>
          </p:cNvPr>
          <p:cNvSpPr txBox="1"/>
          <p:nvPr/>
        </p:nvSpPr>
        <p:spPr>
          <a:xfrm>
            <a:off x="514905" y="949911"/>
            <a:ext cx="10706470" cy="5632311"/>
          </a:xfrm>
          <a:prstGeom prst="rect">
            <a:avLst/>
          </a:prstGeom>
          <a:noFill/>
        </p:spPr>
        <p:txBody>
          <a:bodyPr wrap="square">
            <a:spAutoFit/>
          </a:bodyPr>
          <a:lstStyle/>
          <a:p>
            <a:pPr algn="just"/>
            <a:r>
              <a:rPr lang="uk-UA" sz="2400" b="1" dirty="0"/>
              <a:t>якісні</a:t>
            </a:r>
            <a:r>
              <a:rPr lang="uk-UA" sz="2400" dirty="0"/>
              <a:t> — називають ознаки, властиві предмету більшою або меншою мірою: </a:t>
            </a:r>
          </a:p>
          <a:p>
            <a:pPr algn="just"/>
            <a:r>
              <a:rPr lang="uk-UA" sz="2400" dirty="0"/>
              <a:t>*холодний — холодніший — найхолодніший, широкий — ширший — найширший, солодкий — солодший — найсолодший, чистий — чистіший — найчистіший;</a:t>
            </a:r>
          </a:p>
          <a:p>
            <a:pPr algn="just"/>
            <a:endParaRPr lang="uk-UA" sz="2400" dirty="0"/>
          </a:p>
          <a:p>
            <a:pPr algn="just"/>
            <a:r>
              <a:rPr lang="uk-UA" sz="2400" b="1" dirty="0"/>
              <a:t>відносні</a:t>
            </a:r>
            <a:r>
              <a:rPr lang="uk-UA" sz="2400" dirty="0"/>
              <a:t> — називають ознаки предмета за його відношенням до інших предметів, дій, обставин: </a:t>
            </a:r>
          </a:p>
          <a:p>
            <a:pPr algn="just"/>
            <a:r>
              <a:rPr lang="uk-UA" sz="2400" dirty="0"/>
              <a:t>*телефонний дзвінок, дитячі книжки, осінні вітри, весняні дощі, завтрашній день, дерев '</a:t>
            </a:r>
            <a:r>
              <a:rPr lang="uk-UA" sz="2400" dirty="0" err="1"/>
              <a:t>яний</a:t>
            </a:r>
            <a:r>
              <a:rPr lang="uk-UA" sz="2400" dirty="0"/>
              <a:t> будинок;</a:t>
            </a:r>
          </a:p>
          <a:p>
            <a:pPr algn="just"/>
            <a:endParaRPr lang="uk-UA" sz="2400" dirty="0"/>
          </a:p>
          <a:p>
            <a:pPr algn="just"/>
            <a:r>
              <a:rPr lang="uk-UA" sz="2400" b="1" dirty="0"/>
              <a:t>присвійні</a:t>
            </a:r>
            <a:r>
              <a:rPr lang="uk-UA" sz="2400" dirty="0"/>
              <a:t> — вказують на приналежність предмета людині (рідше —тварині) і відповідають на питання чий? чия? чиє?: </a:t>
            </a:r>
          </a:p>
          <a:p>
            <a:pPr algn="just"/>
            <a:r>
              <a:rPr lang="uk-UA" sz="2400" dirty="0"/>
              <a:t>*братів автомобіль, Шевченкова поезія, батькова ферма, сестрина дача, материна вишиванка, лисяча нора, лелече гніздо.</a:t>
            </a:r>
          </a:p>
        </p:txBody>
      </p:sp>
    </p:spTree>
    <p:extLst>
      <p:ext uri="{BB962C8B-B14F-4D97-AF65-F5344CB8AC3E}">
        <p14:creationId xmlns:p14="http://schemas.microsoft.com/office/powerpoint/2010/main" val="1324751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58A4EE5-9161-BB75-4613-8685CFBCB7AE}"/>
              </a:ext>
            </a:extLst>
          </p:cNvPr>
          <p:cNvSpPr txBox="1"/>
          <p:nvPr/>
        </p:nvSpPr>
        <p:spPr>
          <a:xfrm>
            <a:off x="511945" y="1708100"/>
            <a:ext cx="11168109" cy="3970318"/>
          </a:xfrm>
          <a:prstGeom prst="rect">
            <a:avLst/>
          </a:prstGeom>
          <a:noFill/>
        </p:spPr>
        <p:txBody>
          <a:bodyPr wrap="square">
            <a:spAutoFit/>
          </a:bodyPr>
          <a:lstStyle/>
          <a:p>
            <a:pPr algn="just"/>
            <a:r>
              <a:rPr lang="uk-UA" sz="2800" b="1" dirty="0"/>
              <a:t>Приклади присвійних прикметників</a:t>
            </a:r>
            <a:r>
              <a:rPr lang="uk-UA" sz="2800" dirty="0"/>
              <a:t>: Оленин зошит, Андрієва сорочка, братове слово, лисячий хвіст, мамина казка, батьків сміх, дівоче обличчя, ведмежий барліг, Софіїн зошит, материна хустина, заяча нора, пташиний спів, Данилів пенал, тітчин блокнот, собачий гавкіт,  риб’ячий хвіст, дитячий спів, качиний ніс, сестрина книга, лисяча здобич, лисяча нора, материна порада, соловейків спів, дядьків трактор, лікарів стетоскоп,  бабине обійстя, дідова хата, овеча шкіра, мишачий хвіст, товаришева книжка.</a:t>
            </a:r>
          </a:p>
        </p:txBody>
      </p:sp>
    </p:spTree>
    <p:extLst>
      <p:ext uri="{BB962C8B-B14F-4D97-AF65-F5344CB8AC3E}">
        <p14:creationId xmlns:p14="http://schemas.microsoft.com/office/powerpoint/2010/main" val="1077654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87A80ECF-18A1-1CA3-4316-C2D0BE308CB0}"/>
              </a:ext>
            </a:extLst>
          </p:cNvPr>
          <p:cNvPicPr>
            <a:picLocks noChangeAspect="1"/>
          </p:cNvPicPr>
          <p:nvPr/>
        </p:nvPicPr>
        <p:blipFill>
          <a:blip r:embed="rId2"/>
          <a:stretch>
            <a:fillRect/>
          </a:stretch>
        </p:blipFill>
        <p:spPr>
          <a:xfrm>
            <a:off x="8953661" y="379386"/>
            <a:ext cx="3077695" cy="2528255"/>
          </a:xfrm>
          <a:prstGeom prst="rect">
            <a:avLst/>
          </a:prstGeom>
        </p:spPr>
      </p:pic>
      <p:sp>
        <p:nvSpPr>
          <p:cNvPr id="4" name="TextBox 3">
            <a:extLst>
              <a:ext uri="{FF2B5EF4-FFF2-40B4-BE49-F238E27FC236}">
                <a16:creationId xmlns:a16="http://schemas.microsoft.com/office/drawing/2014/main" id="{ED6B1D37-A0C0-B7B3-83A2-6876141BFB3C}"/>
              </a:ext>
            </a:extLst>
          </p:cNvPr>
          <p:cNvSpPr txBox="1"/>
          <p:nvPr/>
        </p:nvSpPr>
        <p:spPr>
          <a:xfrm>
            <a:off x="366204" y="263656"/>
            <a:ext cx="6094520" cy="523220"/>
          </a:xfrm>
          <a:prstGeom prst="rect">
            <a:avLst/>
          </a:prstGeom>
          <a:noFill/>
        </p:spPr>
        <p:txBody>
          <a:bodyPr wrap="square">
            <a:spAutoFit/>
          </a:bodyPr>
          <a:lstStyle/>
          <a:p>
            <a:r>
              <a:rPr lang="uk-UA" sz="2800" b="1" dirty="0"/>
              <a:t>§ 62 </a:t>
            </a:r>
          </a:p>
        </p:txBody>
      </p:sp>
      <p:sp>
        <p:nvSpPr>
          <p:cNvPr id="6" name="TextBox 5">
            <a:extLst>
              <a:ext uri="{FF2B5EF4-FFF2-40B4-BE49-F238E27FC236}">
                <a16:creationId xmlns:a16="http://schemas.microsoft.com/office/drawing/2014/main" id="{655A1E79-E467-CCF8-FC38-48EAD8FA9837}"/>
              </a:ext>
            </a:extLst>
          </p:cNvPr>
          <p:cNvSpPr txBox="1"/>
          <p:nvPr/>
        </p:nvSpPr>
        <p:spPr>
          <a:xfrm>
            <a:off x="0" y="1438182"/>
            <a:ext cx="8922058" cy="1384995"/>
          </a:xfrm>
          <a:prstGeom prst="rect">
            <a:avLst/>
          </a:prstGeom>
          <a:noFill/>
        </p:spPr>
        <p:txBody>
          <a:bodyPr wrap="square">
            <a:spAutoFit/>
          </a:bodyPr>
          <a:lstStyle/>
          <a:p>
            <a:pPr algn="just"/>
            <a:r>
              <a:rPr lang="uk-UA" sz="2800" dirty="0"/>
              <a:t>Впр.5, с.123 Виконайте завдання в тестовій формі.</a:t>
            </a:r>
          </a:p>
          <a:p>
            <a:pPr algn="just"/>
            <a:r>
              <a:rPr lang="uk-UA" sz="2800" dirty="0"/>
              <a:t>Установіть відповідність.</a:t>
            </a:r>
          </a:p>
        </p:txBody>
      </p:sp>
      <p:graphicFrame>
        <p:nvGraphicFramePr>
          <p:cNvPr id="7" name="Таблиця 6">
            <a:extLst>
              <a:ext uri="{FF2B5EF4-FFF2-40B4-BE49-F238E27FC236}">
                <a16:creationId xmlns:a16="http://schemas.microsoft.com/office/drawing/2014/main" id="{879D1DB4-331E-6675-4E2D-91A75314091E}"/>
              </a:ext>
            </a:extLst>
          </p:cNvPr>
          <p:cNvGraphicFramePr>
            <a:graphicFrameLocks noGrp="1"/>
          </p:cNvGraphicFramePr>
          <p:nvPr>
            <p:extLst>
              <p:ext uri="{D42A27DB-BD31-4B8C-83A1-F6EECF244321}">
                <p14:modId xmlns:p14="http://schemas.microsoft.com/office/powerpoint/2010/main" val="2149559710"/>
              </p:ext>
            </p:extLst>
          </p:nvPr>
        </p:nvGraphicFramePr>
        <p:xfrm>
          <a:off x="536604" y="2916438"/>
          <a:ext cx="10791302" cy="3845560"/>
        </p:xfrm>
        <a:graphic>
          <a:graphicData uri="http://schemas.openxmlformats.org/drawingml/2006/table">
            <a:tbl>
              <a:tblPr firstRow="1" bandRow="1">
                <a:tableStyleId>{7DF18680-E054-41AD-8BC1-D1AEF772440D}</a:tableStyleId>
              </a:tblPr>
              <a:tblGrid>
                <a:gridCol w="5395651">
                  <a:extLst>
                    <a:ext uri="{9D8B030D-6E8A-4147-A177-3AD203B41FA5}">
                      <a16:colId xmlns:a16="http://schemas.microsoft.com/office/drawing/2014/main" val="3219259545"/>
                    </a:ext>
                  </a:extLst>
                </a:gridCol>
                <a:gridCol w="5395651">
                  <a:extLst>
                    <a:ext uri="{9D8B030D-6E8A-4147-A177-3AD203B41FA5}">
                      <a16:colId xmlns:a16="http://schemas.microsoft.com/office/drawing/2014/main" val="3771589441"/>
                    </a:ext>
                  </a:extLst>
                </a:gridCol>
              </a:tblGrid>
              <a:tr h="370840">
                <a:tc>
                  <a:txBody>
                    <a:bodyPr/>
                    <a:lstStyle/>
                    <a:p>
                      <a:pPr algn="just"/>
                      <a:r>
                        <a:rPr lang="uk-UA" sz="2400" dirty="0"/>
                        <a:t>Група за значенням</a:t>
                      </a:r>
                    </a:p>
                  </a:txBody>
                  <a:tcPr/>
                </a:tc>
                <a:tc>
                  <a:txBody>
                    <a:bodyPr/>
                    <a:lstStyle/>
                    <a:p>
                      <a:pPr algn="just"/>
                      <a:r>
                        <a:rPr lang="uk-UA" sz="2400" dirty="0"/>
                        <a:t>Прикметники</a:t>
                      </a:r>
                    </a:p>
                  </a:txBody>
                  <a:tcPr/>
                </a:tc>
                <a:extLst>
                  <a:ext uri="{0D108BD9-81ED-4DB2-BD59-A6C34878D82A}">
                    <a16:rowId xmlns:a16="http://schemas.microsoft.com/office/drawing/2014/main" val="833110464"/>
                  </a:ext>
                </a:extLst>
              </a:tr>
              <a:tr h="370840">
                <a:tc>
                  <a:txBody>
                    <a:bodyPr/>
                    <a:lstStyle/>
                    <a:p>
                      <a:pPr algn="just"/>
                      <a:r>
                        <a:rPr lang="uk-UA" sz="2800" dirty="0"/>
                        <a:t>1 якісні </a:t>
                      </a:r>
                    </a:p>
                    <a:p>
                      <a:pPr algn="just"/>
                      <a:r>
                        <a:rPr lang="uk-UA" sz="2800" dirty="0"/>
                        <a:t>2 відносні</a:t>
                      </a:r>
                    </a:p>
                    <a:p>
                      <a:pPr algn="just"/>
                      <a:r>
                        <a:rPr lang="uk-UA" sz="2800" dirty="0"/>
                        <a:t>3 присвійні</a:t>
                      </a:r>
                    </a:p>
                  </a:txBody>
                  <a:tcPr/>
                </a:tc>
                <a:tc>
                  <a:txBody>
                    <a:bodyPr/>
                    <a:lstStyle/>
                    <a:p>
                      <a:pPr algn="just"/>
                      <a:r>
                        <a:rPr lang="uk-UA" sz="2400" dirty="0"/>
                        <a:t>А дідова мудрість, поетова книжка, Марків ноутбук</a:t>
                      </a:r>
                    </a:p>
                    <a:p>
                      <a:pPr algn="just"/>
                      <a:r>
                        <a:rPr lang="uk-UA" sz="2400" dirty="0"/>
                        <a:t>Б Даринчин комп’ютер, київські каштани, тихі зорі</a:t>
                      </a:r>
                    </a:p>
                    <a:p>
                      <a:pPr algn="just"/>
                      <a:r>
                        <a:rPr lang="uk-UA" sz="2400" dirty="0"/>
                        <a:t>В водний скутер, учорашній урок, вишневий сік</a:t>
                      </a:r>
                    </a:p>
                    <a:p>
                      <a:pPr algn="just"/>
                      <a:r>
                        <a:rPr lang="uk-UA" sz="2400" dirty="0"/>
                        <a:t>Г рожеві мрії, цікава презентація, сніжно-білий степ</a:t>
                      </a:r>
                    </a:p>
                  </a:txBody>
                  <a:tcPr/>
                </a:tc>
                <a:extLst>
                  <a:ext uri="{0D108BD9-81ED-4DB2-BD59-A6C34878D82A}">
                    <a16:rowId xmlns:a16="http://schemas.microsoft.com/office/drawing/2014/main" val="3852041679"/>
                  </a:ext>
                </a:extLst>
              </a:tr>
              <a:tr h="370840">
                <a:tc>
                  <a:txBody>
                    <a:bodyPr/>
                    <a:lstStyle/>
                    <a:p>
                      <a:endParaRPr lang="uk-UA"/>
                    </a:p>
                  </a:txBody>
                  <a:tcPr/>
                </a:tc>
                <a:tc>
                  <a:txBody>
                    <a:bodyPr/>
                    <a:lstStyle/>
                    <a:p>
                      <a:endParaRPr lang="uk-UA" dirty="0"/>
                    </a:p>
                  </a:txBody>
                  <a:tcPr/>
                </a:tc>
                <a:extLst>
                  <a:ext uri="{0D108BD9-81ED-4DB2-BD59-A6C34878D82A}">
                    <a16:rowId xmlns:a16="http://schemas.microsoft.com/office/drawing/2014/main" val="2870709785"/>
                  </a:ext>
                </a:extLst>
              </a:tr>
            </a:tbl>
          </a:graphicData>
        </a:graphic>
      </p:graphicFrame>
      <p:sp>
        <p:nvSpPr>
          <p:cNvPr id="3" name="TextBox 2">
            <a:extLst>
              <a:ext uri="{FF2B5EF4-FFF2-40B4-BE49-F238E27FC236}">
                <a16:creationId xmlns:a16="http://schemas.microsoft.com/office/drawing/2014/main" id="{2831C839-7CC4-0072-5007-A06B6064F871}"/>
              </a:ext>
            </a:extLst>
          </p:cNvPr>
          <p:cNvSpPr txBox="1"/>
          <p:nvPr/>
        </p:nvSpPr>
        <p:spPr>
          <a:xfrm>
            <a:off x="7195129" y="91803"/>
            <a:ext cx="4738254" cy="523220"/>
          </a:xfrm>
          <a:prstGeom prst="rect">
            <a:avLst/>
          </a:prstGeom>
          <a:noFill/>
        </p:spPr>
        <p:txBody>
          <a:bodyPr wrap="square" rtlCol="0">
            <a:spAutoFit/>
          </a:bodyPr>
          <a:lstStyle/>
          <a:p>
            <a:r>
              <a:rPr lang="uk-UA" sz="2800" b="1" dirty="0"/>
              <a:t>ДОМАШНЄ ЗАВДАННЯ</a:t>
            </a:r>
          </a:p>
        </p:txBody>
      </p:sp>
    </p:spTree>
    <p:extLst>
      <p:ext uri="{BB962C8B-B14F-4D97-AF65-F5344CB8AC3E}">
        <p14:creationId xmlns:p14="http://schemas.microsoft.com/office/powerpoint/2010/main" val="19960451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FA4ABA-08A9-AEC3-590B-5D1CCB8F07BA}"/>
              </a:ext>
            </a:extLst>
          </p:cNvPr>
          <p:cNvSpPr txBox="1"/>
          <p:nvPr/>
        </p:nvSpPr>
        <p:spPr>
          <a:xfrm>
            <a:off x="7961746" y="258618"/>
            <a:ext cx="3546763" cy="523220"/>
          </a:xfrm>
          <a:prstGeom prst="rect">
            <a:avLst/>
          </a:prstGeom>
          <a:noFill/>
        </p:spPr>
        <p:txBody>
          <a:bodyPr wrap="square" rtlCol="0">
            <a:spAutoFit/>
          </a:bodyPr>
          <a:lstStyle/>
          <a:p>
            <a:pPr algn="ctr"/>
            <a:r>
              <a:rPr lang="uk-UA" sz="2800" b="1" dirty="0"/>
              <a:t>ПІДСУМУЙМО</a:t>
            </a:r>
          </a:p>
        </p:txBody>
      </p:sp>
      <p:sp>
        <p:nvSpPr>
          <p:cNvPr id="3" name="TextBox 2">
            <a:extLst>
              <a:ext uri="{FF2B5EF4-FFF2-40B4-BE49-F238E27FC236}">
                <a16:creationId xmlns:a16="http://schemas.microsoft.com/office/drawing/2014/main" id="{B23C1EF9-47C9-8EBD-DF5A-26186A878701}"/>
              </a:ext>
            </a:extLst>
          </p:cNvPr>
          <p:cNvSpPr txBox="1"/>
          <p:nvPr/>
        </p:nvSpPr>
        <p:spPr>
          <a:xfrm>
            <a:off x="1607127" y="2623127"/>
            <a:ext cx="8756073" cy="1815882"/>
          </a:xfrm>
          <a:prstGeom prst="rect">
            <a:avLst/>
          </a:prstGeom>
          <a:noFill/>
        </p:spPr>
        <p:txBody>
          <a:bodyPr wrap="square" rtlCol="0">
            <a:spAutoFit/>
          </a:bodyPr>
          <a:lstStyle/>
          <a:p>
            <a:pPr marL="342900" indent="-342900">
              <a:buAutoNum type="arabicPeriod"/>
            </a:pPr>
            <a:r>
              <a:rPr lang="uk-UA" sz="2800" dirty="0"/>
              <a:t>На які групи поділяють прикметники?</a:t>
            </a:r>
          </a:p>
          <a:p>
            <a:r>
              <a:rPr lang="uk-UA" sz="2800" dirty="0"/>
              <a:t>2. Як  визначити кожну? Наведи приклади.</a:t>
            </a:r>
          </a:p>
          <a:p>
            <a:r>
              <a:rPr lang="uk-UA" sz="2800" dirty="0"/>
              <a:t>3. Що  таке прикметники з  абсолютною ознакою?</a:t>
            </a:r>
          </a:p>
        </p:txBody>
      </p:sp>
    </p:spTree>
    <p:extLst>
      <p:ext uri="{BB962C8B-B14F-4D97-AF65-F5344CB8AC3E}">
        <p14:creationId xmlns:p14="http://schemas.microsoft.com/office/powerpoint/2010/main" val="3708375095"/>
      </p:ext>
    </p:extLst>
  </p:cSld>
  <p:clrMapOvr>
    <a:masterClrMapping/>
  </p:clrMapOvr>
</p:sld>
</file>

<file path=ppt/theme/theme1.xml><?xml version="1.0" encoding="utf-8"?>
<a:theme xmlns:a="http://schemas.openxmlformats.org/drawingml/2006/main" name="Туман">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Туман</Template>
  <TotalTime>45</TotalTime>
  <Words>833</Words>
  <Application>Microsoft Office PowerPoint</Application>
  <PresentationFormat>Широкий екран</PresentationFormat>
  <Paragraphs>91</Paragraphs>
  <Slides>15</Slides>
  <Notes>0</Notes>
  <HiddenSlides>0</HiddenSlides>
  <MMClips>0</MMClips>
  <ScaleCrop>false</ScaleCrop>
  <HeadingPairs>
    <vt:vector size="6" baseType="variant">
      <vt:variant>
        <vt:lpstr>Використані шрифти</vt:lpstr>
      </vt:variant>
      <vt:variant>
        <vt:i4>2</vt:i4>
      </vt:variant>
      <vt:variant>
        <vt:lpstr>Тема</vt:lpstr>
      </vt:variant>
      <vt:variant>
        <vt:i4>1</vt:i4>
      </vt:variant>
      <vt:variant>
        <vt:lpstr>Заголовки слайдів</vt:lpstr>
      </vt:variant>
      <vt:variant>
        <vt:i4>15</vt:i4>
      </vt:variant>
    </vt:vector>
  </HeadingPairs>
  <TitlesOfParts>
    <vt:vector size="18" baseType="lpstr">
      <vt:lpstr>Arial</vt:lpstr>
      <vt:lpstr>Century Gothic</vt:lpstr>
      <vt:lpstr>Туман</vt:lpstr>
      <vt:lpstr>Якісні, відносні ТА присвійні прикметники</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Прикметник як частина мови: значення, морфологічні ознаки, синтаксична роль</dc:title>
  <dc:creator>Тетяна Сезько</dc:creator>
  <cp:lastModifiedBy>Тетяна Сезько</cp:lastModifiedBy>
  <cp:revision>23</cp:revision>
  <dcterms:created xsi:type="dcterms:W3CDTF">2024-02-03T16:52:36Z</dcterms:created>
  <dcterms:modified xsi:type="dcterms:W3CDTF">2024-06-28T10:00:52Z</dcterms:modified>
</cp:coreProperties>
</file>