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68" r:id="rId4"/>
    <p:sldId id="269" r:id="rId5"/>
    <p:sldId id="258" r:id="rId6"/>
    <p:sldId id="265" r:id="rId7"/>
    <p:sldId id="257" r:id="rId8"/>
    <p:sldId id="259" r:id="rId9"/>
    <p:sldId id="260" r:id="rId10"/>
    <p:sldId id="261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2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Vector illustration concept of testimonial, social media, networking,  business communication, forum, product review. Creative flat design for web  banner, marketing material, business presentation. Stock Vector | Adobe  Stock">
            <a:extLst>
              <a:ext uri="{FF2B5EF4-FFF2-40B4-BE49-F238E27FC236}">
                <a16:creationId xmlns:a16="http://schemas.microsoft.com/office/drawing/2014/main" id="{A279F8D2-65BF-0486-9D7C-31D449C3BA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5" r="9091" b="608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35" name="Picture 1034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843AA-DFC9-CD2D-D847-D088261A2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013" y="2525030"/>
            <a:ext cx="9448800" cy="18250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 sz="4200" dirty="0"/>
              <a:t>Пряма мова. Діалог.</a:t>
            </a:r>
            <a:br>
              <a:rPr lang="uk-UA" sz="4200" dirty="0"/>
            </a:br>
            <a:endParaRPr lang="uk-UA" sz="42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AB4CA80-1D2A-1F79-D994-C0C757EA2B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7187" y="4007226"/>
            <a:ext cx="9448800" cy="685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800" b="1" dirty="0" err="1"/>
              <a:t>Повторення</a:t>
            </a:r>
            <a:r>
              <a:rPr lang="ru-RU" sz="2800" b="1" dirty="0"/>
              <a:t> та </a:t>
            </a:r>
            <a:r>
              <a:rPr lang="ru-RU" sz="2800" b="1" dirty="0" err="1"/>
              <a:t>узагальнення</a:t>
            </a:r>
            <a:r>
              <a:rPr lang="ru-RU" sz="2800" b="1" dirty="0"/>
              <a:t> </a:t>
            </a:r>
            <a:r>
              <a:rPr lang="ru-RU" sz="2800" b="1" dirty="0" err="1"/>
              <a:t>вивченого</a:t>
            </a:r>
            <a:r>
              <a:rPr lang="ru-RU" sz="2800" b="1" dirty="0"/>
              <a:t> у 5 </a:t>
            </a:r>
            <a:r>
              <a:rPr lang="ru-RU" sz="2800" b="1" dirty="0" err="1"/>
              <a:t>класі</a:t>
            </a:r>
            <a:endParaRPr lang="uk-UA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4D8BD7-B029-9E44-FCED-772B1C6520D6}"/>
              </a:ext>
            </a:extLst>
          </p:cNvPr>
          <p:cNvSpPr txBox="1"/>
          <p:nvPr/>
        </p:nvSpPr>
        <p:spPr>
          <a:xfrm>
            <a:off x="5838245" y="5458730"/>
            <a:ext cx="6094674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СЕЗКО ТЕТЯНА АНАТОЛІЇВНА</a:t>
            </a:r>
            <a:r>
              <a:rPr lang="uk-UA" dirty="0"/>
              <a:t>, </a:t>
            </a:r>
            <a:endParaRPr lang="uk-UA"/>
          </a:p>
          <a:p>
            <a:pPr algn="r">
              <a:spcAft>
                <a:spcPts val="600"/>
              </a:spcAft>
            </a:pPr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0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469A61-6118-3994-16CF-6A1683CCC18F}"/>
              </a:ext>
            </a:extLst>
          </p:cNvPr>
          <p:cNvSpPr txBox="1"/>
          <p:nvPr/>
        </p:nvSpPr>
        <p:spPr>
          <a:xfrm>
            <a:off x="1429305" y="1651247"/>
            <a:ext cx="9232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C00000"/>
                </a:solidFill>
              </a:rPr>
              <a:t>ЩО МАЄМО ПОВТОРИТИ?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AAE794-DD09-3C23-87C7-E7839471561E}"/>
              </a:ext>
            </a:extLst>
          </p:cNvPr>
          <p:cNvSpPr txBox="1"/>
          <p:nvPr/>
        </p:nvSpPr>
        <p:spPr>
          <a:xfrm>
            <a:off x="941033" y="2521059"/>
            <a:ext cx="70222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/>
              <a:t>Що таке пряма мова, діалог?</a:t>
            </a:r>
          </a:p>
          <a:p>
            <a:pPr marL="342900" indent="-342900">
              <a:buAutoNum type="arabicPeriod"/>
            </a:pPr>
            <a:r>
              <a:rPr lang="uk-UA" sz="2800" dirty="0"/>
              <a:t>Як побудовано діалог?</a:t>
            </a:r>
          </a:p>
          <a:p>
            <a:pPr marL="342900" indent="-342900">
              <a:buAutoNum type="arabicPeriod"/>
            </a:pPr>
            <a:r>
              <a:rPr lang="uk-UA" sz="2800" dirty="0"/>
              <a:t>Які розділові знаки  ставимо при діалозі, прямій мові?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CBDDFCB-5127-E206-0DD0-69FE835D65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7142" y="5546528"/>
            <a:ext cx="6096528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58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2FE2F3-EF02-352B-7523-F26719DDADB0}"/>
              </a:ext>
            </a:extLst>
          </p:cNvPr>
          <p:cNvSpPr txBox="1"/>
          <p:nvPr/>
        </p:nvSpPr>
        <p:spPr>
          <a:xfrm>
            <a:off x="155359" y="800530"/>
            <a:ext cx="5157926" cy="31085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У крамниці музичних інструментів: </a:t>
            </a:r>
          </a:p>
          <a:p>
            <a:r>
              <a:rPr lang="uk-UA" sz="2800" dirty="0"/>
              <a:t>— Чи є у вас трембіта?</a:t>
            </a:r>
          </a:p>
          <a:p>
            <a:r>
              <a:rPr lang="uk-UA" sz="2800" dirty="0"/>
              <a:t> — Так, є, — відповіла </a:t>
            </a:r>
            <a:r>
              <a:rPr lang="uk-UA" sz="2800" dirty="0" err="1"/>
              <a:t>продавчиня</a:t>
            </a:r>
            <a:r>
              <a:rPr lang="uk-UA" sz="2800" dirty="0"/>
              <a:t>. </a:t>
            </a:r>
          </a:p>
          <a:p>
            <a:r>
              <a:rPr lang="uk-UA" sz="2800" dirty="0"/>
              <a:t>— Скільки вона коштує? </a:t>
            </a:r>
          </a:p>
          <a:p>
            <a:r>
              <a:rPr lang="uk-UA" sz="2800" dirty="0"/>
              <a:t>— Дев’ять тисяч гривень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8F9CF6-A9BF-1A0D-D4E4-89CCB77B3525}"/>
              </a:ext>
            </a:extLst>
          </p:cNvPr>
          <p:cNvSpPr txBox="1"/>
          <p:nvPr/>
        </p:nvSpPr>
        <p:spPr>
          <a:xfrm>
            <a:off x="8660644" y="86507"/>
            <a:ext cx="337599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b="1" dirty="0"/>
              <a:t>ДОСЛІДЖУЄМО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5ADB63-C7E2-5AD7-E5F5-0179A66B94BC}"/>
              </a:ext>
            </a:extLst>
          </p:cNvPr>
          <p:cNvSpPr txBox="1"/>
          <p:nvPr/>
        </p:nvSpPr>
        <p:spPr>
          <a:xfrm>
            <a:off x="5459768" y="855976"/>
            <a:ext cx="6576873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Відвідувач крамниці музичних інструментів поцікавився, чи є в продажу трембіта й скільки вона коштує. Йому відповіли, що є і вартість її — дев’ять тисяч гривень.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3C4A6B-982F-EAE6-5472-865F992922F8}"/>
              </a:ext>
            </a:extLst>
          </p:cNvPr>
          <p:cNvSpPr txBox="1"/>
          <p:nvPr/>
        </p:nvSpPr>
        <p:spPr>
          <a:xfrm>
            <a:off x="155359" y="4335137"/>
            <a:ext cx="44077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А</a:t>
            </a:r>
            <a:r>
              <a:rPr lang="uk-UA" sz="2000" dirty="0"/>
              <a:t>. Порівняйте тексти. Які висновки можна зробити?</a:t>
            </a:r>
          </a:p>
          <a:p>
            <a:pPr algn="just"/>
            <a:r>
              <a:rPr lang="uk-UA" sz="2000" dirty="0"/>
              <a:t>Б. У якому тексті передано   живе спілкування?</a:t>
            </a:r>
          </a:p>
          <a:p>
            <a:pPr algn="just"/>
            <a:r>
              <a:rPr lang="uk-UA" sz="2000" dirty="0"/>
              <a:t>В. Завдяки чому досягнуто такого ефекту?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DEC2E4-1C33-C13A-B0FB-D46CE3E9E0A1}"/>
              </a:ext>
            </a:extLst>
          </p:cNvPr>
          <p:cNvSpPr txBox="1"/>
          <p:nvPr/>
        </p:nvSpPr>
        <p:spPr>
          <a:xfrm>
            <a:off x="10389093" y="6318226"/>
            <a:ext cx="125841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§ 8 </a:t>
            </a:r>
            <a:r>
              <a:rPr lang="en-US" dirty="0"/>
              <a:t>c</a:t>
            </a:r>
            <a:r>
              <a:rPr lang="uk-UA" dirty="0"/>
              <a:t>.</a:t>
            </a:r>
            <a:r>
              <a:rPr lang="en-US" dirty="0"/>
              <a:t> 18</a:t>
            </a:r>
            <a:endParaRPr lang="uk-UA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062E63D-0C1F-1C6A-00E0-5923DC284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0610" y="3238621"/>
            <a:ext cx="4514479" cy="300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614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5C496C-D42D-503A-6952-C6E042F12BF7}"/>
              </a:ext>
            </a:extLst>
          </p:cNvPr>
          <p:cNvSpPr txBox="1"/>
          <p:nvPr/>
        </p:nvSpPr>
        <p:spPr>
          <a:xfrm>
            <a:off x="1085293" y="1012953"/>
            <a:ext cx="995186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Непряма мова </a:t>
            </a:r>
            <a:r>
              <a:rPr lang="uk-UA" sz="2800" dirty="0"/>
              <a:t>— це спосіб заміни прямої мови; це чуже висловлення, яке передає тільки зміст висловлюваної думки без точного збереження форми та інтонації висловлювання.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6C50E-A706-B8C3-B080-C90CE4646D94}"/>
              </a:ext>
            </a:extLst>
          </p:cNvPr>
          <p:cNvSpPr txBox="1"/>
          <p:nvPr/>
        </p:nvSpPr>
        <p:spPr>
          <a:xfrm>
            <a:off x="609117" y="3105834"/>
            <a:ext cx="104467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*«Мотре!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Хто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це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тобі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купив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таке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гарне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намисто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?» —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спитав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Карпо (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І.Нечуй-Левицький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).</a:t>
            </a:r>
          </a:p>
          <a:p>
            <a:pPr algn="l"/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Карпо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спитав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 </a:t>
            </a:r>
            <a:r>
              <a:rPr lang="ru-RU" b="1" i="1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ХТО</a:t>
            </a:r>
            <a:r>
              <a:rPr lang="ru-RU" b="1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 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купив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Мотрі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таке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гарне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намисто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F56A51-20AC-2E99-4305-B52D9FCC5F72}"/>
              </a:ext>
            </a:extLst>
          </p:cNvPr>
          <p:cNvSpPr txBox="1"/>
          <p:nvPr/>
        </p:nvSpPr>
        <p:spPr>
          <a:xfrm>
            <a:off x="480873" y="4222430"/>
            <a:ext cx="112302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«Природа, — казав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Григорій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Сковорода, —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всьому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початкова причина й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рушійна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сила».</a:t>
            </a:r>
          </a:p>
          <a:p>
            <a:pPr algn="l"/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Григорій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Сковорода казав, </a:t>
            </a:r>
            <a:r>
              <a:rPr lang="ru-RU" b="1" i="1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ЩО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природа —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всьому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початкова причина й </a:t>
            </a:r>
            <a:r>
              <a:rPr lang="ru-RU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рушійна</a:t>
            </a:r>
            <a:r>
              <a:rPr lang="ru-RU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сила.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469539-8C1B-2250-F22A-BF730B385D22}"/>
              </a:ext>
            </a:extLst>
          </p:cNvPr>
          <p:cNvSpPr txBox="1"/>
          <p:nvPr/>
        </p:nvSpPr>
        <p:spPr>
          <a:xfrm>
            <a:off x="10136076" y="42145"/>
            <a:ext cx="1802167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ДЛЯ ДОВІДКИ</a:t>
            </a:r>
          </a:p>
        </p:txBody>
      </p:sp>
    </p:spTree>
    <p:extLst>
      <p:ext uri="{BB962C8B-B14F-4D97-AF65-F5344CB8AC3E}">
        <p14:creationId xmlns:p14="http://schemas.microsoft.com/office/powerpoint/2010/main" val="1040049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B6DD34-0444-D006-5CB2-4A13E6F54711}"/>
              </a:ext>
            </a:extLst>
          </p:cNvPr>
          <p:cNvSpPr txBox="1"/>
          <p:nvPr/>
        </p:nvSpPr>
        <p:spPr>
          <a:xfrm>
            <a:off x="309580" y="878133"/>
            <a:ext cx="883389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Пряма мова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точно передане висловлення певної особи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*Покупець запитав 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продавчині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«Чи є у вас трембіта?»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Згадайте правила вживання розділових знаків за схемами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 — пряма мова, А, а — слова автора): 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А: «П».</a:t>
            </a:r>
          </a:p>
          <a:p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А: «П?» </a:t>
            </a:r>
          </a:p>
          <a:p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А: «П!» 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Діалог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прямої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C7BC30-965E-F9AB-2E50-360FAA083F19}"/>
              </a:ext>
            </a:extLst>
          </p:cNvPr>
          <p:cNvSpPr txBox="1"/>
          <p:nvPr/>
        </p:nvSpPr>
        <p:spPr>
          <a:xfrm>
            <a:off x="3208603" y="2736502"/>
            <a:ext cx="1878301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«П», — а. </a:t>
            </a:r>
          </a:p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«П?» — а. </a:t>
            </a:r>
          </a:p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«П!» — 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E59F04-9034-5576-F5B7-D567E19D2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5623" y="1622067"/>
            <a:ext cx="2812632" cy="30339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BDE5D1-0304-EF6D-FAE3-FD2F5EC8F50E}"/>
              </a:ext>
            </a:extLst>
          </p:cNvPr>
          <p:cNvSpPr txBox="1"/>
          <p:nvPr/>
        </p:nvSpPr>
        <p:spPr>
          <a:xfrm>
            <a:off x="309580" y="5175941"/>
            <a:ext cx="1140080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Кожне окреме висловлювання учасників діалогу називають </a:t>
            </a:r>
            <a:r>
              <a:rPr lang="uk-UA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реплікою.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У художніх творах найчастіше кожну репліку починають із </a:t>
            </a: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нового рядка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а перед нею ставлять </a:t>
            </a: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тире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  Якщо репліка супроводжується </a:t>
            </a:r>
            <a:r>
              <a:rPr lang="uk-UA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словами автора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 то ставляться ті самі розділові знаки, що й при </a:t>
            </a:r>
            <a:r>
              <a:rPr lang="uk-UA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прямій мові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але </a:t>
            </a: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без лапок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10421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A9727B7-BDB4-AB5F-9E7A-45AB5365949C}"/>
              </a:ext>
            </a:extLst>
          </p:cNvPr>
          <p:cNvSpPr txBox="1"/>
          <p:nvPr/>
        </p:nvSpPr>
        <p:spPr>
          <a:xfrm>
            <a:off x="241917" y="1679671"/>
            <a:ext cx="4525392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— Доброго дня, лікарю. Дозвольте  увійти.    </a:t>
            </a:r>
          </a:p>
          <a:p>
            <a:pPr algn="l"/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   — Вітаю. Так, проходьте, будь ласка. Уважно Вас слухаю.</a:t>
            </a:r>
          </a:p>
          <a:p>
            <a:pPr algn="l"/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</a:p>
          <a:p>
            <a:pPr algn="l"/>
            <a:endParaRPr lang="uk-UA" i="1" dirty="0">
              <a:solidFill>
                <a:srgbClr val="4E4E3F"/>
              </a:solidFill>
              <a:latin typeface="Open Sans" panose="020B0606030504020204" pitchFamily="34" charset="0"/>
            </a:endParaRPr>
          </a:p>
          <a:p>
            <a:pPr algn="l"/>
            <a:endParaRPr lang="uk-UA" b="0" i="1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/>
            <a:endParaRPr lang="uk-UA" i="1" dirty="0">
              <a:solidFill>
                <a:srgbClr val="4E4E3F"/>
              </a:solidFill>
              <a:latin typeface="Open Sans" panose="020B0606030504020204" pitchFamily="34" charset="0"/>
            </a:endParaRPr>
          </a:p>
          <a:p>
            <a:pPr algn="l"/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Після екскурсії гід  запитав:                   </a:t>
            </a:r>
          </a:p>
          <a:p>
            <a:pPr algn="l"/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   — Чи зацікавила вас розповідь? Що найбільше вразило?                       </a:t>
            </a:r>
          </a:p>
          <a:p>
            <a:pPr algn="l"/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   — Криниця! Криниця, що стала підземним ходом! — галасували дітлахи.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CD5B41-653F-6420-D77C-6D76C62E1079}"/>
              </a:ext>
            </a:extLst>
          </p:cNvPr>
          <p:cNvSpPr txBox="1"/>
          <p:nvPr/>
        </p:nvSpPr>
        <p:spPr>
          <a:xfrm>
            <a:off x="5246703" y="1402672"/>
            <a:ext cx="653470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b="0" i="0" dirty="0">
                <a:solidFill>
                  <a:srgbClr val="222222"/>
                </a:solidFill>
                <a:effectLst/>
                <a:latin typeface="-apple-system"/>
              </a:rPr>
              <a:t>-</a:t>
            </a:r>
            <a:r>
              <a:rPr lang="uk-UA" b="0" i="0" dirty="0">
                <a:solidFill>
                  <a:srgbClr val="222222"/>
                </a:solidFill>
                <a:effectLst/>
                <a:latin typeface="-apple-system"/>
              </a:rPr>
              <a:t>Михайле, дай мені, будь ласка, зошит з української мови: я пропустила учорашнє завдання, хочу переписати матеріал.</a:t>
            </a:r>
          </a:p>
          <a:p>
            <a:pPr algn="just"/>
            <a:r>
              <a:rPr lang="uk-UA" b="0" i="0" dirty="0">
                <a:solidFill>
                  <a:srgbClr val="222222"/>
                </a:solidFill>
                <a:effectLst/>
                <a:latin typeface="-apple-system"/>
              </a:rPr>
              <a:t>–  Я тобі не можу дати його із собою, можеш лише сфотографувати й перепишеш потім удома</a:t>
            </a:r>
            <a:r>
              <a:rPr lang="uk-UA" b="1" i="0" dirty="0">
                <a:solidFill>
                  <a:srgbClr val="222222"/>
                </a:solidFill>
                <a:effectLst/>
                <a:latin typeface="-apple-system"/>
              </a:rPr>
              <a:t>, – зауважив учень.</a:t>
            </a:r>
            <a:endParaRPr lang="uk-UA" b="0" i="0" dirty="0">
              <a:solidFill>
                <a:srgbClr val="222222"/>
              </a:solidFill>
              <a:effectLst/>
              <a:latin typeface="-apple-system"/>
            </a:endParaRPr>
          </a:p>
          <a:p>
            <a:pPr algn="just"/>
            <a:endParaRPr lang="uk-UA" b="1" i="0" dirty="0">
              <a:solidFill>
                <a:srgbClr val="222222"/>
              </a:solidFill>
              <a:effectLst/>
              <a:latin typeface="-apple-system"/>
            </a:endParaRPr>
          </a:p>
          <a:p>
            <a:pPr algn="just"/>
            <a:r>
              <a:rPr lang="uk-UA" b="1" i="0" dirty="0">
                <a:solidFill>
                  <a:srgbClr val="222222"/>
                </a:solidFill>
                <a:effectLst/>
                <a:latin typeface="-apple-system"/>
              </a:rPr>
              <a:t>Коли ж слова автора стоять перед реплікою одного з учасників діалогічного мовлення, то за правилами прямої мови, ми ставимо двокрапку.</a:t>
            </a:r>
          </a:p>
          <a:p>
            <a:pPr algn="just"/>
            <a:endParaRPr lang="uk-UA" b="0" i="0" dirty="0">
              <a:solidFill>
                <a:srgbClr val="222222"/>
              </a:solidFill>
              <a:effectLst/>
              <a:latin typeface="-apple-system"/>
            </a:endParaRPr>
          </a:p>
          <a:p>
            <a:pPr algn="just"/>
            <a:r>
              <a:rPr lang="uk-UA" b="1" i="0" dirty="0">
                <a:solidFill>
                  <a:srgbClr val="222222"/>
                </a:solidFill>
                <a:effectLst/>
                <a:latin typeface="-apple-system"/>
              </a:rPr>
              <a:t>Тетяна звернулася до однокласника:</a:t>
            </a:r>
            <a:endParaRPr lang="uk-UA" b="0" i="0" dirty="0">
              <a:solidFill>
                <a:srgbClr val="222222"/>
              </a:solidFill>
              <a:effectLst/>
              <a:latin typeface="-apple-system"/>
            </a:endParaRPr>
          </a:p>
          <a:p>
            <a:pPr algn="just"/>
            <a:r>
              <a:rPr lang="uk-UA" b="0" i="0" dirty="0">
                <a:solidFill>
                  <a:srgbClr val="222222"/>
                </a:solidFill>
                <a:effectLst/>
                <a:latin typeface="-apple-system"/>
              </a:rPr>
              <a:t>– Михайле, дай мені, будь ласка, зошит з української мови: я пропустила учорашнє завдання, хочу переписати матеріал.</a:t>
            </a:r>
          </a:p>
          <a:p>
            <a:pPr algn="just"/>
            <a:r>
              <a:rPr lang="uk-UA" b="0" i="0" dirty="0">
                <a:solidFill>
                  <a:srgbClr val="222222"/>
                </a:solidFill>
                <a:effectLst/>
                <a:latin typeface="-apple-system"/>
              </a:rPr>
              <a:t>– Тетяно, я тобі не можу дати його із собою, можеш лише сфотографувати й перепишеш потім удома.</a:t>
            </a:r>
          </a:p>
          <a:p>
            <a:pPr algn="just"/>
            <a:r>
              <a:rPr lang="uk-UA" b="0" i="0" dirty="0">
                <a:solidFill>
                  <a:srgbClr val="222222"/>
                </a:solidFill>
                <a:effectLst/>
                <a:latin typeface="-apple-system"/>
              </a:rPr>
              <a:t>– Гаразд!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EB13BA-8959-B76A-E703-9910DE8D867B}"/>
              </a:ext>
            </a:extLst>
          </p:cNvPr>
          <p:cNvSpPr txBox="1"/>
          <p:nvPr/>
        </p:nvSpPr>
        <p:spPr>
          <a:xfrm>
            <a:off x="7856738" y="266329"/>
            <a:ext cx="3924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ДОСЛІДЖУЄМО ПУНКТУАЦІЮ</a:t>
            </a:r>
          </a:p>
        </p:txBody>
      </p:sp>
    </p:spTree>
    <p:extLst>
      <p:ext uri="{BB962C8B-B14F-4D97-AF65-F5344CB8AC3E}">
        <p14:creationId xmlns:p14="http://schemas.microsoft.com/office/powerpoint/2010/main" val="759563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8B03DA-B75A-ADD3-9E2E-56335C8A4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8831" y="1855432"/>
            <a:ext cx="4363169" cy="327586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1580184-D95C-BC0F-4902-F7B8524C6E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7" t="8169" r="4286" b="9053"/>
          <a:stretch/>
        </p:blipFill>
        <p:spPr>
          <a:xfrm>
            <a:off x="0" y="0"/>
            <a:ext cx="7963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9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72776A-317C-6291-8444-19BAFF2A2EB3}"/>
              </a:ext>
            </a:extLst>
          </p:cNvPr>
          <p:cNvSpPr txBox="1"/>
          <p:nvPr/>
        </p:nvSpPr>
        <p:spPr>
          <a:xfrm>
            <a:off x="13253" y="1725433"/>
            <a:ext cx="608274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2. </a:t>
            </a:r>
            <a:r>
              <a:rPr lang="uk-UA" sz="2400" b="1" dirty="0"/>
              <a:t>Перепишіть речення та </a:t>
            </a:r>
            <a:r>
              <a:rPr lang="uk-UA" sz="2400" b="1" dirty="0" err="1"/>
              <a:t>розставте</a:t>
            </a:r>
            <a:r>
              <a:rPr lang="uk-UA" sz="2400" b="1" dirty="0"/>
              <a:t> в них розділові знаки. </a:t>
            </a:r>
          </a:p>
          <a:p>
            <a:pPr algn="just"/>
            <a:endParaRPr lang="uk-UA" sz="2400" dirty="0"/>
          </a:p>
          <a:p>
            <a:pPr marL="457200" indent="-457200" algn="just">
              <a:buAutoNum type="arabicPeriod"/>
            </a:pPr>
            <a:r>
              <a:rPr lang="uk-UA" sz="2400" dirty="0"/>
              <a:t>Трембіту виготовляють із смереки у яку влучила колись блискавка зауважив музейний працівник. </a:t>
            </a:r>
          </a:p>
          <a:p>
            <a:pPr marL="457200" indent="-457200" algn="just">
              <a:buAutoNum type="arabicPeriod"/>
            </a:pPr>
            <a:r>
              <a:rPr lang="uk-UA" sz="2400" dirty="0"/>
              <a:t>Потім науковець додав Їй має бути не менше ніж сто двадцять років. </a:t>
            </a:r>
          </a:p>
          <a:p>
            <a:pPr algn="just"/>
            <a:r>
              <a:rPr lang="uk-UA" sz="2400" dirty="0"/>
              <a:t>3. Яка довжина цього інструмента запитала відвідувачка. </a:t>
            </a:r>
          </a:p>
          <a:p>
            <a:pPr algn="just"/>
            <a:r>
              <a:rPr lang="uk-UA" sz="2400" dirty="0"/>
              <a:t>4. Близько трьох метрів вигукнув хтось із нашої групи.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47FACB-7987-D574-4543-2E9037942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3012" y="574916"/>
            <a:ext cx="5340092" cy="43282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E419C5-E090-0A4D-3542-EECF61FC7303}"/>
              </a:ext>
            </a:extLst>
          </p:cNvPr>
          <p:cNvSpPr txBox="1"/>
          <p:nvPr/>
        </p:nvSpPr>
        <p:spPr>
          <a:xfrm>
            <a:off x="6542344" y="5111625"/>
            <a:ext cx="561573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 err="1"/>
              <a:t>Трембі́та</a:t>
            </a:r>
            <a:r>
              <a:rPr lang="uk-UA" b="1" dirty="0"/>
              <a:t> </a:t>
            </a:r>
            <a:r>
              <a:rPr lang="uk-UA" dirty="0"/>
              <a:t>— український народний духовий мундштуковий  музичний інструмент. Має вигляд дерев'яної труби без вентилів і клапанів, інколи обгорнутої березовою корою. Довжина від 2,5 до 8 метрів, діаметр близько 30 мм</a:t>
            </a:r>
          </a:p>
        </p:txBody>
      </p:sp>
    </p:spTree>
    <p:extLst>
      <p:ext uri="{BB962C8B-B14F-4D97-AF65-F5344CB8AC3E}">
        <p14:creationId xmlns:p14="http://schemas.microsoft.com/office/powerpoint/2010/main" val="223555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E557DD-97FE-9F7A-94BF-111F84560DCA}"/>
              </a:ext>
            </a:extLst>
          </p:cNvPr>
          <p:cNvSpPr txBox="1"/>
          <p:nvPr/>
        </p:nvSpPr>
        <p:spPr>
          <a:xfrm>
            <a:off x="168676" y="1606858"/>
            <a:ext cx="4782697" cy="46118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dirty="0"/>
              <a:t>3. Визначте, які розділові знаки потрібні для оформлення діалогу.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000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Скільки коштує квиток у партері на виставу «Снігова Королева» запитала я в касі.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 Від ста до трьохсот гривень залежно від ряду долинуло з віконечка каси.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 Тоді мені два квитки в сьомому ряду.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 З вас п’ятсот гривень чомусь вигукнула, а не спокійно сказала касирка.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Будь ласка візьміть гроші. </a:t>
            </a: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412AC3-A8E3-D4CA-9693-6A032A0194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34" r="2" b="2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75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73CC30-5768-110E-1356-C4309C1E3BBE}"/>
              </a:ext>
            </a:extLst>
          </p:cNvPr>
          <p:cNvSpPr txBox="1"/>
          <p:nvPr/>
        </p:nvSpPr>
        <p:spPr>
          <a:xfrm>
            <a:off x="280003" y="2814748"/>
            <a:ext cx="109189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Перепишіть речення та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розставте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них розділові знаки. </a:t>
            </a: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Цар Плаксій велів сердито Хай із ними день при дні плачуть всі в країні діти (В. Симоненко). </a:t>
            </a: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Невже я нічого не дізнаюся про себе засмутилася Аля (Г.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Малик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Нащо ти це зробила Нащо погодилася розсердився Северин (З.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Мензатюк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Сіроманець сам собі сказав Я вовк (М. Вінграновський).</a:t>
            </a:r>
          </a:p>
          <a:p>
            <a:pPr marL="457200" indent="-457200" algn="just"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Доброго ранку непосидо усміхається мати (За М. Стельмахом).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0467E0-F039-5A13-E8B5-7FF27370C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316" y="64681"/>
            <a:ext cx="4134681" cy="339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91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D56210-C2DC-AA1B-F116-3DF13D8A6B75}"/>
              </a:ext>
            </a:extLst>
          </p:cNvPr>
          <p:cNvSpPr txBox="1"/>
          <p:nvPr/>
        </p:nvSpPr>
        <p:spPr>
          <a:xfrm>
            <a:off x="8078680" y="213064"/>
            <a:ext cx="3275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ПІДСУМОВУЄМО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A7EB6-5821-3FE8-EFA5-F6E94A0E86A2}"/>
              </a:ext>
            </a:extLst>
          </p:cNvPr>
          <p:cNvSpPr txBox="1"/>
          <p:nvPr/>
        </p:nvSpPr>
        <p:spPr>
          <a:xfrm>
            <a:off x="1251752" y="2090172"/>
            <a:ext cx="62143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Які особливості запису прямої мови, діалогу?</a:t>
            </a:r>
          </a:p>
          <a:p>
            <a:r>
              <a:rPr lang="uk-UA" sz="2800" dirty="0"/>
              <a:t>Що було складним?</a:t>
            </a:r>
          </a:p>
          <a:p>
            <a:r>
              <a:rPr lang="uk-UA" sz="2800" dirty="0"/>
              <a:t>Що зацікавило?</a:t>
            </a:r>
          </a:p>
          <a:p>
            <a:r>
              <a:rPr lang="uk-UA" sz="2800" dirty="0"/>
              <a:t>Який настрій наприкінці уроку?</a:t>
            </a:r>
          </a:p>
          <a:p>
            <a:endParaRPr lang="uk-UA" sz="2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6A347-B133-538C-C0D2-66F094609E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230" y="1667444"/>
            <a:ext cx="3584759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723995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49</TotalTime>
  <Words>813</Words>
  <Application>Microsoft Office PowerPoint</Application>
  <PresentationFormat>Широкий екран</PresentationFormat>
  <Paragraphs>84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-apple-system</vt:lpstr>
      <vt:lpstr>Arial</vt:lpstr>
      <vt:lpstr>Century Gothic</vt:lpstr>
      <vt:lpstr>Open Sans</vt:lpstr>
      <vt:lpstr>Times New Roman</vt:lpstr>
      <vt:lpstr>Туман</vt:lpstr>
      <vt:lpstr>Пряма мова. Діалог.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Повторення та узагальнення вивченого у 5 класі</dc:title>
  <dc:creator>Тетяна Сезько</dc:creator>
  <cp:lastModifiedBy>Тетяна Сезько</cp:lastModifiedBy>
  <cp:revision>30</cp:revision>
  <dcterms:created xsi:type="dcterms:W3CDTF">2023-08-11T09:13:09Z</dcterms:created>
  <dcterms:modified xsi:type="dcterms:W3CDTF">2023-10-25T11:59:31Z</dcterms:modified>
</cp:coreProperties>
</file>