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3" r:id="rId3"/>
    <p:sldId id="264" r:id="rId4"/>
    <p:sldId id="265" r:id="rId5"/>
    <p:sldId id="266" r:id="rId6"/>
    <p:sldId id="268" r:id="rId7"/>
    <p:sldId id="269" r:id="rId8"/>
    <p:sldId id="267" r:id="rId9"/>
    <p:sldId id="310" r:id="rId10"/>
    <p:sldId id="270" r:id="rId11"/>
    <p:sldId id="27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E843AA-DFC9-CD2D-D847-D088261A27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22116" y="922586"/>
            <a:ext cx="9448800" cy="1825096"/>
          </a:xfrm>
        </p:spPr>
        <p:txBody>
          <a:bodyPr>
            <a:normAutofit/>
          </a:bodyPr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Звертання. вставні слова. Однорідні члени речення.</a:t>
            </a:r>
            <a:b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цветные человечки актуально для презентации: 1 тыс изображений найдено в  Яндекс Картинках">
            <a:extLst>
              <a:ext uri="{FF2B5EF4-FFF2-40B4-BE49-F238E27FC236}">
                <a16:creationId xmlns:a16="http://schemas.microsoft.com/office/drawing/2014/main" id="{135CC5DF-4B45-C7C3-5EF0-5B37951FE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899" y="2587220"/>
            <a:ext cx="3876075" cy="2903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1AB4CA80-1D2A-1F79-D994-C0C757EA2B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22116" y="2286043"/>
            <a:ext cx="9052560" cy="685800"/>
          </a:xfrm>
        </p:spPr>
        <p:txBody>
          <a:bodyPr>
            <a:normAutofit/>
          </a:bodyPr>
          <a:lstStyle/>
          <a:p>
            <a:r>
              <a:rPr lang="ru-RU" sz="2800" b="1" dirty="0" err="1"/>
              <a:t>Повторення</a:t>
            </a:r>
            <a:r>
              <a:rPr lang="ru-RU" sz="2800" b="1" dirty="0"/>
              <a:t> та </a:t>
            </a:r>
            <a:r>
              <a:rPr lang="ru-RU" sz="2800" b="1" dirty="0" err="1"/>
              <a:t>узагальнення</a:t>
            </a:r>
            <a:r>
              <a:rPr lang="ru-RU" sz="2800" b="1" dirty="0"/>
              <a:t> </a:t>
            </a:r>
            <a:r>
              <a:rPr lang="ru-RU" sz="2800" b="1" dirty="0" err="1"/>
              <a:t>вивченого</a:t>
            </a:r>
            <a:r>
              <a:rPr lang="ru-RU" sz="2800" b="1" dirty="0"/>
              <a:t> у 5 </a:t>
            </a:r>
            <a:r>
              <a:rPr lang="ru-RU" sz="2800" b="1" dirty="0" err="1"/>
              <a:t>класі</a:t>
            </a:r>
            <a:endParaRPr lang="uk-UA" sz="28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E0F3D9-5463-B6A0-778D-B5DF8F28C7A6}"/>
              </a:ext>
            </a:extLst>
          </p:cNvPr>
          <p:cNvSpPr txBox="1"/>
          <p:nvPr/>
        </p:nvSpPr>
        <p:spPr>
          <a:xfrm>
            <a:off x="5854149" y="5490535"/>
            <a:ext cx="60946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uk-UA" b="1" dirty="0"/>
              <a:t>СЕЗКО ТЕТЯНА АНАТОЛІЇВНА</a:t>
            </a:r>
            <a:r>
              <a:rPr lang="uk-UA" dirty="0"/>
              <a:t>, </a:t>
            </a:r>
          </a:p>
          <a:p>
            <a:pPr algn="r"/>
            <a:r>
              <a:rPr lang="uk-UA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41806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AF8C3D0-E19F-0BB6-3743-914152156EC6}"/>
              </a:ext>
            </a:extLst>
          </p:cNvPr>
          <p:cNvSpPr txBox="1"/>
          <p:nvPr/>
        </p:nvSpPr>
        <p:spPr>
          <a:xfrm>
            <a:off x="177552" y="1343693"/>
            <a:ext cx="55663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ВИ ДІЗНАЄТЕСЯ</a:t>
            </a:r>
            <a:r>
              <a:rPr lang="uk-UA" sz="2800" dirty="0"/>
              <a:t>: </a:t>
            </a:r>
          </a:p>
          <a:p>
            <a:endParaRPr lang="uk-UA" sz="2800" dirty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Які речення називаються простими ускладненими?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Як відокремлюються звертання та вставні слова?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Що таке однорідні члени речення?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A51319-B926-8AB8-F9D3-BAF79B4D1538}"/>
              </a:ext>
            </a:extLst>
          </p:cNvPr>
          <p:cNvSpPr txBox="1"/>
          <p:nvPr/>
        </p:nvSpPr>
        <p:spPr>
          <a:xfrm>
            <a:off x="6448149" y="1222405"/>
            <a:ext cx="4981852" cy="310854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ВИ ПОТРЕНУЄТЕСЯ</a:t>
            </a:r>
            <a:r>
              <a:rPr lang="uk-UA" sz="2800" dirty="0"/>
              <a:t>: </a:t>
            </a:r>
          </a:p>
          <a:p>
            <a:r>
              <a:rPr lang="uk-UA" sz="2800" dirty="0"/>
              <a:t>правильно інтонувати речення залежно від мети висловлювання та емоційного забарвлення; визначати головні й другорядні члени речення.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2B5EDC-6F24-0A36-BA47-75C7F91F5932}"/>
              </a:ext>
            </a:extLst>
          </p:cNvPr>
          <p:cNvSpPr txBox="1"/>
          <p:nvPr/>
        </p:nvSpPr>
        <p:spPr>
          <a:xfrm>
            <a:off x="10173810" y="6324600"/>
            <a:ext cx="1849514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600" b="1" dirty="0"/>
              <a:t>СЕЗЬКО ТЕТЯНА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92E06F-4B7F-E477-8999-352F924D0A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3473" y="4690199"/>
            <a:ext cx="6096528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495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0CEA07A-ABE2-EEC5-663A-DE505F219B27}"/>
              </a:ext>
            </a:extLst>
          </p:cNvPr>
          <p:cNvSpPr txBox="1"/>
          <p:nvPr/>
        </p:nvSpPr>
        <p:spPr>
          <a:xfrm>
            <a:off x="185863" y="2957403"/>
            <a:ext cx="319642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dirty="0"/>
              <a:t>Зараз, на жаль, піде дощ.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18B7C8-C454-C8C4-E456-04A216484A70}"/>
              </a:ext>
            </a:extLst>
          </p:cNvPr>
          <p:cNvSpPr txBox="1"/>
          <p:nvPr/>
        </p:nvSpPr>
        <p:spPr>
          <a:xfrm>
            <a:off x="9732396" y="71561"/>
            <a:ext cx="2266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ДОСЛІДЖУЄМО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FD565E-0D54-08D0-650D-C7D7A0DC99BE}"/>
              </a:ext>
            </a:extLst>
          </p:cNvPr>
          <p:cNvSpPr txBox="1"/>
          <p:nvPr/>
        </p:nvSpPr>
        <p:spPr>
          <a:xfrm>
            <a:off x="178809" y="3481377"/>
            <a:ext cx="3369364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/>
              <a:t>Зараз, на </a:t>
            </a:r>
            <a:r>
              <a:rPr lang="ru-RU" dirty="0" err="1"/>
              <a:t>щастя</a:t>
            </a:r>
            <a:r>
              <a:rPr lang="ru-RU" dirty="0"/>
              <a:t>, </a:t>
            </a:r>
            <a:r>
              <a:rPr lang="ru-RU" dirty="0" err="1"/>
              <a:t>піде</a:t>
            </a:r>
            <a:r>
              <a:rPr lang="ru-RU" dirty="0"/>
              <a:t> </a:t>
            </a:r>
            <a:r>
              <a:rPr lang="ru-RU" dirty="0" err="1"/>
              <a:t>дощ</a:t>
            </a:r>
            <a:r>
              <a:rPr lang="ru-RU" dirty="0"/>
              <a:t>.</a:t>
            </a:r>
            <a:endParaRPr lang="uk-U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0768C9-D5E1-9B8C-1A72-B25E1A024575}"/>
              </a:ext>
            </a:extLst>
          </p:cNvPr>
          <p:cNvSpPr txBox="1"/>
          <p:nvPr/>
        </p:nvSpPr>
        <p:spPr>
          <a:xfrm>
            <a:off x="92436" y="971014"/>
            <a:ext cx="496738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допомогою яких слів передано протилежне ставлення до природного явища?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34A427-19A8-923A-05AB-B2F1A059CB92}"/>
              </a:ext>
            </a:extLst>
          </p:cNvPr>
          <p:cNvSpPr txBox="1"/>
          <p:nvPr/>
        </p:nvSpPr>
        <p:spPr>
          <a:xfrm>
            <a:off x="1863491" y="116861"/>
            <a:ext cx="71005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ПРОСТЕ     УСКЛАДНЕНЕ   РЕЧЕННЯ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518C29-D51B-3F4A-96BD-B8A5CFABCC22}"/>
              </a:ext>
            </a:extLst>
          </p:cNvPr>
          <p:cNvSpPr txBox="1"/>
          <p:nvPr/>
        </p:nvSpPr>
        <p:spPr>
          <a:xfrm>
            <a:off x="5302526" y="1154128"/>
            <a:ext cx="6703611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Вставні слова виражають ставлення мовця до сказаного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саме: 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(не)впевненість: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може, мабуть, очевидно, здається, звісно, без сумніву;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емоційну оцінку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на жаль, як на зло, на лихо, на щастя, на радість;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джерело інформації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кажуть, по-моєму, вважаю, бачу, на думку … ;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привернення уваги: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речі, уявіть собі, не повірите, знаєш;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зв’язок між думками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по-перше, по-друге, наприклад, отже.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письмі вставні слова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відокремлюємо комами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Чужа душа — то, кажуть, темний ліс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9ADA46A-EDB5-DBF7-8B59-BB8DE52D32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36" y="4238046"/>
            <a:ext cx="2455321" cy="197987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A4B3454-24B8-A09B-C4CD-BAED86C1A0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698" t="2700" r="-4448" b="7189"/>
          <a:stretch/>
        </p:blipFill>
        <p:spPr>
          <a:xfrm>
            <a:off x="2743200" y="4238045"/>
            <a:ext cx="2455321" cy="197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245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CB0BB-2C05-C7B8-942D-DDB86682FC07}"/>
              </a:ext>
            </a:extLst>
          </p:cNvPr>
          <p:cNvSpPr txBox="1"/>
          <p:nvPr/>
        </p:nvSpPr>
        <p:spPr>
          <a:xfrm>
            <a:off x="326005" y="1579685"/>
            <a:ext cx="10726308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800" dirty="0" err="1"/>
              <a:t>Вправа</a:t>
            </a:r>
            <a:r>
              <a:rPr lang="ru-RU" sz="2800" dirty="0"/>
              <a:t> 2</a:t>
            </a:r>
            <a:r>
              <a:rPr lang="uk-UA" sz="2800" dirty="0"/>
              <a:t>., с. 14.  Перепишіть речення та </a:t>
            </a:r>
            <a:r>
              <a:rPr lang="uk-UA" sz="2800" dirty="0" err="1"/>
              <a:t>розставте</a:t>
            </a:r>
            <a:r>
              <a:rPr lang="uk-UA" sz="2800" dirty="0"/>
              <a:t> в них розділові знаки. Підкресліть усі члени речення.</a:t>
            </a:r>
          </a:p>
          <a:p>
            <a:pPr algn="just"/>
            <a:endParaRPr lang="uk-UA" sz="2800" dirty="0"/>
          </a:p>
          <a:p>
            <a:pPr algn="just"/>
            <a:endParaRPr lang="uk-UA" sz="2800" dirty="0"/>
          </a:p>
          <a:p>
            <a:pPr marL="342900" indent="-342900" algn="just">
              <a:buAutoNum type="arabicPeriod"/>
            </a:pPr>
            <a:r>
              <a:rPr lang="uk-UA" sz="2800" dirty="0"/>
              <a:t>Кажуть мудрість приходить з роками. </a:t>
            </a:r>
          </a:p>
          <a:p>
            <a:pPr marL="342900" indent="-342900" algn="just">
              <a:buAutoNum type="arabicPeriod"/>
            </a:pPr>
            <a:r>
              <a:rPr lang="uk-UA" sz="2800" dirty="0"/>
              <a:t>Може серце моє розтривожили чари весняні. </a:t>
            </a:r>
          </a:p>
          <a:p>
            <a:pPr algn="just"/>
            <a:r>
              <a:rPr lang="uk-UA" sz="2800" dirty="0"/>
              <a:t>3. До речі у моїй родині завжди шанували народні традиції. </a:t>
            </a:r>
          </a:p>
          <a:p>
            <a:pPr algn="just"/>
            <a:r>
              <a:rPr lang="uk-UA" sz="2800" dirty="0"/>
              <a:t>4. Отже у нашій школі карантин скасують із понеділка.</a:t>
            </a:r>
          </a:p>
          <a:p>
            <a:pPr algn="just"/>
            <a:r>
              <a:rPr lang="uk-UA" sz="2800" dirty="0"/>
              <a:t>5. Вода на лихо повиходила з берегів і затопила обійстя .</a:t>
            </a:r>
          </a:p>
        </p:txBody>
      </p:sp>
    </p:spTree>
    <p:extLst>
      <p:ext uri="{BB962C8B-B14F-4D97-AF65-F5344CB8AC3E}">
        <p14:creationId xmlns:p14="http://schemas.microsoft.com/office/powerpoint/2010/main" val="1039666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2054">
            <a:extLst>
              <a:ext uri="{FF2B5EF4-FFF2-40B4-BE49-F238E27FC236}">
                <a16:creationId xmlns:a16="http://schemas.microsoft.com/office/drawing/2014/main" id="{5DE20DFA-89DB-4DCD-9C6A-E6F94CA754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057" name="Rectangle 2056">
            <a:extLst>
              <a:ext uri="{FF2B5EF4-FFF2-40B4-BE49-F238E27FC236}">
                <a16:creationId xmlns:a16="http://schemas.microsoft.com/office/drawing/2014/main" id="{8544528D-3F22-4B21-8F86-F8EB0B38C5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9" name="Picture 2058">
            <a:extLst>
              <a:ext uri="{FF2B5EF4-FFF2-40B4-BE49-F238E27FC236}">
                <a16:creationId xmlns:a16="http://schemas.microsoft.com/office/drawing/2014/main" id="{576968D6-159C-41CA-A306-8686E97069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4E44F5-554B-A6FB-1A98-838583C8FBBF}"/>
              </a:ext>
            </a:extLst>
          </p:cNvPr>
          <p:cNvSpPr txBox="1"/>
          <p:nvPr/>
        </p:nvSpPr>
        <p:spPr>
          <a:xfrm>
            <a:off x="544233" y="302812"/>
            <a:ext cx="3977639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cap="all" dirty="0">
                <a:latin typeface="+mj-lt"/>
                <a:ea typeface="+mj-ea"/>
                <a:cs typeface="+mj-cs"/>
              </a:rPr>
              <a:t>ПРОСТЕ     УСКЛАДНЕНЕ   РЕЧЕННЯ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B81177-0DF3-0280-0CA8-37753F28368B}"/>
              </a:ext>
            </a:extLst>
          </p:cNvPr>
          <p:cNvSpPr txBox="1"/>
          <p:nvPr/>
        </p:nvSpPr>
        <p:spPr>
          <a:xfrm>
            <a:off x="119270" y="2364572"/>
            <a:ext cx="4734160" cy="3854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З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вертання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слово або сполучення слів, що називає особу чи предмет, до яких спрямоване мовлення. 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*Іди, іди, дощику, зварю тобі борщику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звертання використовуємо 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 кличного відмінка. 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письмі звертання 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відокремлюємо комами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За допомогою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знака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оклику передаємо окличну інтонацію: 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*Юрчику! Ти де?! </a:t>
            </a:r>
          </a:p>
        </p:txBody>
      </p:sp>
      <p:pic>
        <p:nvPicPr>
          <p:cNvPr id="2050" name="Picture 2" descr="Стокова ілюстрація Двоє Дітей Розмовляють — Завантажте зображення зараз -  Дитина, Мовлення, Розмова - iStock">
            <a:extLst>
              <a:ext uri="{FF2B5EF4-FFF2-40B4-BE49-F238E27FC236}">
                <a16:creationId xmlns:a16="http://schemas.microsoft.com/office/drawing/2014/main" id="{2F2B828C-BCAD-9DD4-1D18-87E8E2F09D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17" r="2" b="2"/>
          <a:stretch/>
        </p:blipFill>
        <p:spPr bwMode="auto">
          <a:xfrm>
            <a:off x="4972699" y="746126"/>
            <a:ext cx="6533501" cy="547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7450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8412852-1468-567E-5D80-FB908FC28A94}"/>
              </a:ext>
            </a:extLst>
          </p:cNvPr>
          <p:cNvSpPr txBox="1"/>
          <p:nvPr/>
        </p:nvSpPr>
        <p:spPr>
          <a:xfrm>
            <a:off x="1331651" y="1239138"/>
            <a:ext cx="1027146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 Вставні слова та звертання не бувають членами речення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D6B025-818E-A339-D6E3-54A0DDBD4CED}"/>
              </a:ext>
            </a:extLst>
          </p:cNvPr>
          <p:cNvSpPr txBox="1"/>
          <p:nvPr/>
        </p:nvSpPr>
        <p:spPr>
          <a:xfrm>
            <a:off x="614901" y="215876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FF0000"/>
                </a:solidFill>
              </a:rPr>
              <a:t>Здається</a:t>
            </a:r>
            <a:r>
              <a:rPr lang="ru-RU" b="1" dirty="0">
                <a:solidFill>
                  <a:srgbClr val="FF0000"/>
                </a:solidFill>
              </a:rPr>
              <a:t>,</a:t>
            </a:r>
            <a:r>
              <a:rPr lang="ru-RU" dirty="0"/>
              <a:t> скоро </a:t>
            </a:r>
            <a:r>
              <a:rPr lang="ru-RU" dirty="0" err="1"/>
              <a:t>будуть</a:t>
            </a:r>
            <a:r>
              <a:rPr lang="ru-RU" dirty="0"/>
              <a:t> </a:t>
            </a:r>
            <a:r>
              <a:rPr lang="ru-RU" dirty="0" err="1"/>
              <a:t>сильні</a:t>
            </a:r>
            <a:r>
              <a:rPr lang="ru-RU" dirty="0"/>
              <a:t> </a:t>
            </a:r>
            <a:r>
              <a:rPr lang="ru-RU" dirty="0" err="1"/>
              <a:t>морози</a:t>
            </a:r>
            <a:r>
              <a:rPr lang="ru-RU" dirty="0"/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92147E-75FB-5F55-8FB0-83A5560A9DDF}"/>
              </a:ext>
            </a:extLst>
          </p:cNvPr>
          <p:cNvSpPr txBox="1"/>
          <p:nvPr/>
        </p:nvSpPr>
        <p:spPr>
          <a:xfrm>
            <a:off x="614901" y="2782669"/>
            <a:ext cx="611256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На жаль, </a:t>
            </a:r>
            <a:r>
              <a:rPr lang="ru-RU" dirty="0"/>
              <a:t>зараз </a:t>
            </a:r>
            <a:r>
              <a:rPr lang="ru-RU" dirty="0" err="1"/>
              <a:t>наші</a:t>
            </a:r>
            <a:r>
              <a:rPr lang="ru-RU" dirty="0"/>
              <a:t> </a:t>
            </a:r>
            <a:r>
              <a:rPr lang="ru-RU" b="1" dirty="0" err="1"/>
              <a:t>ліси</a:t>
            </a:r>
            <a:r>
              <a:rPr lang="ru-RU" b="1" dirty="0"/>
              <a:t>, земля, </a:t>
            </a:r>
            <a:r>
              <a:rPr lang="ru-RU" b="1" dirty="0" err="1"/>
              <a:t>повітря</a:t>
            </a:r>
            <a:r>
              <a:rPr lang="ru-RU" b="1" dirty="0"/>
              <a:t> </a:t>
            </a:r>
            <a:r>
              <a:rPr lang="ru-RU" dirty="0"/>
              <a:t>не </a:t>
            </a:r>
            <a:r>
              <a:rPr lang="ru-RU" dirty="0" err="1"/>
              <a:t>таке</a:t>
            </a:r>
            <a:r>
              <a:rPr lang="ru-RU" dirty="0"/>
              <a:t> </a:t>
            </a:r>
            <a:r>
              <a:rPr lang="ru-RU" dirty="0" err="1"/>
              <a:t>чисті</a:t>
            </a:r>
            <a:r>
              <a:rPr lang="ru-RU" dirty="0"/>
              <a:t>, як колись.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38AE72-5098-ADEC-875F-80CDA8571FEA}"/>
              </a:ext>
            </a:extLst>
          </p:cNvPr>
          <p:cNvSpPr txBox="1"/>
          <p:nvPr/>
        </p:nvSpPr>
        <p:spPr>
          <a:xfrm>
            <a:off x="614901" y="3683577"/>
            <a:ext cx="60946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FF0000"/>
                </a:solidFill>
              </a:rPr>
              <a:t>Кажуть</a:t>
            </a:r>
            <a:r>
              <a:rPr lang="ru-RU" b="1" dirty="0">
                <a:solidFill>
                  <a:srgbClr val="FF0000"/>
                </a:solidFill>
              </a:rPr>
              <a:t>,</a:t>
            </a:r>
            <a:r>
              <a:rPr lang="ru-RU" dirty="0"/>
              <a:t> </a:t>
            </a:r>
            <a:r>
              <a:rPr lang="ru-RU" dirty="0" err="1"/>
              <a:t>пізнаються</a:t>
            </a:r>
            <a:r>
              <a:rPr lang="ru-RU" dirty="0"/>
              <a:t> у </a:t>
            </a:r>
            <a:r>
              <a:rPr lang="ru-RU" dirty="0" err="1"/>
              <a:t>житті</a:t>
            </a:r>
            <a:r>
              <a:rPr lang="ru-RU" dirty="0"/>
              <a:t> люди </a:t>
            </a:r>
            <a:r>
              <a:rPr lang="ru-RU" b="1" dirty="0"/>
              <a:t>за </a:t>
            </a:r>
            <a:r>
              <a:rPr lang="ru-RU" b="1" dirty="0" err="1"/>
              <a:t>вчинками</a:t>
            </a:r>
            <a:r>
              <a:rPr lang="ru-RU" b="1" dirty="0"/>
              <a:t> та </a:t>
            </a:r>
            <a:r>
              <a:rPr lang="ru-RU" b="1" dirty="0" err="1"/>
              <a:t>поведінкою</a:t>
            </a:r>
            <a:r>
              <a:rPr lang="ru-RU" b="1" dirty="0"/>
              <a:t> </a:t>
            </a:r>
            <a:r>
              <a:rPr lang="ru-RU" dirty="0"/>
              <a:t>у </a:t>
            </a:r>
            <a:r>
              <a:rPr lang="ru-RU" dirty="0" err="1"/>
              <a:t>складних</a:t>
            </a:r>
            <a:r>
              <a:rPr lang="ru-RU" dirty="0"/>
              <a:t> </a:t>
            </a:r>
            <a:r>
              <a:rPr lang="ru-RU" dirty="0" err="1"/>
              <a:t>ситуаціях</a:t>
            </a:r>
            <a:r>
              <a:rPr lang="ru-RU" dirty="0"/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79D8C1-ECC1-0164-197B-2AD77B02F413}"/>
              </a:ext>
            </a:extLst>
          </p:cNvPr>
          <p:cNvSpPr txBox="1"/>
          <p:nvPr/>
        </p:nvSpPr>
        <p:spPr>
          <a:xfrm>
            <a:off x="641405" y="4584485"/>
            <a:ext cx="60946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00B050"/>
                </a:solidFill>
              </a:rPr>
              <a:t>Сергійко</a:t>
            </a:r>
            <a:r>
              <a:rPr lang="ru-RU" b="1" dirty="0">
                <a:solidFill>
                  <a:srgbClr val="00B050"/>
                </a:solidFill>
              </a:rPr>
              <a:t>,</a:t>
            </a:r>
            <a:r>
              <a:rPr lang="ru-RU" dirty="0"/>
              <a:t> </a:t>
            </a:r>
            <a:r>
              <a:rPr lang="ru-RU" b="1" dirty="0" err="1">
                <a:solidFill>
                  <a:schemeClr val="accent1"/>
                </a:solidFill>
              </a:rPr>
              <a:t>мабуть</a:t>
            </a:r>
            <a:r>
              <a:rPr lang="ru-RU" dirty="0"/>
              <a:t>, </a:t>
            </a:r>
            <a:r>
              <a:rPr lang="ru-RU" dirty="0" err="1"/>
              <a:t>читає</a:t>
            </a:r>
            <a:r>
              <a:rPr lang="ru-RU" dirty="0"/>
              <a:t> </a:t>
            </a:r>
            <a:r>
              <a:rPr lang="ru-RU" dirty="0" err="1"/>
              <a:t>таку</a:t>
            </a:r>
            <a:r>
              <a:rPr lang="ru-RU" dirty="0"/>
              <a:t> </a:t>
            </a:r>
            <a:r>
              <a:rPr lang="ru-RU" dirty="0" err="1"/>
              <a:t>цікаву</a:t>
            </a:r>
            <a:r>
              <a:rPr lang="ru-RU" dirty="0"/>
              <a:t> книгу, </a:t>
            </a:r>
            <a:r>
              <a:rPr lang="ru-RU" dirty="0" err="1"/>
              <a:t>що</a:t>
            </a:r>
            <a:r>
              <a:rPr lang="ru-RU" dirty="0"/>
              <a:t> не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неї</a:t>
            </a:r>
            <a:r>
              <a:rPr lang="ru-RU" dirty="0"/>
              <a:t> </a:t>
            </a:r>
            <a:r>
              <a:rPr lang="ru-RU" dirty="0" err="1"/>
              <a:t>відірватися</a:t>
            </a:r>
            <a:r>
              <a:rPr lang="ru-RU" dirty="0"/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A479A3-96BD-F593-DA3B-9CCE298601BA}"/>
              </a:ext>
            </a:extLst>
          </p:cNvPr>
          <p:cNvSpPr txBox="1"/>
          <p:nvPr/>
        </p:nvSpPr>
        <p:spPr>
          <a:xfrm>
            <a:off x="6684397" y="2107057"/>
            <a:ext cx="54930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Дозвольте Вас, </a:t>
            </a:r>
            <a:r>
              <a:rPr lang="ru-RU" b="1" dirty="0" err="1">
                <a:solidFill>
                  <a:srgbClr val="00B050"/>
                </a:solidFill>
              </a:rPr>
              <a:t>Соломіє</a:t>
            </a:r>
            <a:r>
              <a:rPr lang="ru-RU" dirty="0"/>
              <a:t>, колись </a:t>
            </a:r>
            <a:r>
              <a:rPr lang="ru-RU" dirty="0" err="1"/>
              <a:t>пригостити</a:t>
            </a:r>
            <a:r>
              <a:rPr lang="ru-RU" dirty="0"/>
              <a:t> </a:t>
            </a:r>
            <a:r>
              <a:rPr lang="ru-RU" dirty="0" err="1"/>
              <a:t>кавою</a:t>
            </a:r>
            <a:r>
              <a:rPr lang="ru-RU" dirty="0"/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B1B31BA-D572-D077-B75F-1A70F01887BC}"/>
              </a:ext>
            </a:extLst>
          </p:cNvPr>
          <p:cNvSpPr txBox="1"/>
          <p:nvPr/>
        </p:nvSpPr>
        <p:spPr>
          <a:xfrm>
            <a:off x="6806317" y="3076017"/>
            <a:ext cx="507293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Як же я за тобою скучив, </a:t>
            </a:r>
            <a:r>
              <a:rPr lang="ru-RU" b="1" dirty="0" err="1">
                <a:solidFill>
                  <a:srgbClr val="00B050"/>
                </a:solidFill>
              </a:rPr>
              <a:t>мій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b="1" dirty="0" err="1">
                <a:solidFill>
                  <a:srgbClr val="00B050"/>
                </a:solidFill>
              </a:rPr>
              <a:t>рідний</a:t>
            </a:r>
            <a:r>
              <a:rPr lang="ru-RU" b="1" dirty="0">
                <a:solidFill>
                  <a:srgbClr val="00B050"/>
                </a:solidFill>
              </a:rPr>
              <a:t> краю!</a:t>
            </a:r>
          </a:p>
          <a:p>
            <a:endParaRPr lang="ru-RU" dirty="0"/>
          </a:p>
          <a:p>
            <a:endParaRPr lang="uk-UA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A626D86-6486-7A51-20D9-33246F76013B}"/>
              </a:ext>
            </a:extLst>
          </p:cNvPr>
          <p:cNvSpPr txBox="1"/>
          <p:nvPr/>
        </p:nvSpPr>
        <p:spPr>
          <a:xfrm>
            <a:off x="6767885" y="3868821"/>
            <a:ext cx="53777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00B050"/>
                </a:solidFill>
              </a:rPr>
              <a:t>Катерино</a:t>
            </a:r>
            <a:r>
              <a:rPr lang="ru-RU" b="1" dirty="0">
                <a:solidFill>
                  <a:srgbClr val="00B050"/>
                </a:solidFill>
              </a:rPr>
              <a:t>,</a:t>
            </a:r>
            <a:r>
              <a:rPr lang="ru-RU" dirty="0"/>
              <a:t> </a:t>
            </a:r>
            <a:r>
              <a:rPr lang="ru-RU" dirty="0" err="1"/>
              <a:t>ти</a:t>
            </a:r>
            <a:r>
              <a:rPr lang="ru-RU" dirty="0"/>
              <a:t> </a:t>
            </a:r>
            <a:r>
              <a:rPr lang="ru-RU" dirty="0" err="1"/>
              <a:t>сьогодні</a:t>
            </a:r>
            <a:r>
              <a:rPr lang="ru-RU" dirty="0"/>
              <a:t> </a:t>
            </a:r>
            <a:r>
              <a:rPr lang="ru-RU" dirty="0" err="1"/>
              <a:t>зможеш</a:t>
            </a:r>
            <a:r>
              <a:rPr lang="ru-RU" dirty="0"/>
              <a:t> </a:t>
            </a:r>
            <a:r>
              <a:rPr lang="ru-RU" dirty="0" err="1"/>
              <a:t>допомогти</a:t>
            </a:r>
            <a:r>
              <a:rPr lang="ru-RU" dirty="0"/>
              <a:t> </a:t>
            </a:r>
            <a:r>
              <a:rPr lang="ru-RU" dirty="0" err="1"/>
              <a:t>мені</a:t>
            </a:r>
            <a:r>
              <a:rPr lang="ru-RU" dirty="0"/>
              <a:t> з </a:t>
            </a:r>
            <a:r>
              <a:rPr lang="ru-RU" dirty="0" err="1"/>
              <a:t>приготувати</a:t>
            </a:r>
            <a:r>
              <a:rPr lang="ru-RU" dirty="0"/>
              <a:t> </a:t>
            </a:r>
            <a:r>
              <a:rPr lang="ru-RU" dirty="0" err="1"/>
              <a:t>обід</a:t>
            </a:r>
            <a:r>
              <a:rPr lang="ru-RU" dirty="0"/>
              <a:t>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0702BCB-6AC0-F81E-4FA0-097ACECFE0C4}"/>
              </a:ext>
            </a:extLst>
          </p:cNvPr>
          <p:cNvSpPr txBox="1"/>
          <p:nvPr/>
        </p:nvSpPr>
        <p:spPr>
          <a:xfrm>
            <a:off x="6767885" y="4792151"/>
            <a:ext cx="53393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00B050"/>
                </a:solidFill>
              </a:rPr>
              <a:t>Світлано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b="1" dirty="0" err="1">
                <a:solidFill>
                  <a:srgbClr val="00B050"/>
                </a:solidFill>
              </a:rPr>
              <a:t>Павлівно</a:t>
            </a:r>
            <a:r>
              <a:rPr lang="ru-RU" dirty="0"/>
              <a:t>, </a:t>
            </a:r>
            <a:r>
              <a:rPr lang="ru-RU" dirty="0" err="1"/>
              <a:t>розкажіть</a:t>
            </a:r>
            <a:r>
              <a:rPr lang="ru-RU" dirty="0"/>
              <a:t> нам легенду про </a:t>
            </a:r>
            <a:r>
              <a:rPr lang="ru-RU" dirty="0" err="1"/>
              <a:t>створення</a:t>
            </a:r>
            <a:r>
              <a:rPr lang="ru-RU" dirty="0"/>
              <a:t> </a:t>
            </a:r>
            <a:r>
              <a:rPr lang="ru-RU" dirty="0" err="1"/>
              <a:t>Києва</a:t>
            </a:r>
            <a:r>
              <a:rPr lang="ru-RU" dirty="0"/>
              <a:t>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0E1ADD2-6C09-CA58-342E-D114FEF93B82}"/>
              </a:ext>
            </a:extLst>
          </p:cNvPr>
          <p:cNvSpPr txBox="1"/>
          <p:nvPr/>
        </p:nvSpPr>
        <p:spPr>
          <a:xfrm>
            <a:off x="2892289" y="6161005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C00000"/>
                </a:solidFill>
              </a:rPr>
              <a:t>Мабуть</a:t>
            </a:r>
            <a:r>
              <a:rPr lang="ru-RU" b="1" dirty="0">
                <a:solidFill>
                  <a:srgbClr val="C00000"/>
                </a:solidFill>
              </a:rPr>
              <a:t>,</a:t>
            </a:r>
            <a:r>
              <a:rPr lang="ru-RU" dirty="0"/>
              <a:t> </a:t>
            </a:r>
            <a:r>
              <a:rPr lang="ru-RU" dirty="0" err="1"/>
              <a:t>тобі</a:t>
            </a:r>
            <a:r>
              <a:rPr lang="ru-RU" dirty="0"/>
              <a:t> </a:t>
            </a:r>
            <a:r>
              <a:rPr lang="ru-RU" dirty="0" err="1"/>
              <a:t>вже</a:t>
            </a:r>
            <a:r>
              <a:rPr lang="ru-RU" dirty="0"/>
              <a:t>, </a:t>
            </a:r>
            <a:r>
              <a:rPr lang="ru-RU" b="1" dirty="0" err="1">
                <a:solidFill>
                  <a:srgbClr val="00B050"/>
                </a:solidFill>
              </a:rPr>
              <a:t>мій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b="1" dirty="0" err="1">
                <a:solidFill>
                  <a:srgbClr val="00B050"/>
                </a:solidFill>
              </a:rPr>
              <a:t>сину</a:t>
            </a:r>
            <a:r>
              <a:rPr lang="ru-RU" b="1" dirty="0">
                <a:solidFill>
                  <a:srgbClr val="00B050"/>
                </a:solidFill>
              </a:rPr>
              <a:t>, </a:t>
            </a:r>
            <a:r>
              <a:rPr lang="ru-RU" dirty="0"/>
              <a:t>час </a:t>
            </a:r>
            <a:r>
              <a:rPr lang="ru-RU" dirty="0" err="1"/>
              <a:t>подорослішати</a:t>
            </a:r>
            <a:r>
              <a:rPr lang="ru-RU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751292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1B8CB04-BA72-199C-70F1-3FE5DC1113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3834" y="1410739"/>
            <a:ext cx="4456601" cy="44566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228A95E-6220-C6A6-838E-D2FBE80FF497}"/>
              </a:ext>
            </a:extLst>
          </p:cNvPr>
          <p:cNvSpPr txBox="1"/>
          <p:nvPr/>
        </p:nvSpPr>
        <p:spPr>
          <a:xfrm>
            <a:off x="351845" y="1410739"/>
            <a:ext cx="7583557" cy="4985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Прочитайте речення та виконайте завдання (розділові знаки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пропущено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algn="just"/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лісу з поля з сивого болота тихо підкрадається зима. </a:t>
            </a:r>
          </a:p>
          <a:p>
            <a:pPr marL="457200" indent="-457200" algn="just">
              <a:buAutoNum type="arabicPeriod"/>
            </a:pP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Краснобоке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літечко зів’яло яблуком скотилось за поріг </a:t>
            </a:r>
          </a:p>
          <a:p>
            <a:pPr marL="457200" indent="-457200" algn="just"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Зоре моя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вечірняя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зійди над горою. </a:t>
            </a:r>
          </a:p>
          <a:p>
            <a:pPr marL="457200" indent="-457200" algn="just"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осінь надихає підносить дух у самі небеса 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Спасибі предки за духовний спадок.</a:t>
            </a:r>
          </a:p>
          <a:p>
            <a:pPr algn="just"/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 Перепишіть речення та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розставте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розділові знаки. 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Б. Підкресліть однорідні члени речення відповідно до їхньої синтаксичної ролі. </a:t>
            </a:r>
          </a:p>
        </p:txBody>
      </p:sp>
    </p:spTree>
    <p:extLst>
      <p:ext uri="{BB962C8B-B14F-4D97-AF65-F5344CB8AC3E}">
        <p14:creationId xmlns:p14="http://schemas.microsoft.com/office/powerpoint/2010/main" val="871019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1EF979E-56C2-0000-6C3D-BCF7CFD17B14}"/>
              </a:ext>
            </a:extLst>
          </p:cNvPr>
          <p:cNvSpPr txBox="1"/>
          <p:nvPr/>
        </p:nvSpPr>
        <p:spPr>
          <a:xfrm>
            <a:off x="7343644" y="910345"/>
            <a:ext cx="4677018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3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Однорідні члени речення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відповідають на те саме питання, поставлене від одного слова: 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Згадайте правила вживання розділових знаків за такими схемами 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 — однорідний член речення; 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 — 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узагальнювальне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слово): </a:t>
            </a:r>
          </a:p>
          <a:p>
            <a:pPr algn="just"/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arenR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О, О, О; </a:t>
            </a:r>
          </a:p>
          <a:p>
            <a:pPr marL="457200" indent="-457200" algn="just">
              <a:buAutoNum type="arabicParenR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О, і О, і О; </a:t>
            </a:r>
          </a:p>
          <a:p>
            <a:pPr marL="457200" indent="-457200" algn="just">
              <a:buAutoNum type="arabicParenR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О, але О; </a:t>
            </a:r>
          </a:p>
          <a:p>
            <a:pPr marL="457200" indent="-457200" algn="just">
              <a:buAutoNum type="arabicParenR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і О, О і О; </a:t>
            </a:r>
          </a:p>
          <a:p>
            <a:pPr marL="457200" indent="-457200" algn="just">
              <a:buAutoNum type="arabicParenR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УС: О, О, О; </a:t>
            </a:r>
          </a:p>
          <a:p>
            <a:pPr marL="457200" indent="-457200" algn="just">
              <a:buAutoNum type="arabicParenR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О, О, О — УС.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8C3EA6-F1AC-A154-3BF8-003C2ADD57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8305" y="77227"/>
            <a:ext cx="7382896" cy="7559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3A1A084-5841-3F40-7C4F-7565981ED6EF}"/>
              </a:ext>
            </a:extLst>
          </p:cNvPr>
          <p:cNvSpPr txBox="1"/>
          <p:nvPr/>
        </p:nvSpPr>
        <p:spPr>
          <a:xfrm>
            <a:off x="95416" y="1256306"/>
            <a:ext cx="647595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Білі, сині, фіолетові, рожеві хмари зібралися за обрієм.</a:t>
            </a:r>
          </a:p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кондитерському відділі продають торти і цукерки.</a:t>
            </a:r>
          </a:p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Мама ставила на стіл тарілки, склянки, виделки і ложки</a:t>
            </a:r>
            <a:r>
              <a:rPr lang="uk-UA" dirty="0"/>
              <a:t>.</a:t>
            </a:r>
          </a:p>
        </p:txBody>
      </p:sp>
      <p:pic>
        <p:nvPicPr>
          <p:cNvPr id="3074" name="Picture 2" descr="NASA хоче розфарбувати хмари - Радіо Незламних">
            <a:extLst>
              <a:ext uri="{FF2B5EF4-FFF2-40B4-BE49-F238E27FC236}">
                <a16:creationId xmlns:a16="http://schemas.microsoft.com/office/drawing/2014/main" id="{1056DB65-FC2B-65FF-1A29-8FC20E8638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235"/>
          <a:stretch/>
        </p:blipFill>
        <p:spPr bwMode="auto">
          <a:xfrm>
            <a:off x="88627" y="4554859"/>
            <a:ext cx="2178657" cy="181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9046887-16D8-441A-3DCF-7D5A4738A9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4199" y="4554859"/>
            <a:ext cx="2190093" cy="181413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7657D5B-E040-9E9F-E7B6-A1C30F01F4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6974" y="4554858"/>
            <a:ext cx="2531249" cy="181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8225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BF09002-1301-EBC3-AE06-8DF4B6BC4800}"/>
              </a:ext>
            </a:extLst>
          </p:cNvPr>
          <p:cNvSpPr txBox="1"/>
          <p:nvPr/>
        </p:nvSpPr>
        <p:spPr>
          <a:xfrm>
            <a:off x="960268" y="470517"/>
            <a:ext cx="10147175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СИНТАКСИЧНИЙ РОЗБІР РЕЧЕННЯ</a:t>
            </a:r>
          </a:p>
          <a:p>
            <a:pPr algn="just"/>
            <a:endParaRPr lang="uk-UA" sz="2800" dirty="0"/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1.ПІДМЕТ (ХТО?ЩО?- ЯКЩО Є)</a:t>
            </a:r>
          </a:p>
          <a:p>
            <a:pPr algn="just"/>
            <a:r>
              <a:rPr lang="uk-UA" sz="2800" dirty="0"/>
              <a:t>2.ПРИСУДОК (ЩО РОБИТИ?-ЯКЩО Є)</a:t>
            </a:r>
          </a:p>
          <a:p>
            <a:pPr algn="just"/>
            <a:r>
              <a:rPr lang="uk-UA" sz="2800" dirty="0"/>
              <a:t>3.ДРУГОРЯДНІ ЧЛЕНИ РЕЧЕННЯ:</a:t>
            </a:r>
          </a:p>
          <a:p>
            <a:pPr algn="just"/>
            <a:r>
              <a:rPr lang="uk-UA" sz="2800" dirty="0"/>
              <a:t>А)ДОДАТОК- ПИТАННЯ НЕПРЯМИХ ВІДМІНКІВ</a:t>
            </a:r>
          </a:p>
          <a:p>
            <a:pPr algn="just"/>
            <a:r>
              <a:rPr lang="uk-UA" sz="2800" dirty="0"/>
              <a:t>Б)ОЗНАЧЕННЯ- ЯКА?ЯКЕ?ЯКИЙ?ЧИЙ?ЧИЯ?ЧИЄ?</a:t>
            </a:r>
          </a:p>
          <a:p>
            <a:pPr algn="just"/>
            <a:r>
              <a:rPr lang="uk-UA" sz="2800" dirty="0"/>
              <a:t>В)ОБСТАВИНА- ДЕ? КУДИ? ЗВІДКИ?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4. Визначаю вид речення за метою висловлювання (розповідне, питальне, спонукальне)</a:t>
            </a:r>
          </a:p>
          <a:p>
            <a:pPr algn="just"/>
            <a:r>
              <a:rPr lang="uk-UA" sz="2800" dirty="0"/>
              <a:t>5. Чим речення ускладнено (звертанням, вставним словом, однорідними членами речення)</a:t>
            </a:r>
          </a:p>
        </p:txBody>
      </p:sp>
    </p:spTree>
    <p:extLst>
      <p:ext uri="{BB962C8B-B14F-4D97-AF65-F5344CB8AC3E}">
        <p14:creationId xmlns:p14="http://schemas.microsoft.com/office/powerpoint/2010/main" val="29164227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8F78CB0-8A94-F733-0FE5-F8E1251D69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8252" y="-119221"/>
            <a:ext cx="5119042" cy="420517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522F929-D521-DBFF-C7C9-CC7E0400CB05}"/>
              </a:ext>
            </a:extLst>
          </p:cNvPr>
          <p:cNvSpPr txBox="1"/>
          <p:nvPr/>
        </p:nvSpPr>
        <p:spPr>
          <a:xfrm>
            <a:off x="343774" y="2878453"/>
            <a:ext cx="9395030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Впр.7, с. 15  Перепишіть речення та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розставте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розділові знаки.</a:t>
            </a:r>
          </a:p>
          <a:p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 Листопадові вітряні ночі нам здавалось короткі були (Д. Луценко). 2. Красива осінь вишиває клени червоним жовтим срібним золотим (Л. Костенко). 3.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Запахла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осінь в’ялим тютюном та яблуками та тонким туманом (М. Рильський). 4. Лети моя пісне лети над горами ген-ген до верхів’я гори (Д. Луценко). 5. Там кажуть з гір усю країну видно (Леся Українка).</a:t>
            </a:r>
          </a:p>
        </p:txBody>
      </p:sp>
    </p:spTree>
    <p:extLst>
      <p:ext uri="{BB962C8B-B14F-4D97-AF65-F5344CB8AC3E}">
        <p14:creationId xmlns:p14="http://schemas.microsoft.com/office/powerpoint/2010/main" val="17482363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EB7C186-F878-5F54-C276-3EF71F0633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4189" y="2234317"/>
            <a:ext cx="4318184" cy="45955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7DB3770-A5EA-AF77-2B87-A4951D438789}"/>
              </a:ext>
            </a:extLst>
          </p:cNvPr>
          <p:cNvSpPr txBox="1"/>
          <p:nvPr/>
        </p:nvSpPr>
        <p:spPr>
          <a:xfrm>
            <a:off x="8770289" y="63610"/>
            <a:ext cx="3212327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ПІДСУМОВУЄМО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F17111-9DE0-E510-DBD2-6C5614016C68}"/>
              </a:ext>
            </a:extLst>
          </p:cNvPr>
          <p:cNvSpPr txBox="1"/>
          <p:nvPr/>
        </p:nvSpPr>
        <p:spPr>
          <a:xfrm>
            <a:off x="606287" y="2111231"/>
            <a:ext cx="856951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Які речення називаються простими ускладненими?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відокремлюються звертання та вставні слова?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таке однорідні члени речення?</a:t>
            </a:r>
          </a:p>
        </p:txBody>
      </p:sp>
    </p:spTree>
    <p:extLst>
      <p:ext uri="{BB962C8B-B14F-4D97-AF65-F5344CB8AC3E}">
        <p14:creationId xmlns:p14="http://schemas.microsoft.com/office/powerpoint/2010/main" val="1072190782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188</TotalTime>
  <Words>858</Words>
  <Application>Microsoft Office PowerPoint</Application>
  <PresentationFormat>Широкий екран</PresentationFormat>
  <Paragraphs>94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Times New Roman</vt:lpstr>
      <vt:lpstr>Wingdings</vt:lpstr>
      <vt:lpstr>Туман</vt:lpstr>
      <vt:lpstr>Звертання. вставні слова. Однорідні члени речення.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Повторення та узагальнення вивченого у 5 класі</dc:title>
  <dc:creator>Тетяна Сезько</dc:creator>
  <cp:lastModifiedBy>Тетяна Сезько</cp:lastModifiedBy>
  <cp:revision>41</cp:revision>
  <dcterms:created xsi:type="dcterms:W3CDTF">2023-08-11T09:13:09Z</dcterms:created>
  <dcterms:modified xsi:type="dcterms:W3CDTF">2023-10-25T11:53:30Z</dcterms:modified>
</cp:coreProperties>
</file>