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1" r:id="rId4"/>
    <p:sldId id="267" r:id="rId5"/>
    <p:sldId id="268" r:id="rId6"/>
    <p:sldId id="269" r:id="rId7"/>
    <p:sldId id="266" r:id="rId8"/>
    <p:sldId id="258" r:id="rId9"/>
    <p:sldId id="259" r:id="rId10"/>
    <p:sldId id="260" r:id="rId11"/>
    <p:sldId id="262" r:id="rId12"/>
    <p:sldId id="263" r:id="rId13"/>
    <p:sldId id="26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27T08:47:46.2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181 8 24575,'0'0'0,"1"0"0,-1 0 0,1 0 0,-1 0 0,1 0 0,-1 1 0,1-1 0,-1 0 0,0 0 0,1 0 0,-1 1 0,1-1 0,-1 0 0,1 1 0,-1-1 0,0 0 0,1 1 0,-1-1 0,0 1 0,1-1 0,-1 1 0,0-1 0,0 0 0,1 1 0,-1-1 0,0 1 0,0-1 0,0 1 0,0-1 0,0 1 0,0-1 0,0 1 0,0 0 0,0-1 0,0 1 0,0-1 0,0 1 0,0-1 0,0 1 0,-5 24 0,4-22 0,-7 32 0,2-6 0,-1-2 0,-2 1 0,-21 46 0,9-26 0,17-35 0,-1-1 0,0-1 0,-1 1 0,-12 17 0,17-28 0,1 0 0,-1 0 0,1-1 0,-1 1 0,0 0 0,1 0 0,-1-1 0,0 1 0,0-1 0,1 1 0,-1 0 0,0-1 0,0 1 0,0-1 0,0 0 0,0 1 0,0-1 0,1 0 0,-1 0 0,0 1 0,-1-1 0,1 0 0,0-1 0,1 1 0,-1 0 0,0-1 0,1 1 0,-1-1 0,1 1 0,-1-1 0,1 1 0,-1-1 0,1 1 0,-1-1 0,1 1 0,-1-1 0,1 1 0,0-1 0,-1 0 0,1 1 0,0-1 0,0 0 0,-1-1 0,-6-47 0,7 40 0,-11-72 0,5 51 0,3 0 0,0 0 0,3-54 0,0 82 0,0-1 0,1 1 0,-1 0 0,1 0 0,-1 0 0,1 0 0,0 0 0,0 0 0,0 1 0,0-1 0,0 0 0,0 0 0,1 1 0,-1-1 0,1 0 0,-1 1 0,1 0 0,2-3 0,0 2 0,0 0 0,0 0 0,0 0 0,1 0 0,-1 1 0,0 0 0,1 0 0,5-1 0,8 0 0,0 2 0,0 0 0,24 3 0,-41-3 0,2 0 0,-1 0 0,1 1 0,0-1 0,0 1 0,-1 0 0,1-1 0,0 1 0,-1 0 0,1 0 0,0 1 0,-1-1 0,0 1 0,1-1 0,-1 1 0,0 0 0,0-1 0,0 1 0,0 0 0,0 1 0,0-1 0,-1 0 0,1 0 0,-1 1 0,1-1 0,-1 1 0,0-1 0,0 1 0,0 0 0,0-1 0,-1 1 0,1 0 0,-1 0 0,1 0 0,-1-1 0,0 1 0,-1 5 0,-1 10 0,0 0 0,-1-1 0,-1 1 0,-11 28 0,9-28 0,-4 16 0,4-12 0,0-1 0,-2 0 0,-12 25 0,19-42 0,-1 0 0,-1 0 0,1-1 0,0 1 0,-1-1 0,0 1 0,0-1 0,0 0 0,0 0 0,-1 0 0,1 0 0,-1-1 0,1 1 0,-1-1 0,0 0 0,0 0 0,0 0 0,0-1 0,0 1 0,-1-1 0,1 0 0,-5 0 0,6-1 0,1 1 0,0-1 0,-1-1 0,1 1 0,0 0 0,0 0 0,-1-1 0,1 0 0,0 1 0,0-1 0,0 0 0,0 0 0,0 0 0,0 0 0,0 0 0,0-1 0,0 1 0,-3-3 0,3 0 0,0 1 0,-1 0 0,1 0 0,0-1 0,1 1 0,-1-1 0,1 1 0,-1-1 0,1 0 0,-1-5 0,0-9 0,1-1 0,0 1 0,3-35 0,-1 34 0,2-146 0,-4 195 0,-1-12 0,1-1 0,1 1 0,1 0 0,0-1 0,6 26 0,-7-42 0,0 0 0,1 0 0,-1 0 0,0 0 0,0 0 0,1 0 0,-1-1 0,0 1 0,1 0 0,-1 0 0,1 0 0,-1-1 0,1 1 0,0 0 0,-1-1 0,1 1 0,-1 0 0,1-1 0,0 1 0,0-1 0,-1 1 0,1-1 0,0 1 0,0-1 0,0 0 0,0 1 0,-1-1 0,1 0 0,0 0 0,0 0 0,0 0 0,0 1 0,0-1 0,0 0 0,0-1 0,0 1 0,-1 0 0,1 0 0,0 0 0,0 0 0,0-1 0,0 1 0,0 0 0,0-1 0,-1 1 0,2-1 0,1-1 0,0 0 0,-1 0 0,1-1 0,0 1 0,-1-1 0,0 1 0,0-1 0,0 0 0,0 0 0,3-5 0,0-4 0,1 0 0,-2 0 0,0 0 0,0-1 0,2-16 0,-7 18-1365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27T08:47:52.1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47 54 24575,'-19'244'0,"13"-97"0,6-143 0,0-376 0,0 369 0,0-1 0,0 1 0,0-1 0,1 1 0,-1-1 0,1 1 0,0-1 0,0 1 0,0 0 0,0-1 0,0 1 0,1 0 0,0 0 0,3-6 0,-2 7 0,-1 0 0,1 0 0,0 0 0,0 0 0,-1 1 0,1-1 0,0 1 0,0 0 0,1 0 0,-1 0 0,0 0 0,0 0 0,1 1 0,-1-1 0,0 1 0,4 0 0,2-1 0,-1 1 0,1 0 0,-1 1 0,0 0 0,12 2 0,-19-3 0,0 1 0,0-1 0,0 0 0,1 1 0,-1 0 0,0-1 0,0 1 0,0-1 0,0 1 0,0 0 0,0 0 0,0 0 0,0-1 0,0 1 0,-1 0 0,1 0 0,0 0 0,0 2 0,-1-2 0,1 0 0,-1 1 0,0-1 0,0 1 0,0-1 0,0 1 0,0-1 0,0 0 0,0 1 0,-1-1 0,1 1 0,-1-1 0,1 0 0,-1 1 0,1-1 0,-1 0 0,1 0 0,-1 1 0,0-1 0,-1 1 0,-50 67 0,33-47 0,-19 31 0,38-52 0,-40 69 0,38-64 0,-1 0 0,0 0 0,1 1 0,0-1 0,1 1 0,0-1 0,-1 1 0,2-1 0,-1 13 0,1-19 0,0 0 0,0 0 0,0 0 0,0 1 0,0-1 0,0 0 0,0 0 0,0 0 0,0 0 0,0 0 0,0 1 0,0-1 0,0 0 0,0 0 0,0 0 0,0 0 0,0 0 0,0 1 0,0-1 0,0 0 0,0 0 0,0 0 0,0 0 0,0 0 0,0 0 0,0 1 0,0-1 0,1 0 0,-1 0 0,0 0 0,0 0 0,0 0 0,0 0 0,0 0 0,0 1 0,0-1 0,1 0 0,-1 0 0,0 0 0,0 0 0,0 0 0,0 0 0,0 0 0,1 0 0,-1 0 0,0 0 0,0 0 0,0 0 0,0 0 0,0 0 0,1 0 0,5-9 0,4-16 0,-9 24 0,23-69 0,27-66 0,-51 134-4,0 1 0,1 0 0,-1 0-1,1 0 1,-1 0 0,1 0 0,-1 0-1,1 0 1,0 0 0,-1 0 0,1 0-1,0 0 1,0 0 0,0 0 0,0 0 0,0 1-1,0-1 1,1 0 0,-1 1 12,-1 0-1,1 0 1,-1 1 0,0-1-1,1 0 1,-1 1 0,1-1-1,-1 1 1,1-1 0,-1 0 0,0 1-1,1-1 1,-1 1 0,0-1-1,0 1 1,1-1 0,-1 1-1,0-1 1,0 1 0,0-1 0,1 1-1,-1 0 1,0-1 0,0 1-1,0 0 1,4 46-1493,-4-25-5341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27T08:47:58.89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29 24575,'0'435'0,"0"-822"0,0 384 0,-1 0 0,1 1 0,0-1 0,0 0 0,1 0 0,-1 0 0,0 1 0,1-1 0,0 0 0,-1 1 0,1-1 0,0 0 0,1 1 0,-1-1 0,0 1 0,1 0 0,-1-1 0,1 1 0,0 0 0,-1 0 0,1 0 0,0 0 0,0 0 0,1 1 0,-1-1 0,0 0 0,1 1 0,-1 0 0,1-1 0,-1 1 0,1 0 0,-1 1 0,1-1 0,0 0 0,-1 1 0,1-1 0,0 1 0,3 0 0,1-1 0,0 0 0,1 0 0,-1 1 0,0 0 0,0 1 0,0-1 0,0 1 0,0 1 0,11 3 0,-16-4 0,1 0 0,-1 0 0,0 0 0,0 1 0,0-1 0,0 1 0,0-1 0,-1 1 0,1 0 0,0 0 0,-1 0 0,1 0 0,-1 0 0,0 0 0,1 0 0,-1 1 0,0-1 0,0 0 0,-1 1 0,1-1 0,0 0 0,-1 1 0,0-1 0,1 1 0,-1-1 0,0 1 0,0-1 0,0 1 0,-1-1 0,0 5 0,-3 15 0,-2 0 0,0-1 0,-1 0 0,-15 31 0,-13 37 0,18-30 0,-17 51 0,24-95 0,10-15 0,0 0 0,-1 0 0,1 0 0,0 0 0,-1 0 0,1 0 0,0 0 0,0 0 0,-1-1 0,1 1 0,0 0 0,-1 0 0,1 0 0,0 0 0,0-1 0,-1 1 0,1 0 0,0 0 0,0-1 0,0 1 0,-1 0 0,1 0 0,0-1 0,0 1 0,0 0 0,0 0 0,0-1 0,0 1 0,-1 0 0,1-1 0,0 1 0,0-1 0,-6-37 0,6-12 0,3-1 0,1 1 0,3 0 0,2 0 0,25-76 0,-34 124 0,9-22 0,-5 22 0,1 14 0,-1 8-1365,2 0-5461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27T08:48:02.8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55 24575,'1'24'0,"2"1"0,1 0 0,10 32 0,-3-8 0,25 144 0,-32-148 0,-3-37 0,-1-39 0,-20-261 0,17 271 0,1 11 0,1 0 0,0 0 0,0 0 0,1 1 0,0-1 0,0 0 0,1 0 0,5-17 0,-5 24 0,0 1 0,0 0 0,1 0 0,-1 0 0,1 1 0,-1-1 0,1 0 0,0 0 0,0 1 0,0-1 0,0 1 0,0 0 0,0 0 0,0-1 0,0 1 0,1 1 0,-1-1 0,0 0 0,1 0 0,-1 1 0,0 0 0,1-1 0,-1 1 0,1 0 0,-1 0 0,4 1 0,-3-1 0,0 0 0,-1 0 0,1 1 0,0-1 0,-1 1 0,1 0 0,-1 0 0,1 0 0,-1 0 0,0 0 0,1 0 0,-1 1 0,0-1 0,0 1 0,0-1 0,0 1 0,0 0 0,0 0 0,-1 0 0,1 0 0,0 0 0,-1 0 0,0 1 0,2 2 0,0 5 0,-1-1 0,0 0 0,0 1 0,-1 0 0,-1-1 0,0 1 0,0-1 0,0 1 0,-1-1 0,-4 14 0,1-7 0,0-1 0,-2 1 0,0-1 0,-1 0 0,-11 18 0,9-14 0,0 1 0,1-1 0,1 1 0,-5 22 0,-9 25 0,18-61 0,0-7 0,-1-18 0,3-28 0,3-119 0,-1 184 0,0 1 0,2 0 0,0-1 0,8 23 0,-11-41 0,-1 0 0,1 0 0,0 0 0,0 0 0,0 0 0,0 0 0,0-1 0,0 1 0,0 0 0,0 0 0,0 0 0,1 0 0,-1 0 0,0 0 0,0 0 0,0 0 0,0 0 0,0 0 0,0 0 0,0 0 0,0-1 0,0 1 0,0 0 0,0 0 0,0 0 0,0 0 0,0 0 0,0 0 0,0 0 0,0 0 0,0 0 0,1 0 0,-1 0 0,0 0 0,0 0 0,0 0 0,0 0 0,0 0 0,0 0 0,0 0 0,0 0 0,0 0 0,0 0 0,0 0 0,1 0 0,-1 0 0,0 0 0,0 0 0,0 0 0,2-16 0,0-21 0,-2 29-80,0 1 0,0-1-1,1 0 1,0 1 0,0-1-1,1 0 1,0 1 0,1 0-1,-1-1 1,1 1 0,1 0 0,-1 0-1,1 1 1,0-1 0,1 1-1,8-10 1,5 1-6746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40.png"/><Relationship Id="rId7" Type="http://schemas.openxmlformats.org/officeDocument/2006/relationships/image" Target="../media/image6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5" Type="http://schemas.openxmlformats.org/officeDocument/2006/relationships/image" Target="../media/image50.png"/><Relationship Id="rId4" Type="http://schemas.openxmlformats.org/officeDocument/2006/relationships/customXml" Target="../ink/ink2.xml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917D5-CC73-D090-4BB7-9253C8FAFC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400" dirty="0"/>
              <a:t>Правопис прикметникових суфіксів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E210C09-7358-C8F9-7E55-0B2A891AC8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2800" dirty="0"/>
              <a:t>МОРФОЛОГІЯ. ПРИКМЕТНИК.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740CC-8941-BF40-0504-F85C191D582B}"/>
              </a:ext>
            </a:extLst>
          </p:cNvPr>
          <p:cNvSpPr txBox="1"/>
          <p:nvPr/>
        </p:nvSpPr>
        <p:spPr>
          <a:xfrm>
            <a:off x="5719439" y="540557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8387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549006-EF10-C674-DABC-AAD5EB46AA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45" t="17639" r="3646" b="19861"/>
          <a:stretch/>
        </p:blipFill>
        <p:spPr>
          <a:xfrm>
            <a:off x="691732" y="1215998"/>
            <a:ext cx="10545465" cy="54867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D33BF5-2BEA-1BFC-ECC3-831B6F125C27}"/>
              </a:ext>
            </a:extLst>
          </p:cNvPr>
          <p:cNvSpPr txBox="1"/>
          <p:nvPr/>
        </p:nvSpPr>
        <p:spPr>
          <a:xfrm>
            <a:off x="4438835" y="155276"/>
            <a:ext cx="775316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b="1" dirty="0"/>
              <a:t>ОРФОГРАМА</a:t>
            </a:r>
          </a:p>
          <a:p>
            <a:r>
              <a:rPr lang="ru-RU" sz="2800" b="1" dirty="0" err="1"/>
              <a:t>букви</a:t>
            </a:r>
            <a:r>
              <a:rPr lang="ru-RU" sz="2800" b="1" dirty="0"/>
              <a:t> о, е (є) у </a:t>
            </a:r>
            <a:r>
              <a:rPr lang="ru-RU" sz="2800" b="1" dirty="0" err="1"/>
              <a:t>суфіксах</a:t>
            </a:r>
            <a:r>
              <a:rPr lang="ru-RU" sz="2800" b="1" dirty="0"/>
              <a:t> -</a:t>
            </a:r>
            <a:r>
              <a:rPr lang="ru-RU" sz="2800" b="1" dirty="0" err="1"/>
              <a:t>ов</a:t>
            </a:r>
            <a:r>
              <a:rPr lang="ru-RU" sz="2800" b="1" dirty="0"/>
              <a:t>-, - ев- (-</a:t>
            </a:r>
            <a:r>
              <a:rPr lang="ru-RU" sz="2800" b="1" dirty="0" err="1"/>
              <a:t>єв</a:t>
            </a:r>
            <a:r>
              <a:rPr lang="ru-RU" sz="2800" b="1" dirty="0"/>
              <a:t>-)</a:t>
            </a:r>
            <a:endParaRPr lang="uk-UA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66287E-76C1-7CF9-7AE5-B5ECA0D7B7BB}"/>
              </a:ext>
            </a:extLst>
          </p:cNvPr>
          <p:cNvSpPr txBox="1"/>
          <p:nvPr/>
        </p:nvSpPr>
        <p:spPr>
          <a:xfrm>
            <a:off x="540811" y="155276"/>
            <a:ext cx="18472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/>
              <a:t>§ 71, с. 138 </a:t>
            </a:r>
          </a:p>
        </p:txBody>
      </p:sp>
    </p:spTree>
    <p:extLst>
      <p:ext uri="{BB962C8B-B14F-4D97-AF65-F5344CB8AC3E}">
        <p14:creationId xmlns:p14="http://schemas.microsoft.com/office/powerpoint/2010/main" val="221487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B4E130-334E-EF57-D256-FC449427A965}"/>
              </a:ext>
            </a:extLst>
          </p:cNvPr>
          <p:cNvSpPr txBox="1"/>
          <p:nvPr/>
        </p:nvSpPr>
        <p:spPr>
          <a:xfrm>
            <a:off x="852256" y="1340528"/>
            <a:ext cx="948135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i="0" dirty="0">
                <a:solidFill>
                  <a:srgbClr val="4D5156"/>
                </a:solidFill>
                <a:effectLst/>
              </a:rPr>
              <a:t>Орфограма – це </a:t>
            </a:r>
            <a:r>
              <a:rPr lang="uk-UA" sz="2800" b="1" i="0" dirty="0">
                <a:solidFill>
                  <a:srgbClr val="040C28"/>
                </a:solidFill>
                <a:effectLst/>
              </a:rPr>
              <a:t>правильне написання, </a:t>
            </a:r>
            <a:r>
              <a:rPr lang="uk-UA" sz="2800" b="0" i="0" dirty="0">
                <a:solidFill>
                  <a:srgbClr val="040C28"/>
                </a:solidFill>
                <a:effectLst/>
              </a:rPr>
              <a:t>яке треба вибрати з кількох можливих варіантів</a:t>
            </a:r>
            <a:r>
              <a:rPr lang="uk-UA" sz="2800" b="0" i="0" dirty="0">
                <a:solidFill>
                  <a:srgbClr val="4D5156"/>
                </a:solidFill>
                <a:effectLst/>
              </a:rPr>
              <a:t>. </a:t>
            </a:r>
          </a:p>
          <a:p>
            <a:pPr algn="just"/>
            <a:endParaRPr lang="uk-UA" sz="2800" dirty="0">
              <a:solidFill>
                <a:srgbClr val="4D5156"/>
              </a:solidFill>
            </a:endParaRPr>
          </a:p>
          <a:p>
            <a:pPr algn="just"/>
            <a:endParaRPr lang="uk-UA" sz="2800" b="0" i="0" dirty="0">
              <a:solidFill>
                <a:srgbClr val="4D5156"/>
              </a:solidFill>
              <a:effectLst/>
            </a:endParaRPr>
          </a:p>
          <a:p>
            <a:pPr algn="just"/>
            <a:r>
              <a:rPr lang="uk-UA" sz="2800" dirty="0">
                <a:solidFill>
                  <a:srgbClr val="4D5156"/>
                </a:solidFill>
              </a:rPr>
              <a:t>*</a:t>
            </a:r>
            <a:r>
              <a:rPr lang="uk-UA" sz="2800" b="0" i="0" dirty="0">
                <a:solidFill>
                  <a:srgbClr val="4D5156"/>
                </a:solidFill>
                <a:effectLst/>
              </a:rPr>
              <a:t>Правило написання великої букви; </a:t>
            </a:r>
          </a:p>
          <a:p>
            <a:pPr algn="just"/>
            <a:r>
              <a:rPr lang="uk-UA" sz="2800" b="0" i="0" dirty="0">
                <a:solidFill>
                  <a:srgbClr val="4D5156"/>
                </a:solidFill>
                <a:effectLst/>
              </a:rPr>
              <a:t>Подвоєння та подовження приголосних; </a:t>
            </a:r>
          </a:p>
          <a:p>
            <a:pPr algn="just"/>
            <a:r>
              <a:rPr lang="uk-UA" sz="2800" b="0" i="0" dirty="0">
                <a:solidFill>
                  <a:srgbClr val="4D5156"/>
                </a:solidFill>
                <a:effectLst/>
              </a:rPr>
              <a:t>Правило перенос слова із рядка в рядок; </a:t>
            </a:r>
          </a:p>
          <a:p>
            <a:pPr algn="just"/>
            <a:r>
              <a:rPr lang="uk-UA" sz="2800" b="0" i="0" dirty="0">
                <a:solidFill>
                  <a:srgbClr val="4D5156"/>
                </a:solidFill>
                <a:effectLst/>
              </a:rPr>
              <a:t>Правило написання апострофа.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846202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E2EC6FD-BC42-37D8-F04E-CE96F2CE2BF5}"/>
              </a:ext>
            </a:extLst>
          </p:cNvPr>
          <p:cNvSpPr txBox="1"/>
          <p:nvPr/>
        </p:nvSpPr>
        <p:spPr>
          <a:xfrm>
            <a:off x="400975" y="834501"/>
            <a:ext cx="10696112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1.Написання букв 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е, є, о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в </a:t>
            </a:r>
            <a:r>
              <a:rPr lang="ru-RU" sz="28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суфіксах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-ев-, -</a:t>
            </a:r>
            <a:r>
              <a:rPr lang="ru-RU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єв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ru-RU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ов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28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залежить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8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28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основи</a:t>
            </a:r>
            <a:r>
              <a:rPr lang="ru-RU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8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твірного</a:t>
            </a:r>
            <a:r>
              <a:rPr lang="ru-RU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слова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й </a:t>
            </a:r>
            <a:r>
              <a:rPr lang="ru-RU" sz="28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місця</a:t>
            </a:r>
            <a:r>
              <a:rPr lang="ru-RU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8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наголосу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164CD2-81E7-7380-D09D-E11AFB18F5CD}"/>
              </a:ext>
            </a:extLst>
          </p:cNvPr>
          <p:cNvSpPr txBox="1"/>
          <p:nvPr/>
        </p:nvSpPr>
        <p:spPr>
          <a:xfrm>
            <a:off x="400974" y="2274904"/>
            <a:ext cx="10696111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2. Суфікс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ов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пишемо, якщо: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основа прикметника закінчується на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твердий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приголосний: 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луговий, вітровий, ціновий, столовий;</a:t>
            </a:r>
            <a:b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b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endParaRPr lang="uk-UA" sz="28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основа прикметника закінчується на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м'який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або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шиплячий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приголосний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ж, ч, ш, </a:t>
            </a:r>
            <a:r>
              <a:rPr lang="uk-UA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дж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, 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з наголосом на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закінченні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дощови́й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межови́й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польови́й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ройови́й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ключови́й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sz="28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131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AA58A-19E3-B42D-AF7A-FD0054416A0F}"/>
              </a:ext>
            </a:extLst>
          </p:cNvPr>
          <p:cNvSpPr txBox="1"/>
          <p:nvPr/>
        </p:nvSpPr>
        <p:spPr>
          <a:xfrm>
            <a:off x="374341" y="1784413"/>
            <a:ext cx="11443317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3.Суфікс 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32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ев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пишемо, якщо: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основа іменника закінчується на 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м'який</a:t>
            </a: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або 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шиплячий</a:t>
            </a: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приголосний 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ж, ч, ш, </a:t>
            </a:r>
            <a:r>
              <a:rPr lang="uk-UA" sz="32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дж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, й. 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uk-UA" sz="3200" b="1" dirty="0">
              <a:solidFill>
                <a:srgbClr val="76A900"/>
              </a:solidFill>
              <a:latin typeface="Open Sans" panose="020B0606030504020204" pitchFamily="34" charset="0"/>
            </a:endParaRPr>
          </a:p>
          <a:p>
            <a:pPr algn="l"/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У такому випадку утворюється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 прикметник </a:t>
            </a: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з наголосом на </a:t>
            </a:r>
            <a:r>
              <a:rPr lang="uk-UA" sz="32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основі</a:t>
            </a:r>
            <a:r>
              <a:rPr lang="uk-UA" sz="32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32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травень — </a:t>
            </a:r>
            <a:r>
              <a:rPr lang="uk-UA" sz="32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травне́вий</a:t>
            </a:r>
            <a:r>
              <a:rPr lang="uk-UA" sz="32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замша — </a:t>
            </a:r>
            <a:r>
              <a:rPr lang="uk-UA" sz="32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за́мшевий</a:t>
            </a:r>
            <a:r>
              <a:rPr lang="uk-UA" sz="32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овоч — </a:t>
            </a:r>
            <a:r>
              <a:rPr lang="uk-UA" sz="32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овоче́вий</a:t>
            </a:r>
            <a:r>
              <a:rPr lang="uk-UA" sz="32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груша — </a:t>
            </a:r>
            <a:r>
              <a:rPr lang="uk-UA" sz="32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груше́вий</a:t>
            </a:r>
            <a:endParaRPr lang="uk-UA" sz="32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099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383A12-EB47-C494-80A9-7D85CC8751DF}"/>
              </a:ext>
            </a:extLst>
          </p:cNvPr>
          <p:cNvSpPr txBox="1"/>
          <p:nvPr/>
        </p:nvSpPr>
        <p:spPr>
          <a:xfrm>
            <a:off x="719090" y="1615736"/>
            <a:ext cx="11230253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4.Суфікс </a:t>
            </a:r>
            <a:r>
              <a:rPr lang="uk-UA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єв</a:t>
            </a:r>
            <a:r>
              <a:rPr lang="uk-UA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пишемо після </a:t>
            </a:r>
            <a:r>
              <a:rPr lang="uk-UA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й</a:t>
            </a:r>
            <a:r>
              <a:rPr lang="uk-UA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та подовжених м'яких </a:t>
            </a:r>
            <a:r>
              <a:rPr lang="uk-UA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н, т</a:t>
            </a:r>
            <a:r>
              <a:rPr lang="uk-UA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36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калієвий, значеннєвий, життєвий.</a:t>
            </a:r>
            <a:endParaRPr lang="uk-U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0F367E-3E92-F66E-5CFD-018F92F19940}"/>
              </a:ext>
            </a:extLst>
          </p:cNvPr>
          <p:cNvSpPr txBox="1"/>
          <p:nvPr/>
        </p:nvSpPr>
        <p:spPr>
          <a:xfrm>
            <a:off x="622916" y="3429000"/>
            <a:ext cx="10946167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5.Суфікси 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-ин- (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після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приголосного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), -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їн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 (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після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голосного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)</a:t>
            </a:r>
            <a:r>
              <a:rPr lang="ru-RU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36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пишемо</a:t>
            </a:r>
            <a:r>
              <a:rPr lang="ru-RU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в 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присвійних</a:t>
            </a:r>
            <a:r>
              <a:rPr lang="ru-RU" sz="36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36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прикметниках</a:t>
            </a:r>
            <a:r>
              <a:rPr lang="ru-RU" sz="36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ru-RU" sz="36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Галин, </a:t>
            </a:r>
            <a:r>
              <a:rPr lang="ru-RU" sz="36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Ольжин</a:t>
            </a:r>
            <a:r>
              <a:rPr lang="ru-RU" sz="36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сестрин, </a:t>
            </a:r>
            <a:r>
              <a:rPr lang="ru-RU" sz="36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Зоїн</a:t>
            </a:r>
            <a:r>
              <a:rPr lang="ru-RU" sz="36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ru-RU" sz="36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Маріїн</a:t>
            </a:r>
            <a:r>
              <a:rPr lang="ru-RU" sz="36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557589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B606DC21-B3AA-4AE9-844F-E667E8443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926AAA-5442-318A-85DA-931B6C20103E}"/>
              </a:ext>
            </a:extLst>
          </p:cNvPr>
          <p:cNvSpPr txBox="1"/>
          <p:nvPr/>
        </p:nvSpPr>
        <p:spPr>
          <a:xfrm>
            <a:off x="5615888" y="673240"/>
            <a:ext cx="5951914" cy="3446373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3700" b="0" i="0" cap="all" dirty="0">
                <a:effectLst/>
                <a:latin typeface="+mj-lt"/>
                <a:ea typeface="+mj-ea"/>
                <a:cs typeface="+mj-cs"/>
              </a:rPr>
              <a:t>Якщо наголос падає на закінчення, завжди вживаємо суфікс -</a:t>
            </a:r>
            <a:r>
              <a:rPr lang="uk-UA" sz="3700" b="1" i="0" cap="all" dirty="0" err="1">
                <a:effectLst/>
                <a:latin typeface="+mj-lt"/>
                <a:ea typeface="+mj-ea"/>
                <a:cs typeface="+mj-cs"/>
              </a:rPr>
              <a:t>ов</a:t>
            </a:r>
            <a:r>
              <a:rPr lang="uk-UA" sz="3700" b="1" i="0" cap="all" dirty="0">
                <a:effectLst/>
                <a:latin typeface="+mj-lt"/>
                <a:ea typeface="+mj-ea"/>
                <a:cs typeface="+mj-cs"/>
              </a:rPr>
              <a:t>-.</a:t>
            </a:r>
            <a:r>
              <a:rPr lang="uk-UA" sz="3700" b="0" i="0" cap="all" dirty="0">
                <a:effectLst/>
                <a:latin typeface="+mj-lt"/>
                <a:ea typeface="+mj-ea"/>
                <a:cs typeface="+mj-cs"/>
              </a:rPr>
              <a:t> Отже, маршовий, гайовий, </a:t>
            </a:r>
            <a:r>
              <a:rPr lang="en-US" sz="3700" b="0" i="0" cap="all" dirty="0" err="1">
                <a:effectLst/>
                <a:latin typeface="+mj-lt"/>
                <a:ea typeface="+mj-ea"/>
                <a:cs typeface="+mj-cs"/>
              </a:rPr>
              <a:t>тіньовий</a:t>
            </a:r>
            <a:r>
              <a:rPr lang="en-US" sz="3700" b="0" i="0" cap="all" dirty="0">
                <a:effectLst/>
                <a:latin typeface="+mj-lt"/>
                <a:ea typeface="+mj-ea"/>
                <a:cs typeface="+mj-cs"/>
              </a:rPr>
              <a:t>.</a:t>
            </a:r>
            <a:endParaRPr lang="en-US" sz="3700" cap="all" dirty="0">
              <a:latin typeface="+mj-lt"/>
              <a:ea typeface="+mj-ea"/>
              <a:cs typeface="+mj-cs"/>
            </a:endParaRPr>
          </a:p>
        </p:txBody>
      </p:sp>
      <p:sp useBgFill="1">
        <p:nvSpPr>
          <p:cNvPr id="1037" name="Rectangle 1036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Картинки восклицательный знак (69 фото) » Юмор, позитив и много смешных  картинок">
            <a:extLst>
              <a:ext uri="{FF2B5EF4-FFF2-40B4-BE49-F238E27FC236}">
                <a16:creationId xmlns:a16="http://schemas.microsoft.com/office/drawing/2014/main" id="{4FCC8504-D4F4-30B2-82EB-DAE2F6B0DF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2" r="12261"/>
          <a:stretch/>
        </p:blipFill>
        <p:spPr bwMode="auto">
          <a:xfrm>
            <a:off x="-4" y="10"/>
            <a:ext cx="465429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Rectangle 1038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189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CD2A79-E3EF-362B-FAC8-642C001CF43D}"/>
              </a:ext>
            </a:extLst>
          </p:cNvPr>
          <p:cNvSpPr txBox="1"/>
          <p:nvPr/>
        </p:nvSpPr>
        <p:spPr>
          <a:xfrm>
            <a:off x="284085" y="2308195"/>
            <a:ext cx="1148770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Паралельні суфікси пишемо залежно від наголосу: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грошовий і грошевий, життьовий і життєвий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303DA1-0106-8760-726B-7330025B3D91}"/>
              </a:ext>
            </a:extLst>
          </p:cNvPr>
          <p:cNvSpPr txBox="1"/>
          <p:nvPr/>
        </p:nvSpPr>
        <p:spPr>
          <a:xfrm>
            <a:off x="8666825" y="343554"/>
            <a:ext cx="22260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Зауважте!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5A23C431-BFD7-C7B1-849A-081010BD7B17}"/>
                  </a:ext>
                </a:extLst>
              </p14:cNvPr>
              <p14:cNvContentPartPr/>
              <p14:nvPr/>
            </p14:nvContentPartPr>
            <p14:xfrm>
              <a:off x="1834833" y="3024388"/>
              <a:ext cx="83880" cy="15012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5A23C431-BFD7-C7B1-849A-081010BD7B1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26193" y="3015748"/>
                <a:ext cx="101520" cy="16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98E45295-614A-13A9-0758-8AF25C91F6ED}"/>
                  </a:ext>
                </a:extLst>
              </p14:cNvPr>
              <p14:cNvContentPartPr/>
              <p14:nvPr/>
            </p14:nvContentPartPr>
            <p14:xfrm>
              <a:off x="3454113" y="3087388"/>
              <a:ext cx="63000" cy="16200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98E45295-614A-13A9-0758-8AF25C91F6E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445473" y="3078388"/>
                <a:ext cx="80640" cy="17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A67A8F4A-868A-1A55-6CFF-9CD8BB18A3A3}"/>
                  </a:ext>
                </a:extLst>
              </p14:cNvPr>
              <p14:cNvContentPartPr/>
              <p14:nvPr/>
            </p14:nvContentPartPr>
            <p14:xfrm>
              <a:off x="5796633" y="3078748"/>
              <a:ext cx="65880" cy="17568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A67A8F4A-868A-1A55-6CFF-9CD8BB18A3A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87633" y="3069748"/>
                <a:ext cx="83520" cy="19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75C706E4-84E6-C41D-C385-807D35CFC38A}"/>
                  </a:ext>
                </a:extLst>
              </p14:cNvPr>
              <p14:cNvContentPartPr/>
              <p14:nvPr/>
            </p14:nvContentPartPr>
            <p14:xfrm>
              <a:off x="7243833" y="3025108"/>
              <a:ext cx="63720" cy="17352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75C706E4-84E6-C41D-C385-807D35CFC38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235193" y="3016108"/>
                <a:ext cx="81360" cy="19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55206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3413F8-1DD3-AE15-CAEE-6A6F2CD722C5}"/>
              </a:ext>
            </a:extLst>
          </p:cNvPr>
          <p:cNvSpPr txBox="1"/>
          <p:nvPr/>
        </p:nvSpPr>
        <p:spPr>
          <a:xfrm>
            <a:off x="348448" y="1588182"/>
            <a:ext cx="116452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/>
              <a:t>Впр</a:t>
            </a:r>
            <a:r>
              <a:rPr lang="ru-RU" sz="2800" dirty="0"/>
              <a:t>. 2., с. 138</a:t>
            </a:r>
          </a:p>
          <a:p>
            <a:r>
              <a:rPr lang="ru-RU" sz="2800" dirty="0"/>
              <a:t> </a:t>
            </a:r>
            <a:r>
              <a:rPr lang="ru-RU" sz="2800" dirty="0" err="1"/>
              <a:t>Запишіть</a:t>
            </a:r>
            <a:r>
              <a:rPr lang="ru-RU" sz="2800" dirty="0"/>
              <a:t> </a:t>
            </a:r>
            <a:r>
              <a:rPr lang="ru-RU" sz="2800" dirty="0" err="1"/>
              <a:t>прикметники</a:t>
            </a:r>
            <a:r>
              <a:rPr lang="ru-RU" sz="2800" dirty="0"/>
              <a:t> у </a:t>
            </a:r>
            <a:r>
              <a:rPr lang="ru-RU" sz="2800" dirty="0" err="1"/>
              <a:t>дві</a:t>
            </a:r>
            <a:r>
              <a:rPr lang="ru-RU" sz="2800" dirty="0"/>
              <a:t> колонки: </a:t>
            </a:r>
          </a:p>
          <a:p>
            <a:pPr marL="342900" indent="-342900">
              <a:buAutoNum type="arabicParenR"/>
            </a:pPr>
            <a:r>
              <a:rPr lang="ru-RU" sz="2800" dirty="0"/>
              <a:t>з -</a:t>
            </a:r>
            <a:r>
              <a:rPr lang="ru-RU" sz="2800" dirty="0" err="1"/>
              <a:t>ов</a:t>
            </a:r>
            <a:r>
              <a:rPr lang="ru-RU" sz="2800" dirty="0"/>
              <a:t>-; 2) з -ев-. </a:t>
            </a:r>
            <a:r>
              <a:rPr lang="ru-RU" sz="2800" dirty="0" err="1"/>
              <a:t>Поясніть</a:t>
            </a:r>
            <a:r>
              <a:rPr lang="ru-RU" sz="2800" dirty="0"/>
              <a:t> </a:t>
            </a:r>
            <a:r>
              <a:rPr lang="ru-RU" sz="2800" dirty="0" err="1"/>
              <a:t>орфограми</a:t>
            </a:r>
            <a:r>
              <a:rPr lang="ru-RU" sz="2800" dirty="0"/>
              <a:t> . </a:t>
            </a:r>
          </a:p>
          <a:p>
            <a:endParaRPr lang="ru-RU" sz="2800" dirty="0"/>
          </a:p>
          <a:p>
            <a:r>
              <a:rPr lang="ru-RU" sz="2800" dirty="0"/>
              <a:t>Слив..</a:t>
            </a:r>
            <a:r>
              <a:rPr lang="ru-RU" sz="2800" dirty="0" err="1"/>
              <a:t>вий</a:t>
            </a:r>
            <a:r>
              <a:rPr lang="ru-RU" sz="2800" dirty="0"/>
              <a:t>, </a:t>
            </a:r>
            <a:r>
              <a:rPr lang="ru-RU" sz="2800" dirty="0" err="1"/>
              <a:t>яблун</a:t>
            </a:r>
            <a:r>
              <a:rPr lang="ru-RU" sz="2800" dirty="0"/>
              <a:t>..</a:t>
            </a:r>
            <a:r>
              <a:rPr lang="ru-RU" sz="2800" dirty="0" err="1"/>
              <a:t>вий</a:t>
            </a:r>
            <a:r>
              <a:rPr lang="ru-RU" sz="2800" dirty="0"/>
              <a:t>, гай..</a:t>
            </a:r>
            <a:r>
              <a:rPr lang="ru-RU" sz="2800" dirty="0" err="1"/>
              <a:t>вий</a:t>
            </a:r>
            <a:r>
              <a:rPr lang="ru-RU" sz="2800" dirty="0"/>
              <a:t>, матч..</a:t>
            </a:r>
            <a:r>
              <a:rPr lang="ru-RU" sz="2800" dirty="0" err="1"/>
              <a:t>вий</a:t>
            </a:r>
            <a:r>
              <a:rPr lang="ru-RU" sz="2800" dirty="0"/>
              <a:t>, </a:t>
            </a:r>
            <a:r>
              <a:rPr lang="ru-RU" sz="2800" dirty="0" err="1"/>
              <a:t>овоч</a:t>
            </a:r>
            <a:r>
              <a:rPr lang="ru-RU" sz="2800" dirty="0"/>
              <a:t>..</a:t>
            </a:r>
            <a:r>
              <a:rPr lang="ru-RU" sz="2800" dirty="0" err="1"/>
              <a:t>вий</a:t>
            </a:r>
            <a:r>
              <a:rPr lang="ru-RU" sz="2800" dirty="0"/>
              <a:t>, марш..</a:t>
            </a:r>
            <a:r>
              <a:rPr lang="ru-RU" sz="2800" dirty="0" err="1"/>
              <a:t>вий</a:t>
            </a:r>
            <a:r>
              <a:rPr lang="ru-RU" sz="2800" dirty="0"/>
              <a:t>.</a:t>
            </a:r>
            <a:endParaRPr lang="uk-UA" sz="2800" dirty="0"/>
          </a:p>
        </p:txBody>
      </p:sp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1C811F6C-29A6-DCEC-1D9A-41DE1DC39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266521"/>
              </p:ext>
            </p:extLst>
          </p:nvPr>
        </p:nvGraphicFramePr>
        <p:xfrm>
          <a:off x="1916590" y="4528138"/>
          <a:ext cx="8128000" cy="889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6359926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601822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-</a:t>
                      </a:r>
                      <a:r>
                        <a:rPr lang="uk-UA" sz="2800" dirty="0" err="1"/>
                        <a:t>ов</a:t>
                      </a:r>
                      <a:r>
                        <a:rPr lang="uk-UA" sz="28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-ев-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844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355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434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4B3A90-2569-B7CD-A444-E8ACB5EBB4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1" t="38055" r="8751" b="48889"/>
          <a:stretch/>
        </p:blipFill>
        <p:spPr>
          <a:xfrm>
            <a:off x="589963" y="1685000"/>
            <a:ext cx="11119684" cy="174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125CF2-608D-0850-944B-848D16B38392}"/>
              </a:ext>
            </a:extLst>
          </p:cNvPr>
          <p:cNvSpPr txBox="1"/>
          <p:nvPr/>
        </p:nvSpPr>
        <p:spPr>
          <a:xfrm>
            <a:off x="4376691" y="257453"/>
            <a:ext cx="747499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b="1" dirty="0"/>
              <a:t>ОРФОГРАМА</a:t>
            </a:r>
          </a:p>
          <a:p>
            <a:pPr algn="r"/>
            <a:r>
              <a:rPr lang="ru-RU" sz="2800" dirty="0" err="1"/>
              <a:t>букви</a:t>
            </a:r>
            <a:r>
              <a:rPr lang="ru-RU" sz="2800" dirty="0"/>
              <a:t> и, і (ї) у </a:t>
            </a:r>
            <a:r>
              <a:rPr lang="ru-RU" sz="2800" dirty="0" err="1"/>
              <a:t>суфіксах</a:t>
            </a:r>
            <a:r>
              <a:rPr lang="ru-RU" sz="2800" dirty="0"/>
              <a:t> -</a:t>
            </a:r>
            <a:r>
              <a:rPr lang="ru-RU" sz="2800" dirty="0" err="1"/>
              <a:t>ичн</a:t>
            </a:r>
            <a:r>
              <a:rPr lang="ru-RU" sz="2800" dirty="0"/>
              <a:t>-, -</a:t>
            </a:r>
            <a:r>
              <a:rPr lang="ru-RU" sz="2800" dirty="0" err="1"/>
              <a:t>ічн</a:t>
            </a:r>
            <a:r>
              <a:rPr lang="ru-RU" sz="2800" dirty="0"/>
              <a:t>- (- </a:t>
            </a:r>
            <a:r>
              <a:rPr lang="ru-RU" sz="2800" dirty="0" err="1"/>
              <a:t>їчн</a:t>
            </a:r>
            <a:r>
              <a:rPr lang="ru-RU" sz="2800" dirty="0"/>
              <a:t>-)</a:t>
            </a:r>
            <a:endParaRPr lang="uk-UA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DD1DD5-9D33-F053-1D56-5C826484AD7D}"/>
              </a:ext>
            </a:extLst>
          </p:cNvPr>
          <p:cNvSpPr txBox="1"/>
          <p:nvPr/>
        </p:nvSpPr>
        <p:spPr>
          <a:xfrm>
            <a:off x="363984" y="5024760"/>
            <a:ext cx="11487705" cy="140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Деякі суфікси пишемо з м’яким знаком: </a:t>
            </a:r>
          </a:p>
          <a:p>
            <a:r>
              <a:rPr lang="uk-UA" sz="2800" dirty="0"/>
              <a:t>*тонен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білесен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чистісін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малюсін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сільс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буз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кий, ткац</a:t>
            </a:r>
            <a:r>
              <a:rPr lang="uk-UA" sz="2800" dirty="0">
                <a:solidFill>
                  <a:srgbClr val="FF0000"/>
                </a:solidFill>
              </a:rPr>
              <a:t>ь</a:t>
            </a:r>
            <a:r>
              <a:rPr lang="uk-UA" sz="2800" dirty="0"/>
              <a:t>кий.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F7964B-D8A9-D346-3E50-CC2DCE2A2D0F}"/>
              </a:ext>
            </a:extLst>
          </p:cNvPr>
          <p:cNvSpPr txBox="1"/>
          <p:nvPr/>
        </p:nvSpPr>
        <p:spPr>
          <a:xfrm>
            <a:off x="3020629" y="4008509"/>
            <a:ext cx="868901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800" b="1" dirty="0"/>
              <a:t>ОРФОГРАМА</a:t>
            </a:r>
          </a:p>
          <a:p>
            <a:pPr algn="r"/>
            <a:r>
              <a:rPr lang="ru-RU" sz="2800" dirty="0" err="1"/>
              <a:t>м’який</a:t>
            </a:r>
            <a:r>
              <a:rPr lang="ru-RU" sz="2800" dirty="0"/>
              <a:t> знак у </a:t>
            </a:r>
            <a:r>
              <a:rPr lang="ru-RU" sz="2800" dirty="0" err="1"/>
              <a:t>суфіксах</a:t>
            </a:r>
            <a:r>
              <a:rPr lang="ru-RU" sz="2800" dirty="0"/>
              <a:t> </a:t>
            </a:r>
            <a:r>
              <a:rPr lang="ru-RU" sz="2800" dirty="0" err="1"/>
              <a:t>прикметників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097052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8CC777-3810-B655-7F27-DD4EF292CE11}"/>
              </a:ext>
            </a:extLst>
          </p:cNvPr>
          <p:cNvSpPr txBox="1"/>
          <p:nvPr/>
        </p:nvSpPr>
        <p:spPr>
          <a:xfrm>
            <a:off x="517864" y="1793290"/>
            <a:ext cx="1160903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Впр.3., с. 139</a:t>
            </a:r>
          </a:p>
          <a:p>
            <a:r>
              <a:rPr lang="uk-UA" sz="2800" dirty="0"/>
              <a:t> Перепишіть слова, заповнюючи пропуски. Поясніть орфограми.</a:t>
            </a:r>
          </a:p>
          <a:p>
            <a:r>
              <a:rPr lang="uk-UA" sz="2800" b="1" dirty="0"/>
              <a:t> Істо</a:t>
            </a:r>
            <a:r>
              <a:rPr lang="uk-UA" sz="2800" b="1" dirty="0">
                <a:solidFill>
                  <a:srgbClr val="FF0000"/>
                </a:solidFill>
              </a:rPr>
              <a:t>р</a:t>
            </a:r>
            <a:r>
              <a:rPr lang="uk-UA" sz="2800" b="1" dirty="0"/>
              <a:t>..</a:t>
            </a:r>
            <a:r>
              <a:rPr lang="uk-UA" sz="2800" b="1" dirty="0" err="1"/>
              <a:t>чний</a:t>
            </a:r>
            <a:r>
              <a:rPr lang="uk-UA" sz="2800" dirty="0"/>
              <a:t>, зоолог..</a:t>
            </a:r>
            <a:r>
              <a:rPr lang="uk-UA" sz="2800" dirty="0" err="1"/>
              <a:t>чний</a:t>
            </a:r>
            <a:r>
              <a:rPr lang="uk-UA" sz="2800" dirty="0"/>
              <a:t>, </a:t>
            </a:r>
            <a:r>
              <a:rPr lang="uk-UA" sz="2800" dirty="0" err="1"/>
              <a:t>орфограф</a:t>
            </a:r>
            <a:r>
              <a:rPr lang="uk-UA" sz="2800" dirty="0"/>
              <a:t>..</a:t>
            </a:r>
            <a:r>
              <a:rPr lang="uk-UA" sz="2800" dirty="0" err="1"/>
              <a:t>чний</a:t>
            </a:r>
            <a:r>
              <a:rPr lang="uk-UA" sz="2800" dirty="0"/>
              <a:t>, </a:t>
            </a:r>
            <a:r>
              <a:rPr lang="uk-UA" sz="2800" dirty="0" err="1"/>
              <a:t>лог</a:t>
            </a:r>
            <a:r>
              <a:rPr lang="uk-UA" sz="2800" dirty="0"/>
              <a:t>..</a:t>
            </a:r>
            <a:r>
              <a:rPr lang="uk-UA" sz="2800" dirty="0" err="1"/>
              <a:t>чний</a:t>
            </a:r>
            <a:r>
              <a:rPr lang="uk-UA" sz="2800" dirty="0"/>
              <a:t>, період..</a:t>
            </a:r>
            <a:r>
              <a:rPr lang="uk-UA" sz="2800" dirty="0" err="1"/>
              <a:t>чний</a:t>
            </a:r>
            <a:r>
              <a:rPr lang="uk-UA" sz="2800" dirty="0"/>
              <a:t>, омонім..</a:t>
            </a:r>
            <a:r>
              <a:rPr lang="uk-UA" sz="2800" dirty="0" err="1"/>
              <a:t>чний</a:t>
            </a:r>
            <a:r>
              <a:rPr lang="uk-UA" sz="2800" dirty="0"/>
              <a:t>, топонім..</a:t>
            </a:r>
            <a:r>
              <a:rPr lang="uk-UA" sz="2800" dirty="0" err="1"/>
              <a:t>чний</a:t>
            </a:r>
            <a:r>
              <a:rPr lang="uk-UA" sz="2800" dirty="0"/>
              <a:t>, </a:t>
            </a:r>
            <a:r>
              <a:rPr lang="uk-UA" sz="2800" dirty="0" err="1"/>
              <a:t>лекс</a:t>
            </a:r>
            <a:r>
              <a:rPr lang="uk-UA" sz="2800" dirty="0"/>
              <a:t>..</a:t>
            </a:r>
            <a:r>
              <a:rPr lang="uk-UA" sz="2800" dirty="0" err="1"/>
              <a:t>чний</a:t>
            </a:r>
            <a:r>
              <a:rPr lang="uk-UA" sz="2800" dirty="0"/>
              <a:t>, </a:t>
            </a:r>
            <a:r>
              <a:rPr lang="uk-UA" sz="2800" b="1" dirty="0"/>
              <a:t>астроном..</a:t>
            </a:r>
            <a:r>
              <a:rPr lang="uk-UA" sz="2800" b="1" dirty="0" err="1"/>
              <a:t>чний</a:t>
            </a:r>
            <a:r>
              <a:rPr lang="uk-UA" sz="2800" b="1" dirty="0"/>
              <a:t>.</a:t>
            </a:r>
          </a:p>
          <a:p>
            <a:endParaRPr lang="uk-UA" sz="2800" dirty="0"/>
          </a:p>
          <a:p>
            <a:r>
              <a:rPr lang="uk-UA" sz="2800" dirty="0"/>
              <a:t> • Розберіть за будовою виділені прикметники.</a:t>
            </a:r>
            <a:r>
              <a:rPr lang="uk-UA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A6EEC2-52CF-0514-F3DE-FA36D83B8813}"/>
              </a:ext>
            </a:extLst>
          </p:cNvPr>
          <p:cNvSpPr txBox="1"/>
          <p:nvPr/>
        </p:nvSpPr>
        <p:spPr>
          <a:xfrm>
            <a:off x="5426475" y="393573"/>
            <a:ext cx="491601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i="0" dirty="0">
                <a:solidFill>
                  <a:srgbClr val="202124"/>
                </a:solidFill>
                <a:effectLst/>
              </a:rPr>
              <a:t>д, т, з, с, ц, ж, ш, ч, р — и 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1366449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D620C7-7A1F-C3AC-97AC-39E9AB8ECBA2}"/>
              </a:ext>
            </a:extLst>
          </p:cNvPr>
          <p:cNvSpPr txBox="1"/>
          <p:nvPr/>
        </p:nvSpPr>
        <p:spPr>
          <a:xfrm>
            <a:off x="401713" y="797510"/>
            <a:ext cx="609452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 err="1"/>
              <a:t>Впр</a:t>
            </a:r>
            <a:r>
              <a:rPr lang="uk-UA" sz="2800" b="1" dirty="0"/>
              <a:t>. 4., с. 139</a:t>
            </a:r>
          </a:p>
          <a:p>
            <a:r>
              <a:rPr lang="uk-UA" sz="2800" dirty="0"/>
              <a:t> Виконайте завдання в тестовій формі. </a:t>
            </a:r>
            <a:r>
              <a:rPr lang="uk-UA" sz="2800" dirty="0" err="1"/>
              <a:t>Утворіть</a:t>
            </a:r>
            <a:r>
              <a:rPr lang="uk-UA" sz="2800" dirty="0"/>
              <a:t> від іменників прикметники за допомогою суфіксів. </a:t>
            </a:r>
          </a:p>
          <a:p>
            <a:endParaRPr lang="uk-UA" sz="2800" dirty="0"/>
          </a:p>
          <a:p>
            <a:r>
              <a:rPr lang="uk-UA" sz="2800" dirty="0"/>
              <a:t>Іменник</a:t>
            </a:r>
          </a:p>
          <a:p>
            <a:r>
              <a:rPr lang="uk-UA" sz="2800" dirty="0"/>
              <a:t> </a:t>
            </a:r>
          </a:p>
          <a:p>
            <a:r>
              <a:rPr lang="uk-UA" sz="2800" dirty="0"/>
              <a:t>1 яблуня </a:t>
            </a:r>
          </a:p>
          <a:p>
            <a:r>
              <a:rPr lang="uk-UA" sz="2800" dirty="0"/>
              <a:t>2 магній </a:t>
            </a:r>
          </a:p>
          <a:p>
            <a:r>
              <a:rPr lang="uk-UA" sz="2800" dirty="0"/>
              <a:t>3 динаміка </a:t>
            </a:r>
          </a:p>
          <a:p>
            <a:r>
              <a:rPr lang="uk-UA" sz="2800" dirty="0"/>
              <a:t>4 край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F46738-4651-8C2D-36CC-36DF619AA61C}"/>
              </a:ext>
            </a:extLst>
          </p:cNvPr>
          <p:cNvSpPr txBox="1"/>
          <p:nvPr/>
        </p:nvSpPr>
        <p:spPr>
          <a:xfrm>
            <a:off x="6891291" y="3303362"/>
            <a:ext cx="2066277" cy="31085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Суфікси</a:t>
            </a:r>
          </a:p>
          <a:p>
            <a:endParaRPr lang="uk-UA" sz="2800" dirty="0"/>
          </a:p>
          <a:p>
            <a:r>
              <a:rPr lang="uk-UA" sz="2800" dirty="0"/>
              <a:t>А –</a:t>
            </a:r>
            <a:r>
              <a:rPr lang="uk-UA" sz="2800" dirty="0" err="1"/>
              <a:t>ов</a:t>
            </a:r>
            <a:endParaRPr lang="uk-UA" sz="2800" dirty="0"/>
          </a:p>
          <a:p>
            <a:r>
              <a:rPr lang="uk-UA" sz="2800" dirty="0"/>
              <a:t>Б –</a:t>
            </a:r>
            <a:r>
              <a:rPr lang="uk-UA" sz="2800" dirty="0" err="1"/>
              <a:t>ічн</a:t>
            </a:r>
            <a:endParaRPr lang="uk-UA" sz="2800" dirty="0"/>
          </a:p>
          <a:p>
            <a:r>
              <a:rPr lang="uk-UA" sz="2800" dirty="0"/>
              <a:t>В –</a:t>
            </a:r>
            <a:r>
              <a:rPr lang="uk-UA" sz="2800" dirty="0" err="1"/>
              <a:t>ичн</a:t>
            </a:r>
            <a:endParaRPr lang="uk-UA" sz="2800" dirty="0"/>
          </a:p>
          <a:p>
            <a:r>
              <a:rPr lang="uk-UA" sz="2800" dirty="0"/>
              <a:t>Г –</a:t>
            </a:r>
            <a:r>
              <a:rPr lang="uk-UA" sz="2800" dirty="0" err="1"/>
              <a:t>єв</a:t>
            </a:r>
            <a:endParaRPr lang="uk-UA" sz="2800" dirty="0"/>
          </a:p>
          <a:p>
            <a:r>
              <a:rPr lang="uk-UA" sz="2800" dirty="0"/>
              <a:t>Д -</a:t>
            </a:r>
            <a:r>
              <a:rPr lang="uk-UA" sz="2800" dirty="0" err="1"/>
              <a:t>ев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805600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A80ECF-18A1-1CA3-4316-C2D0BE308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2373" y="0"/>
            <a:ext cx="2497584" cy="205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C2208D-2B49-1838-89CC-9BD54B2481D6}"/>
              </a:ext>
            </a:extLst>
          </p:cNvPr>
          <p:cNvSpPr txBox="1"/>
          <p:nvPr/>
        </p:nvSpPr>
        <p:spPr>
          <a:xfrm>
            <a:off x="339570" y="289839"/>
            <a:ext cx="11518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§ 71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8E98FC-799D-C6C7-A369-F086C7D2D0B9}"/>
              </a:ext>
            </a:extLst>
          </p:cNvPr>
          <p:cNvSpPr txBox="1"/>
          <p:nvPr/>
        </p:nvSpPr>
        <p:spPr>
          <a:xfrm>
            <a:off x="339570" y="1305182"/>
            <a:ext cx="1133456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Впр.7., с. 139</a:t>
            </a:r>
          </a:p>
          <a:p>
            <a:pPr algn="just"/>
            <a:r>
              <a:rPr lang="uk-UA" sz="2800" dirty="0"/>
              <a:t> Перепишіть текст, заповнюючи пропуски. Поясніть орфограми. </a:t>
            </a:r>
          </a:p>
          <a:p>
            <a:pPr algn="just"/>
            <a:r>
              <a:rPr lang="uk-UA" sz="2800" dirty="0"/>
              <a:t>Край </a:t>
            </a:r>
            <a:r>
              <a:rPr lang="uk-UA" sz="2800" dirty="0" err="1"/>
              <a:t>бе</a:t>
            </a:r>
            <a:r>
              <a:rPr lang="uk-UA" sz="2800" dirty="0"/>
              <a:t>..</a:t>
            </a:r>
            <a:r>
              <a:rPr lang="uk-UA" sz="2800" dirty="0" err="1"/>
              <a:t>межних</a:t>
            </a:r>
            <a:r>
              <a:rPr lang="uk-UA" sz="2800" dirty="0"/>
              <a:t> рівнин, тихоплинних річок, найкращої у світі </a:t>
            </a:r>
            <a:r>
              <a:rPr lang="uk-UA" sz="2800" dirty="0" err="1"/>
              <a:t>пш</a:t>
            </a:r>
            <a:r>
              <a:rPr lang="uk-UA" sz="2800" dirty="0"/>
              <a:t>..ниці та </a:t>
            </a:r>
            <a:r>
              <a:rPr lang="uk-UA" sz="2800" dirty="0" err="1"/>
              <a:t>найсоло</a:t>
            </a:r>
            <a:r>
              <a:rPr lang="uk-UA" sz="2800" dirty="0"/>
              <a:t>..</a:t>
            </a:r>
            <a:r>
              <a:rPr lang="uk-UA" sz="2800" dirty="0" err="1"/>
              <a:t>ших</a:t>
            </a:r>
            <a:r>
              <a:rPr lang="uk-UA" sz="2800" dirty="0"/>
              <a:t> кавунів. Ця з..</a:t>
            </a:r>
            <a:r>
              <a:rPr lang="uk-UA" sz="2800" dirty="0" err="1"/>
              <a:t>мля</a:t>
            </a:r>
            <a:r>
              <a:rPr lang="uk-UA" sz="2800" dirty="0"/>
              <a:t> під </a:t>
            </a:r>
            <a:r>
              <a:rPr lang="uk-UA" sz="2800" dirty="0" err="1"/>
              <a:t>могутн</a:t>
            </a:r>
            <a:r>
              <a:rPr lang="uk-UA" sz="2800" dirty="0"/>
              <a:t>..м сонцем завжди </a:t>
            </a:r>
            <a:r>
              <a:rPr lang="uk-UA" sz="2800" dirty="0" err="1"/>
              <a:t>щедро</a:t>
            </a:r>
            <a:r>
              <a:rPr lang="uk-UA" sz="2800" dirty="0"/>
              <a:t> родила хліб і кавуни. Тому-то й села так названі: Баштанка, </a:t>
            </a:r>
            <a:r>
              <a:rPr lang="uk-UA" sz="2800" dirty="0" err="1"/>
              <a:t>Пш</a:t>
            </a:r>
            <a:r>
              <a:rPr lang="uk-UA" sz="2800" dirty="0"/>
              <a:t>..</a:t>
            </a:r>
            <a:r>
              <a:rPr lang="uk-UA" sz="2800" dirty="0" err="1"/>
              <a:t>ничне</a:t>
            </a:r>
            <a:r>
              <a:rPr lang="uk-UA" sz="2800" dirty="0"/>
              <a:t> та </a:t>
            </a:r>
            <a:r>
              <a:rPr lang="uk-UA" sz="2800" dirty="0" err="1"/>
              <a:t>станц</a:t>
            </a:r>
            <a:r>
              <a:rPr lang="uk-UA" sz="2800" dirty="0"/>
              <a:t>..я Кавуни (За О. Сизоненком).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А. Виділіть прикметники різними кольорами за способами творення. </a:t>
            </a:r>
          </a:p>
          <a:p>
            <a:pPr algn="just"/>
            <a:r>
              <a:rPr lang="uk-UA" sz="2800" dirty="0"/>
              <a:t>Б. Підкресліть усі члени д</a:t>
            </a:r>
            <a:r>
              <a:rPr lang="uk-UA" sz="2800" b="1" dirty="0"/>
              <a:t>ругого </a:t>
            </a:r>
            <a:r>
              <a:rPr lang="uk-UA" sz="2800" dirty="0"/>
              <a:t>речення. </a:t>
            </a:r>
          </a:p>
        </p:txBody>
      </p:sp>
    </p:spTree>
    <p:extLst>
      <p:ext uri="{BB962C8B-B14F-4D97-AF65-F5344CB8AC3E}">
        <p14:creationId xmlns:p14="http://schemas.microsoft.com/office/powerpoint/2010/main" val="19960451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127</TotalTime>
  <Words>638</Words>
  <Application>Microsoft Office PowerPoint</Application>
  <PresentationFormat>Широкий екран</PresentationFormat>
  <Paragraphs>71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Open Sans</vt:lpstr>
      <vt:lpstr>Туман</vt:lpstr>
      <vt:lpstr>Правопис прикметникових суфіксів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Прикметник як частина мови: значення, морфологічні ознаки, синтаксична роль</dc:title>
  <dc:creator>Тетяна Сезько</dc:creator>
  <cp:lastModifiedBy>Тетяна Сезько</cp:lastModifiedBy>
  <cp:revision>21</cp:revision>
  <dcterms:created xsi:type="dcterms:W3CDTF">2024-02-03T16:52:36Z</dcterms:created>
  <dcterms:modified xsi:type="dcterms:W3CDTF">2024-06-28T10:45:21Z</dcterms:modified>
</cp:coreProperties>
</file>