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9" r:id="rId3"/>
    <p:sldId id="257" r:id="rId4"/>
    <p:sldId id="263" r:id="rId5"/>
    <p:sldId id="267" r:id="rId6"/>
    <p:sldId id="264" r:id="rId7"/>
    <p:sldId id="268" r:id="rId8"/>
    <p:sldId id="266" r:id="rId9"/>
    <p:sldId id="265" r:id="rId10"/>
    <p:sldId id="258" r:id="rId11"/>
    <p:sldId id="259" r:id="rId12"/>
    <p:sldId id="260" r:id="rId13"/>
    <p:sldId id="262" r:id="rId14"/>
    <p:sldId id="26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f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C917D5-CC73-D090-4BB7-9253C8FAFC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sz="4400" dirty="0"/>
              <a:t>Творення прикметників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5E210C09-7358-C8F9-7E55-0B2A891AC84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uk-UA" sz="2400" dirty="0"/>
              <a:t>МОРФОЛОГІЯ.ПРИКМЕТНИК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0740CC-8941-BF40-0504-F85C191D582B}"/>
              </a:ext>
            </a:extLst>
          </p:cNvPr>
          <p:cNvSpPr txBox="1"/>
          <p:nvPr/>
        </p:nvSpPr>
        <p:spPr>
          <a:xfrm>
            <a:off x="5719439" y="5405579"/>
            <a:ext cx="60945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uk-UA" sz="1800" b="1" dirty="0"/>
              <a:t>СЕЗКО ТЕТЯНА АНАТОЛІЇВНА</a:t>
            </a:r>
            <a:r>
              <a:rPr lang="uk-UA" sz="1800" dirty="0"/>
              <a:t>, </a:t>
            </a:r>
          </a:p>
          <a:p>
            <a:pPr algn="r"/>
            <a:r>
              <a:rPr lang="uk-UA" sz="1800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1838786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Зображення, що містить рослина, квітка, Королиця звичайна, ромашка&#10;&#10;Автоматично згенерований опис">
            <a:extLst>
              <a:ext uri="{FF2B5EF4-FFF2-40B4-BE49-F238E27FC236}">
                <a16:creationId xmlns:a16="http://schemas.microsoft.com/office/drawing/2014/main" id="{84F0E625-3D2B-DCDD-7070-7458D28B4E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3005021" cy="3538330"/>
          </a:xfrm>
          <a:prstGeom prst="rect">
            <a:avLst/>
          </a:prstGeom>
        </p:spPr>
      </p:pic>
      <p:pic>
        <p:nvPicPr>
          <p:cNvPr id="5" name="Рисунок 4" descr="Зображення, що містить рослина, квітка, увулярія, просто неба&#10;&#10;Автоматично згенерований опис">
            <a:extLst>
              <a:ext uri="{FF2B5EF4-FFF2-40B4-BE49-F238E27FC236}">
                <a16:creationId xmlns:a16="http://schemas.microsoft.com/office/drawing/2014/main" id="{81907DD3-6F35-7AEB-84FC-C5177A62A0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4351" y="0"/>
            <a:ext cx="3076512" cy="3538330"/>
          </a:xfrm>
          <a:prstGeom prst="rect">
            <a:avLst/>
          </a:prstGeom>
        </p:spPr>
      </p:pic>
      <p:pic>
        <p:nvPicPr>
          <p:cNvPr id="7" name="Рисунок 6" descr="Зображення, що містить рослина, квітка, Шафран золотистий, сніг&#10;&#10;Автоматично згенерований опис">
            <a:extLst>
              <a:ext uri="{FF2B5EF4-FFF2-40B4-BE49-F238E27FC236}">
                <a16:creationId xmlns:a16="http://schemas.microsoft.com/office/drawing/2014/main" id="{D63A1AD1-6444-AF2F-FB96-61DCC33F7D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16009" y="0"/>
            <a:ext cx="3375991" cy="3538330"/>
          </a:xfrm>
          <a:prstGeom prst="rect">
            <a:avLst/>
          </a:prstGeom>
        </p:spPr>
      </p:pic>
      <p:pic>
        <p:nvPicPr>
          <p:cNvPr id="9" name="Рисунок 8" descr="Зображення, що містить рослина, квітка, пелюстка, просто неба&#10;&#10;Автоматично згенерований опис">
            <a:extLst>
              <a:ext uri="{FF2B5EF4-FFF2-40B4-BE49-F238E27FC236}">
                <a16:creationId xmlns:a16="http://schemas.microsoft.com/office/drawing/2014/main" id="{DF5919E1-5A5B-F18B-B0FF-2DF9563EBA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1600" y="36918"/>
            <a:ext cx="2919287" cy="3501412"/>
          </a:xfrm>
          <a:prstGeom prst="rect">
            <a:avLst/>
          </a:prstGeom>
        </p:spPr>
      </p:pic>
      <p:pic>
        <p:nvPicPr>
          <p:cNvPr id="11" name="Рисунок 10" descr="Зображення, що містить рослина, квітка, пелюстка, червоний&#10;&#10;Автоматично згенерований опис">
            <a:extLst>
              <a:ext uri="{FF2B5EF4-FFF2-40B4-BE49-F238E27FC236}">
                <a16:creationId xmlns:a16="http://schemas.microsoft.com/office/drawing/2014/main" id="{0EB8163C-F425-E869-BE27-B63C39099D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538331"/>
            <a:ext cx="3011557" cy="3245832"/>
          </a:xfrm>
          <a:prstGeom prst="rect">
            <a:avLst/>
          </a:prstGeom>
        </p:spPr>
      </p:pic>
      <p:pic>
        <p:nvPicPr>
          <p:cNvPr id="13" name="Рисунок 12" descr="Зображення, що містить квітка, рослина, пелюстка, Флористика&#10;&#10;Автоматично згенерований опис">
            <a:extLst>
              <a:ext uri="{FF2B5EF4-FFF2-40B4-BE49-F238E27FC236}">
                <a16:creationId xmlns:a16="http://schemas.microsoft.com/office/drawing/2014/main" id="{B6750CB2-042D-431D-0C0A-99853A711A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19488" y="3538330"/>
            <a:ext cx="3076512" cy="324583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445B957-2DF8-C107-61AE-F299246B85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0" y="3538331"/>
            <a:ext cx="2726545" cy="3245830"/>
          </a:xfrm>
          <a:prstGeom prst="rect">
            <a:avLst/>
          </a:prstGeom>
        </p:spPr>
      </p:pic>
      <p:pic>
        <p:nvPicPr>
          <p:cNvPr id="19" name="Рисунок 18" descr="Зображення, що містить рослина, квітка, просто неба, трава&#10;&#10;Автоматично згенерований опис">
            <a:extLst>
              <a:ext uri="{FF2B5EF4-FFF2-40B4-BE49-F238E27FC236}">
                <a16:creationId xmlns:a16="http://schemas.microsoft.com/office/drawing/2014/main" id="{F5F0921A-3445-5020-DB67-D70481A74BC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30476" y="3538330"/>
            <a:ext cx="3375991" cy="324583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14AA734-0FC8-F54E-BD83-D12AB484920A}"/>
              </a:ext>
            </a:extLst>
          </p:cNvPr>
          <p:cNvSpPr txBox="1"/>
          <p:nvPr/>
        </p:nvSpPr>
        <p:spPr>
          <a:xfrm>
            <a:off x="139148" y="178904"/>
            <a:ext cx="477078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1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53E90C4-0B46-6226-7EAB-2C42A3D49CBC}"/>
              </a:ext>
            </a:extLst>
          </p:cNvPr>
          <p:cNvSpPr txBox="1"/>
          <p:nvPr/>
        </p:nvSpPr>
        <p:spPr>
          <a:xfrm>
            <a:off x="3080748" y="129149"/>
            <a:ext cx="477078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E850C9A-2F22-BE14-8CEF-80EF80F185D5}"/>
              </a:ext>
            </a:extLst>
          </p:cNvPr>
          <p:cNvSpPr txBox="1"/>
          <p:nvPr/>
        </p:nvSpPr>
        <p:spPr>
          <a:xfrm>
            <a:off x="9019928" y="3680370"/>
            <a:ext cx="477078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8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E7E3389-581B-CAFF-A2F3-F64DF2012F50}"/>
              </a:ext>
            </a:extLst>
          </p:cNvPr>
          <p:cNvSpPr txBox="1"/>
          <p:nvPr/>
        </p:nvSpPr>
        <p:spPr>
          <a:xfrm>
            <a:off x="6328053" y="3680370"/>
            <a:ext cx="477078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7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DAB3AD1-E445-36CA-7777-5CAF3AC5F457}"/>
              </a:ext>
            </a:extLst>
          </p:cNvPr>
          <p:cNvSpPr txBox="1"/>
          <p:nvPr/>
        </p:nvSpPr>
        <p:spPr>
          <a:xfrm>
            <a:off x="3236952" y="3703209"/>
            <a:ext cx="477078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6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B8C2178-A359-4134-D68C-10340BF9F66F}"/>
              </a:ext>
            </a:extLst>
          </p:cNvPr>
          <p:cNvSpPr txBox="1"/>
          <p:nvPr/>
        </p:nvSpPr>
        <p:spPr>
          <a:xfrm>
            <a:off x="146047" y="3690730"/>
            <a:ext cx="477078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5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6C98884-8DC7-94B9-F128-07B103833C9D}"/>
              </a:ext>
            </a:extLst>
          </p:cNvPr>
          <p:cNvSpPr txBox="1"/>
          <p:nvPr/>
        </p:nvSpPr>
        <p:spPr>
          <a:xfrm>
            <a:off x="8930863" y="81605"/>
            <a:ext cx="477078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4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D03586B-3357-0402-BF4A-6E1C2329612A}"/>
              </a:ext>
            </a:extLst>
          </p:cNvPr>
          <p:cNvSpPr txBox="1"/>
          <p:nvPr/>
        </p:nvSpPr>
        <p:spPr>
          <a:xfrm>
            <a:off x="5993499" y="85995"/>
            <a:ext cx="477078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3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3044648-D581-230E-7B7E-25A1818322EF}"/>
              </a:ext>
            </a:extLst>
          </p:cNvPr>
          <p:cNvSpPr txBox="1"/>
          <p:nvPr/>
        </p:nvSpPr>
        <p:spPr>
          <a:xfrm>
            <a:off x="139148" y="6155876"/>
            <a:ext cx="7591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</a:rPr>
              <a:t>Якою квіткою можна  уявити себе?</a:t>
            </a:r>
          </a:p>
        </p:txBody>
      </p:sp>
    </p:spTree>
    <p:extLst>
      <p:ext uri="{BB962C8B-B14F-4D97-AF65-F5344CB8AC3E}">
        <p14:creationId xmlns:p14="http://schemas.microsoft.com/office/powerpoint/2010/main" val="1414028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8B3CA6C-FA42-9B7B-90D8-86670E85DAE5}"/>
              </a:ext>
            </a:extLst>
          </p:cNvPr>
          <p:cNvSpPr txBox="1"/>
          <p:nvPr/>
        </p:nvSpPr>
        <p:spPr>
          <a:xfrm>
            <a:off x="337351" y="1526959"/>
            <a:ext cx="10972801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000" dirty="0"/>
              <a:t>Прикметники можна утворювати за допомогою </a:t>
            </a:r>
          </a:p>
          <a:p>
            <a:pPr algn="just"/>
            <a:r>
              <a:rPr lang="uk-UA" sz="2000" b="1" dirty="0"/>
              <a:t>префіксів:</a:t>
            </a:r>
            <a:r>
              <a:rPr lang="uk-UA" sz="2000" dirty="0"/>
              <a:t> </a:t>
            </a:r>
            <a:r>
              <a:rPr lang="uk-UA" sz="2000" b="1" dirty="0">
                <a:solidFill>
                  <a:srgbClr val="FF0000"/>
                </a:solidFill>
              </a:rPr>
              <a:t>пре</a:t>
            </a:r>
            <a:r>
              <a:rPr lang="uk-UA" sz="2000" dirty="0"/>
              <a:t>гарний, </a:t>
            </a:r>
            <a:r>
              <a:rPr lang="uk-UA" sz="2000" b="1" dirty="0">
                <a:solidFill>
                  <a:srgbClr val="FF0000"/>
                </a:solidFill>
              </a:rPr>
              <a:t>най</a:t>
            </a:r>
            <a:r>
              <a:rPr lang="uk-UA" sz="2000" dirty="0"/>
              <a:t>вищий, </a:t>
            </a:r>
            <a:r>
              <a:rPr lang="uk-UA" sz="2000" b="1" dirty="0">
                <a:solidFill>
                  <a:srgbClr val="FF0000"/>
                </a:solidFill>
              </a:rPr>
              <a:t>перед</a:t>
            </a:r>
            <a:r>
              <a:rPr lang="uk-UA" sz="2000" dirty="0"/>
              <a:t>святковий, </a:t>
            </a:r>
            <a:r>
              <a:rPr lang="uk-UA" sz="2000" b="1" dirty="0">
                <a:solidFill>
                  <a:srgbClr val="FF0000"/>
                </a:solidFill>
              </a:rPr>
              <a:t>за</a:t>
            </a:r>
            <a:r>
              <a:rPr lang="uk-UA" sz="2000" dirty="0"/>
              <a:t>широкий, </a:t>
            </a:r>
            <a:r>
              <a:rPr lang="uk-UA" sz="2000" b="1" dirty="0">
                <a:solidFill>
                  <a:srgbClr val="FF0000"/>
                </a:solidFill>
              </a:rPr>
              <a:t>анти</a:t>
            </a:r>
            <a:r>
              <a:rPr lang="uk-UA" sz="2000" dirty="0"/>
              <a:t>воєнний, </a:t>
            </a:r>
            <a:r>
              <a:rPr lang="uk-UA" sz="2000" b="1" dirty="0">
                <a:solidFill>
                  <a:srgbClr val="FF0000"/>
                </a:solidFill>
              </a:rPr>
              <a:t>ультра</a:t>
            </a:r>
            <a:r>
              <a:rPr lang="uk-UA" sz="2000" dirty="0"/>
              <a:t>модний. </a:t>
            </a:r>
          </a:p>
          <a:p>
            <a:pPr algn="just"/>
            <a:r>
              <a:rPr lang="uk-UA" sz="2000" dirty="0"/>
              <a:t>Найбільше прикметників утворено за допомогою </a:t>
            </a:r>
          </a:p>
          <a:p>
            <a:pPr algn="just"/>
            <a:r>
              <a:rPr lang="uk-UA" sz="2000" b="1" dirty="0"/>
              <a:t>суфіксів:</a:t>
            </a:r>
            <a:r>
              <a:rPr lang="uk-UA" sz="2000" dirty="0"/>
              <a:t> якісні: велич</a:t>
            </a:r>
            <a:r>
              <a:rPr lang="uk-UA" sz="2000" b="1" dirty="0">
                <a:solidFill>
                  <a:srgbClr val="FF0000"/>
                </a:solidFill>
              </a:rPr>
              <a:t>езн</a:t>
            </a:r>
            <a:r>
              <a:rPr lang="uk-UA" sz="2000" dirty="0"/>
              <a:t>ий, чист</a:t>
            </a:r>
            <a:r>
              <a:rPr lang="uk-UA" sz="2000" b="1" dirty="0">
                <a:solidFill>
                  <a:srgbClr val="FF0000"/>
                </a:solidFill>
              </a:rPr>
              <a:t>еньк</a:t>
            </a:r>
            <a:r>
              <a:rPr lang="uk-UA" sz="2000" dirty="0"/>
              <a:t>ий, гірк</a:t>
            </a:r>
            <a:r>
              <a:rPr lang="uk-UA" sz="2000" b="1" dirty="0">
                <a:solidFill>
                  <a:srgbClr val="FF0000"/>
                </a:solidFill>
              </a:rPr>
              <a:t>уват</a:t>
            </a:r>
            <a:r>
              <a:rPr lang="uk-UA" sz="2000" dirty="0"/>
              <a:t>ий, струн</a:t>
            </a:r>
            <a:r>
              <a:rPr lang="uk-UA" sz="2000" b="1" dirty="0">
                <a:solidFill>
                  <a:srgbClr val="FF0000"/>
                </a:solidFill>
              </a:rPr>
              <a:t>к</a:t>
            </a:r>
            <a:r>
              <a:rPr lang="uk-UA" sz="2000" dirty="0"/>
              <a:t>ий, пожив</a:t>
            </a:r>
            <a:r>
              <a:rPr lang="uk-UA" sz="2000" b="1" dirty="0">
                <a:solidFill>
                  <a:srgbClr val="FF0000"/>
                </a:solidFill>
              </a:rPr>
              <a:t>н</a:t>
            </a:r>
            <a:r>
              <a:rPr lang="uk-UA" sz="2000" dirty="0"/>
              <a:t>ий тощо; відносні: україн</a:t>
            </a:r>
            <a:r>
              <a:rPr lang="uk-UA" sz="2000" b="1" dirty="0"/>
              <a:t>ськ</a:t>
            </a:r>
            <a:r>
              <a:rPr lang="uk-UA" sz="2000" dirty="0"/>
              <a:t>ий, хліб</a:t>
            </a:r>
            <a:r>
              <a:rPr lang="uk-UA" sz="2000" b="1" dirty="0">
                <a:solidFill>
                  <a:srgbClr val="FF0000"/>
                </a:solidFill>
              </a:rPr>
              <a:t>н</a:t>
            </a:r>
            <a:r>
              <a:rPr lang="uk-UA" sz="2000" dirty="0"/>
              <a:t>ий, вівс</a:t>
            </a:r>
            <a:r>
              <a:rPr lang="uk-UA" sz="2000" b="1" dirty="0">
                <a:solidFill>
                  <a:srgbClr val="FF0000"/>
                </a:solidFill>
              </a:rPr>
              <a:t>ян</a:t>
            </a:r>
            <a:r>
              <a:rPr lang="uk-UA" sz="2000" dirty="0"/>
              <a:t>ий, дощ</a:t>
            </a:r>
            <a:r>
              <a:rPr lang="uk-UA" sz="2000" b="1" dirty="0">
                <a:solidFill>
                  <a:srgbClr val="FF0000"/>
                </a:solidFill>
              </a:rPr>
              <a:t>ов</a:t>
            </a:r>
            <a:r>
              <a:rPr lang="uk-UA" sz="2000" dirty="0"/>
              <a:t>ий, груш</a:t>
            </a:r>
            <a:r>
              <a:rPr lang="uk-UA" sz="2000" b="1" dirty="0">
                <a:solidFill>
                  <a:srgbClr val="FF0000"/>
                </a:solidFill>
              </a:rPr>
              <a:t>ев</a:t>
            </a:r>
            <a:r>
              <a:rPr lang="uk-UA" sz="2000" dirty="0"/>
              <a:t>ий тощо; присвійні: Олекс</a:t>
            </a:r>
            <a:r>
              <a:rPr lang="uk-UA" sz="2000" b="1" dirty="0">
                <a:solidFill>
                  <a:srgbClr val="FF0000"/>
                </a:solidFill>
              </a:rPr>
              <a:t>ин</a:t>
            </a:r>
            <a:r>
              <a:rPr lang="uk-UA" sz="2000" dirty="0"/>
              <a:t>а, Софі</a:t>
            </a:r>
            <a:r>
              <a:rPr lang="uk-UA" sz="2000" b="1" dirty="0">
                <a:solidFill>
                  <a:srgbClr val="FF0000"/>
                </a:solidFill>
              </a:rPr>
              <a:t>їн</a:t>
            </a:r>
            <a:r>
              <a:rPr lang="uk-UA" sz="2000" dirty="0"/>
              <a:t>а, брат</a:t>
            </a:r>
            <a:r>
              <a:rPr lang="uk-UA" sz="2000" b="1" dirty="0">
                <a:solidFill>
                  <a:srgbClr val="FF0000"/>
                </a:solidFill>
              </a:rPr>
              <a:t>ів</a:t>
            </a:r>
            <a:r>
              <a:rPr lang="uk-UA" sz="2000" dirty="0"/>
              <a:t>, орл</a:t>
            </a:r>
            <a:r>
              <a:rPr lang="uk-UA" sz="2000" b="1" dirty="0">
                <a:solidFill>
                  <a:srgbClr val="FF0000"/>
                </a:solidFill>
              </a:rPr>
              <a:t>ин</a:t>
            </a:r>
            <a:r>
              <a:rPr lang="uk-UA" sz="2000" dirty="0"/>
              <a:t>ий, гус</a:t>
            </a:r>
            <a:r>
              <a:rPr lang="uk-UA" sz="2000" b="1" dirty="0">
                <a:solidFill>
                  <a:srgbClr val="FF0000"/>
                </a:solidFill>
              </a:rPr>
              <a:t>яч</a:t>
            </a:r>
            <a:r>
              <a:rPr lang="uk-UA" sz="2000" dirty="0"/>
              <a:t>ий тощо. </a:t>
            </a:r>
          </a:p>
          <a:p>
            <a:pPr algn="just"/>
            <a:r>
              <a:rPr lang="uk-UA" sz="2000" dirty="0"/>
              <a:t>Деякі прикметники утворюють за допомогою </a:t>
            </a:r>
          </a:p>
          <a:p>
            <a:pPr algn="just"/>
            <a:r>
              <a:rPr lang="uk-UA" sz="2000" b="1" dirty="0"/>
              <a:t>префіксально-суфіксального</a:t>
            </a:r>
            <a:r>
              <a:rPr lang="uk-UA" sz="2000" dirty="0"/>
              <a:t> способу (</a:t>
            </a:r>
            <a:r>
              <a:rPr lang="uk-UA" sz="2000" b="1" dirty="0">
                <a:solidFill>
                  <a:srgbClr val="FF0000"/>
                </a:solidFill>
              </a:rPr>
              <a:t>при</a:t>
            </a:r>
            <a:r>
              <a:rPr lang="uk-UA" sz="2000" dirty="0"/>
              <a:t>береж</a:t>
            </a:r>
            <a:r>
              <a:rPr lang="uk-UA" sz="2000" b="1" dirty="0">
                <a:solidFill>
                  <a:srgbClr val="FF0000"/>
                </a:solidFill>
              </a:rPr>
              <a:t>н</a:t>
            </a:r>
            <a:r>
              <a:rPr lang="uk-UA" sz="2000" dirty="0"/>
              <a:t>ий, </a:t>
            </a:r>
            <a:r>
              <a:rPr lang="uk-UA" sz="2000" b="1" dirty="0">
                <a:solidFill>
                  <a:srgbClr val="FF0000"/>
                </a:solidFill>
              </a:rPr>
              <a:t>не</a:t>
            </a:r>
            <a:r>
              <a:rPr lang="uk-UA" sz="2000" dirty="0"/>
              <a:t>злам</a:t>
            </a:r>
            <a:r>
              <a:rPr lang="uk-UA" sz="2000" b="1" dirty="0">
                <a:solidFill>
                  <a:srgbClr val="FF0000"/>
                </a:solidFill>
              </a:rPr>
              <a:t>н</a:t>
            </a:r>
            <a:r>
              <a:rPr lang="uk-UA" sz="2000" dirty="0"/>
              <a:t>ий, невпізнанний) і </a:t>
            </a:r>
          </a:p>
          <a:p>
            <a:pPr algn="just"/>
            <a:endParaRPr lang="uk-UA" sz="2000" b="1" dirty="0"/>
          </a:p>
          <a:p>
            <a:pPr algn="just"/>
            <a:r>
              <a:rPr lang="uk-UA" sz="2000" b="1" dirty="0"/>
              <a:t>складання основ </a:t>
            </a:r>
            <a:r>
              <a:rPr lang="uk-UA" sz="2000" dirty="0"/>
              <a:t>(життєдайний, чорнобровий, світло-рожевий). </a:t>
            </a:r>
          </a:p>
          <a:p>
            <a:pPr algn="just"/>
            <a:r>
              <a:rPr lang="uk-UA" sz="2000" dirty="0"/>
              <a:t>Окремі прикметники, утративши свої ознаки, </a:t>
            </a:r>
            <a:r>
              <a:rPr lang="uk-UA" sz="2000" b="1" dirty="0"/>
              <a:t>переходять в іменники: </a:t>
            </a:r>
          </a:p>
          <a:p>
            <a:pPr algn="just"/>
            <a:endParaRPr lang="uk-UA" sz="2000" b="1" dirty="0"/>
          </a:p>
          <a:p>
            <a:pPr algn="just"/>
            <a:r>
              <a:rPr lang="uk-UA" sz="2000" dirty="0"/>
              <a:t>слухати колискову, доїхати до Лозової, старий сів.</a:t>
            </a:r>
          </a:p>
        </p:txBody>
      </p:sp>
    </p:spTree>
    <p:extLst>
      <p:ext uri="{BB962C8B-B14F-4D97-AF65-F5344CB8AC3E}">
        <p14:creationId xmlns:p14="http://schemas.microsoft.com/office/powerpoint/2010/main" val="221487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ounded Rectangle 11">
            <a:extLst>
              <a:ext uri="{FF2B5EF4-FFF2-40B4-BE49-F238E27FC236}">
                <a16:creationId xmlns:a16="http://schemas.microsoft.com/office/drawing/2014/main" id="{2770B5F4-AED0-4A3A-859D-B6239ED38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Зображення, що містить текст, Шрифт, знімок екрана&#10;&#10;Автоматично згенерований опис">
            <a:extLst>
              <a:ext uri="{FF2B5EF4-FFF2-40B4-BE49-F238E27FC236}">
                <a16:creationId xmlns:a16="http://schemas.microsoft.com/office/drawing/2014/main" id="{7A08017F-469E-C2FF-8195-26C7A75E25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0204" y="1430154"/>
            <a:ext cx="10451592" cy="3997692"/>
          </a:xfrm>
          <a:prstGeom prst="rect">
            <a:avLst/>
          </a:prstGeom>
          <a:noFill/>
          <a:ln w="31750" cap="sq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2710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3288B73-E16D-8F9C-CDF7-4166AB836483}"/>
              </a:ext>
            </a:extLst>
          </p:cNvPr>
          <p:cNvSpPr txBox="1"/>
          <p:nvPr/>
        </p:nvSpPr>
        <p:spPr>
          <a:xfrm>
            <a:off x="1003177" y="1855433"/>
            <a:ext cx="10040644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Префіксальним способом 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прикметники утворюються з допомогою </a:t>
            </a:r>
            <a:r>
              <a:rPr lang="uk-UA" sz="28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префіксів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не-, без-, </a:t>
            </a:r>
            <a:r>
              <a:rPr lang="uk-UA" sz="2800" b="0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пра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-, над-, за-, про-, по-, від-, між-:</a:t>
            </a:r>
            <a:br>
              <a:rPr lang="uk-UA" sz="2800" dirty="0"/>
            </a:b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від</a:t>
            </a:r>
            <a:r>
              <a:rPr lang="uk-UA" sz="28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прикметників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: </a:t>
            </a:r>
            <a:r>
              <a:rPr lang="uk-UA" sz="28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сильний — </a:t>
            </a:r>
            <a:r>
              <a:rPr lang="uk-UA" sz="2800" b="1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пре</a:t>
            </a:r>
            <a:r>
              <a:rPr lang="uk-UA" sz="28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-сильний; високий — </a:t>
            </a:r>
            <a:r>
              <a:rPr lang="uk-UA" sz="2800" b="1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не</a:t>
            </a:r>
            <a:r>
              <a:rPr lang="uk-UA" sz="28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-високий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;</a:t>
            </a:r>
            <a:br>
              <a:rPr lang="uk-UA" sz="2800" dirty="0"/>
            </a:b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від</a:t>
            </a:r>
            <a:r>
              <a:rPr lang="uk-UA" sz="28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іменників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(із прийменником без):</a:t>
            </a:r>
            <a:r>
              <a:rPr lang="uk-UA" sz="28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без меж — </a:t>
            </a:r>
            <a:r>
              <a:rPr lang="uk-UA" sz="2800" b="1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без</a:t>
            </a:r>
            <a:r>
              <a:rPr lang="uk-UA" sz="28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</a:t>
            </a:r>
            <a:r>
              <a:rPr lang="uk-UA" sz="2800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межний</a:t>
            </a:r>
            <a:r>
              <a:rPr lang="uk-UA" sz="28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; без крил — </a:t>
            </a:r>
            <a:r>
              <a:rPr lang="uk-UA" sz="2800" b="1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без</a:t>
            </a:r>
            <a:r>
              <a:rPr lang="uk-UA" sz="28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</a:t>
            </a:r>
            <a:r>
              <a:rPr lang="uk-UA" sz="2800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крилий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1378395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ounded Rectangle 11">
            <a:extLst>
              <a:ext uri="{FF2B5EF4-FFF2-40B4-BE49-F238E27FC236}">
                <a16:creationId xmlns:a16="http://schemas.microsoft.com/office/drawing/2014/main" id="{2770B5F4-AED0-4A3A-859D-B6239ED38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Зображення, що містить текст, знімок екрана, Шрифт, Барвистість&#10;&#10;Автоматично згенерований опис">
            <a:extLst>
              <a:ext uri="{FF2B5EF4-FFF2-40B4-BE49-F238E27FC236}">
                <a16:creationId xmlns:a16="http://schemas.microsoft.com/office/drawing/2014/main" id="{644C4A93-FC22-5628-99F2-D9CF57476E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64080" y="873252"/>
            <a:ext cx="7863839" cy="5111496"/>
          </a:xfrm>
          <a:prstGeom prst="rect">
            <a:avLst/>
          </a:prstGeom>
          <a:noFill/>
          <a:ln w="31750" cap="sq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22984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21B0E7E-3020-84B1-559A-8C184F195FDC}"/>
              </a:ext>
            </a:extLst>
          </p:cNvPr>
          <p:cNvSpPr txBox="1"/>
          <p:nvPr/>
        </p:nvSpPr>
        <p:spPr>
          <a:xfrm>
            <a:off x="284175" y="1503553"/>
            <a:ext cx="11069468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uk-UA" sz="20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Суфіксальним способом </a:t>
            </a:r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прикметники </a:t>
            </a:r>
            <a:r>
              <a:rPr lang="uk-UA" sz="2000" b="0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утворюютьсяза</a:t>
            </a:r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допомогою </a:t>
            </a:r>
            <a:r>
              <a:rPr lang="uk-UA" sz="20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суфіксів</a:t>
            </a:r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ав</a:t>
            </a:r>
            <a:r>
              <a:rPr lang="uk-UA" sz="20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-, -</a:t>
            </a:r>
            <a:r>
              <a:rPr lang="uk-UA" sz="20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еньк</a:t>
            </a:r>
            <a:r>
              <a:rPr lang="uk-UA" sz="20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-, -</a:t>
            </a:r>
            <a:r>
              <a:rPr lang="uk-UA" sz="20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есеньк</a:t>
            </a:r>
            <a:r>
              <a:rPr lang="uk-UA" sz="20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-, -</a:t>
            </a:r>
            <a:r>
              <a:rPr lang="uk-UA" sz="20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езн</a:t>
            </a:r>
            <a:r>
              <a:rPr lang="uk-UA" sz="20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-, </a:t>
            </a:r>
            <a:r>
              <a:rPr lang="uk-UA" sz="20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енн</a:t>
            </a:r>
            <a:r>
              <a:rPr lang="uk-UA" sz="20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-, -</a:t>
            </a:r>
            <a:r>
              <a:rPr lang="uk-UA" sz="20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ющ</a:t>
            </a:r>
            <a:r>
              <a:rPr lang="uk-UA" sz="20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 </a:t>
            </a:r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 що утворюють нові слова з відтінком у значенні (</a:t>
            </a: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зменшеності, здрібнілості, пестливості, згрубілості</a:t>
            </a:r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): </a:t>
            </a:r>
            <a:r>
              <a:rPr lang="uk-UA" sz="20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чорнявий, здоровенний, біленький, </a:t>
            </a:r>
            <a:r>
              <a:rPr lang="uk-UA" sz="2000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складнющий</a:t>
            </a:r>
            <a:r>
              <a:rPr lang="uk-UA" sz="20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;</a:t>
            </a:r>
            <a:endParaRPr lang="uk-UA" sz="2000" b="0" i="0" dirty="0">
              <a:solidFill>
                <a:srgbClr val="4E4E3F"/>
              </a:solidFill>
              <a:effectLst/>
              <a:latin typeface="Open Sans" panose="020B0606030504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</a:t>
            </a:r>
            <a:r>
              <a:rPr lang="uk-UA" sz="2000" b="1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ат</a:t>
            </a: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-, -</a:t>
            </a:r>
            <a:r>
              <a:rPr lang="uk-UA" sz="2000" b="1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іст</a:t>
            </a: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-,-ка-, -н-, -</a:t>
            </a:r>
            <a:r>
              <a:rPr lang="uk-UA" sz="2000" b="1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ив</a:t>
            </a: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-, -л-, -ач</a:t>
            </a:r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-, що утворюють слова з новим значенням: </a:t>
            </a:r>
            <a:r>
              <a:rPr lang="uk-UA" sz="20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близький, стиглий.</a:t>
            </a:r>
            <a:endParaRPr lang="uk-UA" sz="2000" b="0" i="0" dirty="0">
              <a:solidFill>
                <a:srgbClr val="4E4E3F"/>
              </a:solidFill>
              <a:effectLst/>
              <a:latin typeface="Open Sans" panose="020B0606030504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</a:t>
            </a:r>
            <a:r>
              <a:rPr lang="uk-UA" sz="2000" b="1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ськ</a:t>
            </a: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-, -</a:t>
            </a:r>
            <a:r>
              <a:rPr lang="uk-UA" sz="2000" b="1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ан</a:t>
            </a: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-, -н-, -</a:t>
            </a:r>
            <a:r>
              <a:rPr lang="uk-UA" sz="2000" b="1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ов</a:t>
            </a: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</a:t>
            </a:r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: </a:t>
            </a:r>
            <a:r>
              <a:rPr lang="uk-UA" sz="20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зимовий, батьківський, ранній.</a:t>
            </a:r>
            <a:endParaRPr lang="uk-UA" sz="2000" b="0" i="0" dirty="0">
              <a:solidFill>
                <a:srgbClr val="4E4E3F"/>
              </a:solidFill>
              <a:effectLst/>
              <a:latin typeface="Open Sans" panose="020B0606030504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</a:t>
            </a:r>
            <a:r>
              <a:rPr lang="uk-UA" sz="20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ин</a:t>
            </a:r>
            <a:r>
              <a:rPr lang="uk-UA" sz="20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-, -</a:t>
            </a:r>
            <a:r>
              <a:rPr lang="uk-UA" sz="20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їн</a:t>
            </a:r>
            <a:r>
              <a:rPr lang="uk-UA" sz="20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- (</a:t>
            </a:r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якщо твірна основа закінчується на [й]): </a:t>
            </a:r>
            <a:r>
              <a:rPr lang="uk-UA" sz="20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Лідія — Ліді-</a:t>
            </a:r>
            <a:r>
              <a:rPr lang="uk-UA" sz="2000" b="1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їн</a:t>
            </a:r>
            <a:r>
              <a:rPr lang="uk-UA" sz="20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 Євдокія —</a:t>
            </a:r>
            <a:endParaRPr lang="uk-UA" sz="2000" b="0" i="0" dirty="0">
              <a:solidFill>
                <a:srgbClr val="4E4E3F"/>
              </a:solidFill>
              <a:effectLst/>
              <a:latin typeface="Open Sans" panose="020B0606030504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-</a:t>
            </a:r>
            <a:r>
              <a:rPr lang="uk-UA" sz="2000" b="1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ів</a:t>
            </a: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(-їв): </a:t>
            </a:r>
            <a:r>
              <a:rPr lang="uk-UA" sz="20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Андрій — Андріїв, лікар — лікар-</a:t>
            </a:r>
            <a:r>
              <a:rPr lang="uk-UA" sz="2000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ів</a:t>
            </a:r>
            <a:r>
              <a:rPr lang="uk-UA" sz="20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;</a:t>
            </a:r>
            <a:endParaRPr lang="uk-UA" sz="2000" b="0" i="0" dirty="0">
              <a:solidFill>
                <a:srgbClr val="4E4E3F"/>
              </a:solidFill>
              <a:effectLst/>
              <a:latin typeface="Open Sans" panose="020B0606030504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-ач-, -</a:t>
            </a:r>
            <a:r>
              <a:rPr lang="uk-UA" sz="2000" b="1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яч</a:t>
            </a: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-, -ч-, -</a:t>
            </a:r>
            <a:r>
              <a:rPr lang="uk-UA" sz="2000" b="1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ин</a:t>
            </a: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-: </a:t>
            </a:r>
            <a:r>
              <a:rPr lang="uk-UA" sz="20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орлине гніздо, вовчий хвіст. </a:t>
            </a:r>
            <a:endParaRPr lang="uk-UA" sz="2000" b="0" i="0" dirty="0">
              <a:solidFill>
                <a:srgbClr val="4E4E3F"/>
              </a:solidFill>
              <a:effectLst/>
              <a:latin typeface="Open Sans" panose="020B0606030504020204" pitchFamily="34" charset="0"/>
            </a:endParaRPr>
          </a:p>
          <a:p>
            <a:pPr algn="l"/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від </a:t>
            </a: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іменників</a:t>
            </a:r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: </a:t>
            </a:r>
            <a:r>
              <a:rPr lang="uk-UA" sz="20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сон — сонний; книга — книжний, книжковий</a:t>
            </a:r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;</a:t>
            </a:r>
          </a:p>
          <a:p>
            <a:pPr algn="l"/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від </a:t>
            </a: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прикметників</a:t>
            </a:r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: </a:t>
            </a:r>
            <a:r>
              <a:rPr lang="uk-UA" sz="20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білий — біленький, білесенький, білісінький, білуватий; тісний — тіснуватий;</a:t>
            </a:r>
            <a:endParaRPr lang="uk-UA" sz="2000" b="0" i="0" dirty="0">
              <a:solidFill>
                <a:srgbClr val="4E4E3F"/>
              </a:solidFill>
              <a:effectLst/>
              <a:latin typeface="Open Sans" panose="020B0606030504020204" pitchFamily="34" charset="0"/>
            </a:endParaRPr>
          </a:p>
          <a:p>
            <a:pPr algn="l"/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від </a:t>
            </a: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дієслів</a:t>
            </a:r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: </a:t>
            </a:r>
            <a:r>
              <a:rPr lang="uk-UA" sz="20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гнути — гнучкий; брати — беручкий; пекти — пекучий;</a:t>
            </a:r>
            <a:endParaRPr lang="uk-UA" sz="2000" b="0" i="0" dirty="0">
              <a:solidFill>
                <a:srgbClr val="4E4E3F"/>
              </a:solidFill>
              <a:effectLst/>
              <a:latin typeface="Open Sans" panose="020B0606030504020204" pitchFamily="34" charset="0"/>
            </a:endParaRPr>
          </a:p>
          <a:p>
            <a:pPr algn="l"/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від </a:t>
            </a:r>
            <a:r>
              <a:rPr lang="uk-UA" sz="20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прислівників</a:t>
            </a:r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: </a:t>
            </a:r>
            <a:r>
              <a:rPr lang="uk-UA" sz="20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тут — тутешній; вчора — вчорашній</a:t>
            </a:r>
            <a:r>
              <a:rPr lang="uk-UA" sz="20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6551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1518FAA-853E-AF22-098E-CDADFFA47CA2}"/>
              </a:ext>
            </a:extLst>
          </p:cNvPr>
          <p:cNvSpPr txBox="1"/>
          <p:nvPr/>
        </p:nvSpPr>
        <p:spPr>
          <a:xfrm>
            <a:off x="7716914" y="272534"/>
            <a:ext cx="38063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4000" b="0" i="1" dirty="0">
                <a:solidFill>
                  <a:srgbClr val="FF0000"/>
                </a:solidFill>
                <a:effectLst/>
                <a:latin typeface="Open Sans" panose="020B0606030504020204" pitchFamily="34" charset="0"/>
              </a:rPr>
              <a:t>Зверни увагу!</a:t>
            </a:r>
            <a:endParaRPr lang="uk-UA" sz="4000" dirty="0">
              <a:solidFill>
                <a:srgbClr val="FF0000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3CE602-BC6A-9BF1-4900-3661F1CFF357}"/>
              </a:ext>
            </a:extLst>
          </p:cNvPr>
          <p:cNvSpPr txBox="1"/>
          <p:nvPr/>
        </p:nvSpPr>
        <p:spPr>
          <a:xfrm>
            <a:off x="213064" y="1322555"/>
            <a:ext cx="8509225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2800" b="0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Деякі</a:t>
            </a:r>
            <a:r>
              <a:rPr lang="ru-RU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ru-RU" sz="2800" b="1" i="0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прикметники</a:t>
            </a:r>
            <a:r>
              <a:rPr lang="ru-RU" sz="28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ru-RU" sz="28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можуть</a:t>
            </a:r>
            <a:r>
              <a:rPr lang="ru-RU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ru-RU" sz="28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переходити</a:t>
            </a:r>
            <a:r>
              <a:rPr lang="ru-RU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 в </a:t>
            </a:r>
            <a:r>
              <a:rPr lang="ru-RU" sz="2800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іменники</a:t>
            </a:r>
            <a:r>
              <a:rPr lang="ru-RU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.</a:t>
            </a:r>
            <a:endParaRPr lang="uk-UA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75F5DE0-CFB9-CBBC-CCB7-7A0FBC169986}"/>
              </a:ext>
            </a:extLst>
          </p:cNvPr>
          <p:cNvSpPr txBox="1"/>
          <p:nvPr/>
        </p:nvSpPr>
        <p:spPr>
          <a:xfrm>
            <a:off x="213064" y="2618797"/>
            <a:ext cx="885704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Такий </a:t>
            </a:r>
            <a:r>
              <a:rPr lang="uk-UA" sz="2800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прикметник </a:t>
            </a:r>
            <a:r>
              <a:rPr lang="uk-UA" sz="28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набуває ознак іменника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і в реченні </a:t>
            </a:r>
            <a:r>
              <a:rPr lang="uk-UA" sz="28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виступає в ролі підмета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 </a:t>
            </a:r>
            <a:r>
              <a:rPr lang="uk-UA" sz="28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додатка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, відповідає на питання </a:t>
            </a:r>
            <a:r>
              <a:rPr lang="uk-UA" sz="28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Хто? Що?:</a:t>
            </a:r>
            <a:br>
              <a:rPr lang="uk-UA" sz="2800" dirty="0"/>
            </a:br>
            <a:endParaRPr lang="uk-UA" sz="2800" dirty="0"/>
          </a:p>
          <a:p>
            <a:r>
              <a:rPr lang="uk-UA" sz="28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Військовий 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оркестр грав марш. Оркестр (Який?) військовий — </a:t>
            </a:r>
            <a:r>
              <a:rPr lang="uk-UA" sz="28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прикметник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.</a:t>
            </a:r>
            <a:br>
              <a:rPr lang="uk-UA" sz="2800" dirty="0"/>
            </a:br>
            <a:r>
              <a:rPr lang="uk-UA" sz="2800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Військовий</a:t>
            </a:r>
            <a:r>
              <a:rPr lang="uk-UA" sz="2800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йшов по вулиці мовчки. Йшов (Хто?) військовий — </a:t>
            </a:r>
            <a:r>
              <a:rPr lang="uk-UA" sz="2800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іменник.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2497238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2ABF12D-8D03-F8B1-5E24-0B8046CFBE27}"/>
              </a:ext>
            </a:extLst>
          </p:cNvPr>
          <p:cNvSpPr txBox="1"/>
          <p:nvPr/>
        </p:nvSpPr>
        <p:spPr>
          <a:xfrm>
            <a:off x="609599" y="1719702"/>
            <a:ext cx="7700638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Префіксально-суфіксальним </a:t>
            </a:r>
            <a: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способом прикметники утворюються </a:t>
            </a:r>
            <a:r>
              <a:rPr lang="uk-UA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від іменників</a:t>
            </a:r>
            <a: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: </a:t>
            </a:r>
            <a:r>
              <a:rPr lang="uk-UA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без талану — безталанний; при школі — пришкільний.</a:t>
            </a:r>
            <a:b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</a:br>
            <a:endParaRPr lang="uk-UA" b="0" i="0" dirty="0">
              <a:solidFill>
                <a:srgbClr val="4E4E3F"/>
              </a:solidFill>
              <a:effectLst/>
              <a:latin typeface="Open Sans" panose="020B0606030504020204" pitchFamily="34" charset="0"/>
            </a:endParaRPr>
          </a:p>
          <a:p>
            <a:pPr algn="just"/>
            <a:r>
              <a:rPr lang="uk-UA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Основоскладанням</a:t>
            </a:r>
            <a: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утворюються прикметники:</a:t>
            </a:r>
            <a:b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</a:br>
            <a:r>
              <a:rPr lang="uk-UA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від двох прикметників</a:t>
            </a:r>
            <a: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: </a:t>
            </a:r>
            <a:r>
              <a:rPr lang="uk-UA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кислий і солодкий — кисло-солодкий; світлий і синій — світло-синій;</a:t>
            </a:r>
            <a:b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</a:br>
            <a:r>
              <a:rPr lang="uk-UA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від сполучення іменника і прикметника або числівника</a:t>
            </a:r>
            <a: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: </a:t>
            </a:r>
            <a:r>
              <a:rPr lang="uk-UA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довгі ноги — </a:t>
            </a:r>
            <a:r>
              <a:rPr lang="uk-UA" b="0" i="1" dirty="0" err="1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довгоногий;сільське</a:t>
            </a:r>
            <a:r>
              <a:rPr lang="uk-UA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 господарство — сільськогосподарський.</a:t>
            </a:r>
            <a:b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</a:br>
            <a:endParaRPr lang="uk-UA" b="0" i="0" dirty="0">
              <a:solidFill>
                <a:srgbClr val="4E4E3F"/>
              </a:solidFill>
              <a:effectLst/>
              <a:latin typeface="Open Sans" panose="020B0606030504020204" pitchFamily="34" charset="0"/>
            </a:endParaRPr>
          </a:p>
          <a:p>
            <a:pPr algn="just"/>
            <a:r>
              <a:rPr lang="uk-UA" b="1" i="0" dirty="0" err="1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Складносуфіксальним</a:t>
            </a:r>
            <a:r>
              <a:rPr lang="uk-UA" b="1" i="0" dirty="0">
                <a:solidFill>
                  <a:srgbClr val="76A900"/>
                </a:solidFill>
                <a:effectLst/>
                <a:latin typeface="Open Sans" panose="020B0606030504020204" pitchFamily="34" charset="0"/>
              </a:rPr>
              <a:t> способом </a:t>
            </a:r>
            <a: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(складанням основ з додаванням суфікса) утворюються прикметники </a:t>
            </a:r>
            <a:r>
              <a:rPr lang="uk-UA" b="1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від словосполучень</a:t>
            </a:r>
            <a: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:</a:t>
            </a:r>
            <a:r>
              <a:rPr lang="uk-UA" b="0" i="1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п'ятнадцять років — п'ятнадцятирічний, десять поверхів — десятиповерховий, лівий бік — лівобічний.</a:t>
            </a:r>
            <a:endParaRPr lang="uk-UA" b="0" i="0" dirty="0">
              <a:solidFill>
                <a:srgbClr val="4E4E3F"/>
              </a:solidFill>
              <a:effectLst/>
              <a:latin typeface="Open Sans" panose="020B0606030504020204" pitchFamily="34" charset="0"/>
            </a:endParaRPr>
          </a:p>
          <a:p>
            <a:pPr algn="l"/>
            <a:r>
              <a:rPr lang="uk-UA" b="0" i="0" dirty="0">
                <a:solidFill>
                  <a:srgbClr val="4E4E3F"/>
                </a:solidFill>
                <a:effectLst/>
                <a:latin typeface="Open Sans" panose="020B0606030504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74067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F371DE4-E991-3FEA-3E96-02AAA20494F8}"/>
              </a:ext>
            </a:extLst>
          </p:cNvPr>
          <p:cNvSpPr txBox="1"/>
          <p:nvPr/>
        </p:nvSpPr>
        <p:spPr>
          <a:xfrm>
            <a:off x="452761" y="2050742"/>
            <a:ext cx="11265763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Впр.2. Укажіть прикметники, які перейшли в іменники. Визначте їхню синтаксичну роль. Перетворіть їх на прикметники .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1. Сміливого куля боїться (Нар. </a:t>
            </a:r>
            <a:r>
              <a:rPr lang="uk-UA" sz="2800" dirty="0" err="1"/>
              <a:t>тв</a:t>
            </a:r>
            <a:r>
              <a:rPr lang="uk-UA" sz="2800" dirty="0"/>
              <a:t>.). 2. В учительській цокав на стіні годинник (Ю. Збанацький). 3. Вільний літає сам і дає іншим літати (Т. Мельничук).</a:t>
            </a:r>
          </a:p>
        </p:txBody>
      </p:sp>
    </p:spTree>
    <p:extLst>
      <p:ext uri="{BB962C8B-B14F-4D97-AF65-F5344CB8AC3E}">
        <p14:creationId xmlns:p14="http://schemas.microsoft.com/office/powerpoint/2010/main" val="17552064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001B68A-FFDD-8CB3-F74F-F057BD68473E}"/>
              </a:ext>
            </a:extLst>
          </p:cNvPr>
          <p:cNvSpPr txBox="1"/>
          <p:nvPr/>
        </p:nvSpPr>
        <p:spPr>
          <a:xfrm>
            <a:off x="487150" y="2145975"/>
            <a:ext cx="10626571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Зауважте! </a:t>
            </a:r>
          </a:p>
          <a:p>
            <a:r>
              <a:rPr lang="uk-UA" sz="2800" dirty="0"/>
              <a:t>Під час утворення відносних прикметників за допомогою суфікса </a:t>
            </a:r>
            <a:r>
              <a:rPr lang="uk-UA" sz="2800" b="1" dirty="0"/>
              <a:t>–</a:t>
            </a:r>
            <a:r>
              <a:rPr lang="uk-UA" sz="2800" b="1" dirty="0" err="1"/>
              <a:t>ськ</a:t>
            </a:r>
            <a:r>
              <a:rPr lang="uk-UA" sz="2800" b="1" dirty="0"/>
              <a:t>   </a:t>
            </a:r>
            <a:r>
              <a:rPr lang="uk-UA" sz="2800" dirty="0"/>
              <a:t>деякі приголосні зазнають звукових змін.</a:t>
            </a:r>
          </a:p>
          <a:p>
            <a:endParaRPr lang="uk-UA" sz="2800" dirty="0"/>
          </a:p>
          <a:p>
            <a:r>
              <a:rPr lang="uk-UA" sz="2800" dirty="0"/>
              <a:t>г, з, ж + -</a:t>
            </a:r>
            <a:r>
              <a:rPr lang="uk-UA" sz="2800" dirty="0" err="1"/>
              <a:t>ськ</a:t>
            </a:r>
            <a:r>
              <a:rPr lang="uk-UA" sz="2800" dirty="0"/>
              <a:t>- = -</a:t>
            </a:r>
            <a:r>
              <a:rPr lang="uk-UA" sz="2800" b="1" dirty="0" err="1">
                <a:solidFill>
                  <a:srgbClr val="FF0000"/>
                </a:solidFill>
              </a:rPr>
              <a:t>зьк</a:t>
            </a:r>
            <a:r>
              <a:rPr lang="uk-UA" sz="2800" b="1" dirty="0">
                <a:solidFill>
                  <a:srgbClr val="FF0000"/>
                </a:solidFill>
              </a:rPr>
              <a:t>-</a:t>
            </a:r>
            <a:r>
              <a:rPr lang="uk-UA" sz="2800" dirty="0"/>
              <a:t> </a:t>
            </a:r>
          </a:p>
          <a:p>
            <a:r>
              <a:rPr lang="uk-UA" sz="2800" dirty="0"/>
              <a:t>к, ц, ч + -</a:t>
            </a:r>
            <a:r>
              <a:rPr lang="uk-UA" sz="2800" dirty="0" err="1"/>
              <a:t>ськ</a:t>
            </a:r>
            <a:r>
              <a:rPr lang="uk-UA" sz="2800" dirty="0"/>
              <a:t>- = </a:t>
            </a:r>
            <a:r>
              <a:rPr lang="uk-UA" sz="2800" b="1" dirty="0">
                <a:solidFill>
                  <a:srgbClr val="FF0000"/>
                </a:solidFill>
              </a:rPr>
              <a:t>-</a:t>
            </a:r>
            <a:r>
              <a:rPr lang="uk-UA" sz="2800" b="1" dirty="0" err="1">
                <a:solidFill>
                  <a:srgbClr val="FF0000"/>
                </a:solidFill>
              </a:rPr>
              <a:t>цьк</a:t>
            </a:r>
            <a:r>
              <a:rPr lang="uk-UA" sz="2800" b="1" dirty="0">
                <a:solidFill>
                  <a:srgbClr val="FF0000"/>
                </a:solidFill>
              </a:rPr>
              <a:t>- </a:t>
            </a:r>
          </a:p>
          <a:p>
            <a:r>
              <a:rPr lang="uk-UA" sz="2800" dirty="0"/>
              <a:t>х, с, ш + -</a:t>
            </a:r>
            <a:r>
              <a:rPr lang="uk-UA" sz="2800" dirty="0" err="1"/>
              <a:t>ськ</a:t>
            </a:r>
            <a:r>
              <a:rPr lang="uk-UA" sz="2800" dirty="0"/>
              <a:t>- = </a:t>
            </a:r>
            <a:r>
              <a:rPr lang="uk-UA" sz="2800" b="1" dirty="0">
                <a:solidFill>
                  <a:srgbClr val="FF0000"/>
                </a:solidFill>
              </a:rPr>
              <a:t>-</a:t>
            </a:r>
            <a:r>
              <a:rPr lang="uk-UA" sz="2800" b="1" dirty="0" err="1">
                <a:solidFill>
                  <a:srgbClr val="FF0000"/>
                </a:solidFill>
              </a:rPr>
              <a:t>ськ</a:t>
            </a:r>
            <a:endParaRPr lang="uk-UA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4344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EFD6BE3-88FA-96F1-33C7-3B0D28792C43}"/>
              </a:ext>
            </a:extLst>
          </p:cNvPr>
          <p:cNvSpPr txBox="1"/>
          <p:nvPr/>
        </p:nvSpPr>
        <p:spPr>
          <a:xfrm>
            <a:off x="159799" y="4456589"/>
            <a:ext cx="1150546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dirty="0"/>
              <a:t>Від іменників на позначення тварин утворюємо присвійні прикметники за допомогою суфіксів: качачий, гусячий, голубиний, солов’їний. Під час творення присвійних прикметників за допомогою суфікса –</a:t>
            </a:r>
            <a:r>
              <a:rPr lang="uk-UA" sz="2400" dirty="0" err="1"/>
              <a:t>ин</a:t>
            </a:r>
            <a:r>
              <a:rPr lang="uk-UA" sz="2400" dirty="0"/>
              <a:t>  деякі приголосні зазнають звукових змін: </a:t>
            </a:r>
            <a:r>
              <a:rPr lang="uk-UA" sz="2400" b="1" dirty="0"/>
              <a:t>г → ж</a:t>
            </a:r>
            <a:r>
              <a:rPr lang="uk-UA" sz="2400" dirty="0"/>
              <a:t>: Олег → ж + -</a:t>
            </a:r>
            <a:r>
              <a:rPr lang="uk-UA" sz="2400" dirty="0" err="1"/>
              <a:t>ин</a:t>
            </a:r>
            <a:r>
              <a:rPr lang="uk-UA" sz="2400" dirty="0"/>
              <a:t>- = </a:t>
            </a:r>
            <a:r>
              <a:rPr lang="uk-UA" sz="2400" dirty="0" err="1"/>
              <a:t>Олежин</a:t>
            </a:r>
            <a:r>
              <a:rPr lang="uk-UA" sz="2400" dirty="0"/>
              <a:t>; </a:t>
            </a:r>
          </a:p>
          <a:p>
            <a:pPr algn="just"/>
            <a:r>
              <a:rPr lang="uk-UA" sz="2400" b="1" dirty="0"/>
              <a:t>к → ч</a:t>
            </a:r>
            <a:r>
              <a:rPr lang="uk-UA" sz="2400" dirty="0"/>
              <a:t>: Даринка → </a:t>
            </a:r>
            <a:r>
              <a:rPr lang="uk-UA" sz="2400" b="1" dirty="0"/>
              <a:t>ч + -</a:t>
            </a:r>
            <a:r>
              <a:rPr lang="uk-UA" sz="2400" b="1" dirty="0" err="1"/>
              <a:t>ин</a:t>
            </a:r>
            <a:r>
              <a:rPr lang="uk-UA" sz="2400" b="1" dirty="0"/>
              <a:t>- </a:t>
            </a:r>
            <a:r>
              <a:rPr lang="uk-UA" sz="2400" dirty="0"/>
              <a:t>= Даринчин; </a:t>
            </a:r>
            <a:r>
              <a:rPr lang="uk-UA" sz="2400" b="1" dirty="0"/>
              <a:t>х → ш: </a:t>
            </a:r>
            <a:r>
              <a:rPr lang="uk-UA" sz="2400" dirty="0"/>
              <a:t>Солоха → </a:t>
            </a:r>
            <a:r>
              <a:rPr lang="uk-UA" sz="2400" b="1" dirty="0"/>
              <a:t>ш + -</a:t>
            </a:r>
            <a:r>
              <a:rPr lang="uk-UA" sz="2400" b="1" dirty="0" err="1"/>
              <a:t>ин</a:t>
            </a:r>
            <a:r>
              <a:rPr lang="uk-UA" sz="2400" b="1" dirty="0"/>
              <a:t>- </a:t>
            </a:r>
            <a:r>
              <a:rPr lang="uk-UA" sz="2400" dirty="0"/>
              <a:t>= Солошин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E46DB86-2DA9-F963-CA7A-9B62CFDA70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34" t="30417" r="1980" b="42500"/>
          <a:stretch/>
        </p:blipFill>
        <p:spPr>
          <a:xfrm>
            <a:off x="159799" y="710723"/>
            <a:ext cx="11585325" cy="338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0528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C9D651C-3654-38D8-856C-EEF65BF83DFC}"/>
              </a:ext>
            </a:extLst>
          </p:cNvPr>
          <p:cNvSpPr txBox="1"/>
          <p:nvPr/>
        </p:nvSpPr>
        <p:spPr>
          <a:xfrm>
            <a:off x="284983" y="2659819"/>
            <a:ext cx="8969854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Впр.3. , с. </a:t>
            </a:r>
            <a:r>
              <a:rPr lang="uk-UA" sz="2800"/>
              <a:t>137 Утворіть</a:t>
            </a:r>
            <a:r>
              <a:rPr lang="uk-UA" sz="2800" dirty="0"/>
              <a:t> від іменників відносні прикметники та запишіть (за зразком).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Зразок. Прага + -</a:t>
            </a:r>
            <a:r>
              <a:rPr lang="uk-UA" sz="2800" dirty="0" err="1"/>
              <a:t>ськ</a:t>
            </a:r>
            <a:r>
              <a:rPr lang="uk-UA" sz="2800" dirty="0"/>
              <a:t>- = празький.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 Прага, козак, </a:t>
            </a:r>
            <a:r>
              <a:rPr lang="uk-UA" sz="2800" dirty="0" err="1"/>
              <a:t>Белз</a:t>
            </a:r>
            <a:r>
              <a:rPr lang="uk-UA" sz="2800" dirty="0"/>
              <a:t>, чех, Збараж, ткач, Калуш, стрілець, Полісся.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FA3B06-01CE-CD06-DFE3-A7F4F88F1FBA}"/>
              </a:ext>
            </a:extLst>
          </p:cNvPr>
          <p:cNvSpPr txBox="1"/>
          <p:nvPr/>
        </p:nvSpPr>
        <p:spPr>
          <a:xfrm>
            <a:off x="7184254" y="350641"/>
            <a:ext cx="3122721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1800" dirty="0"/>
              <a:t>г, з, ж + -</a:t>
            </a:r>
            <a:r>
              <a:rPr lang="uk-UA" sz="1800" dirty="0" err="1"/>
              <a:t>ськ</a:t>
            </a:r>
            <a:r>
              <a:rPr lang="uk-UA" sz="1800" dirty="0"/>
              <a:t>- = -</a:t>
            </a:r>
            <a:r>
              <a:rPr lang="uk-UA" sz="1800" b="1" dirty="0" err="1">
                <a:solidFill>
                  <a:srgbClr val="FF0000"/>
                </a:solidFill>
              </a:rPr>
              <a:t>зьк</a:t>
            </a:r>
            <a:r>
              <a:rPr lang="uk-UA" sz="1800" b="1" dirty="0">
                <a:solidFill>
                  <a:srgbClr val="FF0000"/>
                </a:solidFill>
              </a:rPr>
              <a:t>-</a:t>
            </a:r>
            <a:r>
              <a:rPr lang="uk-UA" sz="1800" dirty="0"/>
              <a:t> </a:t>
            </a:r>
          </a:p>
          <a:p>
            <a:r>
              <a:rPr lang="uk-UA" sz="1800" dirty="0"/>
              <a:t>к, ц, ч + -</a:t>
            </a:r>
            <a:r>
              <a:rPr lang="uk-UA" sz="1800" dirty="0" err="1"/>
              <a:t>ськ</a:t>
            </a:r>
            <a:r>
              <a:rPr lang="uk-UA" sz="1800" dirty="0"/>
              <a:t>- = </a:t>
            </a:r>
            <a:r>
              <a:rPr lang="uk-UA" sz="1800" b="1" dirty="0">
                <a:solidFill>
                  <a:srgbClr val="FF0000"/>
                </a:solidFill>
              </a:rPr>
              <a:t>-</a:t>
            </a:r>
            <a:r>
              <a:rPr lang="uk-UA" sz="1800" b="1" dirty="0" err="1">
                <a:solidFill>
                  <a:srgbClr val="FF0000"/>
                </a:solidFill>
              </a:rPr>
              <a:t>цьк</a:t>
            </a:r>
            <a:r>
              <a:rPr lang="uk-UA" sz="1800" b="1" dirty="0">
                <a:solidFill>
                  <a:srgbClr val="FF0000"/>
                </a:solidFill>
              </a:rPr>
              <a:t>- </a:t>
            </a:r>
          </a:p>
          <a:p>
            <a:r>
              <a:rPr lang="uk-UA" sz="1800" dirty="0"/>
              <a:t>х, с, ш + -</a:t>
            </a:r>
            <a:r>
              <a:rPr lang="uk-UA" sz="1800" dirty="0" err="1"/>
              <a:t>ськ</a:t>
            </a:r>
            <a:r>
              <a:rPr lang="uk-UA" sz="1800" dirty="0"/>
              <a:t>- = </a:t>
            </a:r>
            <a:r>
              <a:rPr lang="uk-UA" sz="1800" b="1" dirty="0">
                <a:solidFill>
                  <a:srgbClr val="FF0000"/>
                </a:solidFill>
              </a:rPr>
              <a:t>-</a:t>
            </a:r>
            <a:r>
              <a:rPr lang="uk-UA" sz="1800" b="1" dirty="0" err="1">
                <a:solidFill>
                  <a:srgbClr val="FF0000"/>
                </a:solidFill>
              </a:rPr>
              <a:t>ськ</a:t>
            </a:r>
            <a:endParaRPr lang="uk-UA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7139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7A80ECF-18A1-1CA3-4316-C2D0BE308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6502" y="0"/>
            <a:ext cx="4023455" cy="33051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2269884-2215-325A-851B-0147A168A96C}"/>
              </a:ext>
            </a:extLst>
          </p:cNvPr>
          <p:cNvSpPr txBox="1"/>
          <p:nvPr/>
        </p:nvSpPr>
        <p:spPr>
          <a:xfrm>
            <a:off x="428348" y="334677"/>
            <a:ext cx="23681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§ 70, с.136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D2E07B-2A34-5164-CB7A-3D5FD01F0A14}"/>
              </a:ext>
            </a:extLst>
          </p:cNvPr>
          <p:cNvSpPr txBox="1"/>
          <p:nvPr/>
        </p:nvSpPr>
        <p:spPr>
          <a:xfrm>
            <a:off x="188651" y="3552826"/>
            <a:ext cx="1136119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Впр.4. , с. </a:t>
            </a:r>
            <a:r>
              <a:rPr lang="uk-UA" sz="2800"/>
              <a:t>137. Утворіть</a:t>
            </a:r>
            <a:r>
              <a:rPr lang="uk-UA" sz="2800" dirty="0"/>
              <a:t> і запишіть присвійні прикметники.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(Наум) голос, (Іринка) планшет, (Квітка) пісня, (дрімлюга) хвіст, (Арсеній) порада.</a:t>
            </a:r>
          </a:p>
        </p:txBody>
      </p:sp>
    </p:spTree>
    <p:extLst>
      <p:ext uri="{BB962C8B-B14F-4D97-AF65-F5344CB8AC3E}">
        <p14:creationId xmlns:p14="http://schemas.microsoft.com/office/powerpoint/2010/main" val="1996045196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Туман</Template>
  <TotalTime>156</TotalTime>
  <Words>868</Words>
  <Application>Microsoft Office PowerPoint</Application>
  <PresentationFormat>Широкий екран</PresentationFormat>
  <Paragraphs>67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18" baseType="lpstr">
      <vt:lpstr>Arial</vt:lpstr>
      <vt:lpstr>Century Gothic</vt:lpstr>
      <vt:lpstr>Open Sans</vt:lpstr>
      <vt:lpstr>Туман</vt:lpstr>
      <vt:lpstr>Творення прикметників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Прикметник як частина мови: значення, морфологічні ознаки, синтаксична роль</dc:title>
  <dc:creator>Тетяна Сезько</dc:creator>
  <cp:lastModifiedBy>Тетяна Сезько</cp:lastModifiedBy>
  <cp:revision>20</cp:revision>
  <dcterms:created xsi:type="dcterms:W3CDTF">2024-02-03T16:52:36Z</dcterms:created>
  <dcterms:modified xsi:type="dcterms:W3CDTF">2024-06-28T10:41:21Z</dcterms:modified>
</cp:coreProperties>
</file>