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85" r:id="rId2"/>
    <p:sldId id="260" r:id="rId3"/>
    <p:sldId id="263" r:id="rId4"/>
    <p:sldId id="291" r:id="rId5"/>
    <p:sldId id="275" r:id="rId6"/>
    <p:sldId id="272" r:id="rId7"/>
    <p:sldId id="278" r:id="rId8"/>
    <p:sldId id="292" r:id="rId9"/>
    <p:sldId id="293" r:id="rId10"/>
    <p:sldId id="294" r:id="rId11"/>
    <p:sldId id="273" r:id="rId12"/>
    <p:sldId id="288" r:id="rId13"/>
    <p:sldId id="283" r:id="rId14"/>
    <p:sldId id="289" r:id="rId15"/>
    <p:sldId id="290" r:id="rId16"/>
    <p:sldId id="279" r:id="rId17"/>
  </p:sldIdLst>
  <p:sldSz cx="9144000" cy="6858000" type="screen4x3"/>
  <p:notesSz cx="6858000" cy="9144000"/>
  <p:embeddedFontLst>
    <p:embeddedFont>
      <p:font typeface="Matilda" panose="020B0604020202020204" charset="0"/>
      <p:regular r:id="rId18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2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8368A4"/>
    <a:srgbClr val="00A200"/>
    <a:srgbClr val="C85F08"/>
    <a:srgbClr val="960000"/>
    <a:srgbClr val="C75F09"/>
    <a:srgbClr val="00823B"/>
    <a:srgbClr val="8970A8"/>
    <a:srgbClr val="006600"/>
    <a:srgbClr val="002B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68" y="72"/>
      </p:cViewPr>
      <p:guideLst>
        <p:guide orient="horz" pos="202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744C-FE01-496A-A041-ED93458D1002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85F08"/>
                </a:solidFill>
              </a:rPr>
              <a:t>Доброго дня, гарного настрою!</a:t>
            </a:r>
            <a:endParaRPr lang="ru-RU" b="1" dirty="0">
              <a:solidFill>
                <a:srgbClr val="C85F08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792" y="260648"/>
            <a:ext cx="4464496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452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691680" y="908720"/>
            <a:ext cx="6480720" cy="16561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normalizeH="0" baseline="0" noProof="0" dirty="0" err="1" smtClean="0">
                <a:ln w="9525">
                  <a:noFill/>
                </a:ln>
                <a:solidFill>
                  <a:srgbClr val="7030A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Вимова</a:t>
            </a:r>
            <a:r>
              <a:rPr kumimoji="0" lang="ru-RU" sz="6000" b="1" i="0" u="none" strike="noStrike" kern="1200" normalizeH="0" baseline="0" noProof="0" dirty="0" smtClean="0">
                <a:ln w="9525">
                  <a:noFill/>
                </a:ln>
                <a:solidFill>
                  <a:srgbClr val="7030A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 і </a:t>
            </a:r>
            <a:r>
              <a:rPr kumimoji="0" lang="ru-RU" sz="6000" b="1" i="0" u="none" strike="noStrike" kern="1200" normalizeH="0" baseline="0" noProof="0" dirty="0" err="1" smtClean="0">
                <a:ln w="9525">
                  <a:noFill/>
                </a:ln>
                <a:solidFill>
                  <a:srgbClr val="7030A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правопис</a:t>
            </a:r>
            <a:r>
              <a:rPr kumimoji="0" lang="ru-RU" sz="6000" b="1" i="0" u="none" strike="noStrike" kern="1200" normalizeH="0" baseline="0" noProof="0" dirty="0" smtClean="0">
                <a:ln w="9525">
                  <a:noFill/>
                </a:ln>
                <a:solidFill>
                  <a:srgbClr val="7030A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 </a:t>
            </a:r>
            <a:r>
              <a:rPr kumimoji="0" lang="ru-RU" sz="6000" b="1" i="0" u="none" strike="noStrike" kern="1200" normalizeH="0" baseline="0" noProof="0" dirty="0" err="1" smtClean="0">
                <a:ln w="9525">
                  <a:noFill/>
                </a:ln>
                <a:solidFill>
                  <a:srgbClr val="7030A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префіксів</a:t>
            </a:r>
            <a:r>
              <a:rPr kumimoji="0" lang="ru-RU" sz="6000" b="1" i="0" u="none" strike="noStrike" kern="1200" normalizeH="0" baseline="0" noProof="0" dirty="0" smtClean="0">
                <a:ln w="9525">
                  <a:noFill/>
                </a:ln>
                <a:solidFill>
                  <a:srgbClr val="7030A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normalizeH="0" baseline="0" noProof="0" dirty="0" smtClean="0">
                <a:ln w="9525">
                  <a:noFill/>
                </a:ln>
                <a:solidFill>
                  <a:srgbClr val="7030A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пре-, при-, </a:t>
            </a:r>
            <a:r>
              <a:rPr kumimoji="0" lang="ru-RU" sz="6000" b="1" i="0" u="none" strike="noStrike" kern="1200" normalizeH="0" baseline="0" noProof="0" dirty="0" err="1" smtClean="0">
                <a:ln w="9525">
                  <a:noFill/>
                </a:ln>
                <a:solidFill>
                  <a:srgbClr val="7030A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пр</a:t>
            </a:r>
            <a:r>
              <a:rPr lang="ru-RU" sz="6000" b="1" dirty="0" smtClean="0">
                <a:ln w="9525">
                  <a:noFill/>
                </a:ln>
                <a:solidFill>
                  <a:srgbClr val="7030A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Matilda" pitchFamily="2" charset="0"/>
                <a:ea typeface="+mj-ea"/>
                <a:cs typeface="+mj-cs"/>
              </a:rPr>
              <a:t>і-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6000" b="1" i="0" u="none" strike="noStrike" kern="1200" normalizeH="0" baseline="0" noProof="0" dirty="0" smtClean="0">
                <a:ln w="9525">
                  <a:noFill/>
                </a:ln>
                <a:solidFill>
                  <a:srgbClr val="7030A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atilda" pitchFamily="2" charset="0"/>
                <a:ea typeface="+mj-ea"/>
                <a:cs typeface="+mj-cs"/>
              </a:rPr>
              <a:t>Тренувальні вправи </a:t>
            </a:r>
            <a:endParaRPr kumimoji="0" lang="ru-RU" sz="4800" b="1" i="0" u="none" strike="noStrike" kern="1200" normalizeH="0" baseline="0" noProof="0" dirty="0">
              <a:ln w="9525">
                <a:noFill/>
              </a:ln>
              <a:solidFill>
                <a:srgbClr val="7030A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Matilda" pitchFamily="2" charset="0"/>
              <a:ea typeface="+mj-ea"/>
              <a:cs typeface="+mj-cs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2627784" y="5943600"/>
            <a:ext cx="4176464" cy="9144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7030A0"/>
                </a:solidFill>
              </a:rPr>
              <a:t>Урок української мови в 5 класі</a:t>
            </a:r>
            <a:endParaRPr lang="ru-RU" sz="2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08912" cy="720080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uk-UA" sz="5400" b="1" dirty="0" smtClean="0">
                <a:ln w="50800"/>
                <a:solidFill>
                  <a:srgbClr val="C00000"/>
                </a:solidFill>
                <a:latin typeface="Matilda" pitchFamily="2" charset="0"/>
              </a:rPr>
              <a:t>Сьогодні на </a:t>
            </a:r>
            <a:r>
              <a:rPr lang="uk-UA" sz="5400" b="1" dirty="0" err="1" smtClean="0">
                <a:ln w="50800"/>
                <a:solidFill>
                  <a:srgbClr val="C00000"/>
                </a:solidFill>
                <a:latin typeface="Matilda" pitchFamily="2" charset="0"/>
              </a:rPr>
              <a:t>уроці</a:t>
            </a:r>
            <a:r>
              <a:rPr lang="uk-UA" sz="5400" b="1" dirty="0" smtClean="0">
                <a:ln w="50800"/>
                <a:solidFill>
                  <a:srgbClr val="C00000"/>
                </a:solidFill>
                <a:latin typeface="Matilda" pitchFamily="2" charset="0"/>
              </a:rPr>
              <a:t> ти</a:t>
            </a:r>
            <a:endParaRPr lang="ru-RU" sz="5400" b="1" dirty="0">
              <a:ln w="50800"/>
              <a:solidFill>
                <a:srgbClr val="C00000"/>
              </a:solidFill>
              <a:latin typeface="Matilda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67544" y="1196752"/>
            <a:ext cx="8208912" cy="54006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rgbClr val="00A200"/>
                </a:solidFill>
              </a:rPr>
              <a:t>з</a:t>
            </a:r>
            <a:r>
              <a:rPr lang="uk-UA" b="1" dirty="0" smtClean="0">
                <a:solidFill>
                  <a:srgbClr val="00A200"/>
                </a:solidFill>
              </a:rPr>
              <a:t>акріпиш знання про будову слова;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b="1" dirty="0" smtClean="0">
                <a:solidFill>
                  <a:srgbClr val="00A200"/>
                </a:solidFill>
              </a:rPr>
              <a:t>навчишся розрізняти префікси пре-, при-, прі-;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rgbClr val="00A200"/>
                </a:solidFill>
              </a:rPr>
              <a:t>н</a:t>
            </a:r>
            <a:r>
              <a:rPr lang="uk-UA" b="1" dirty="0" smtClean="0">
                <a:solidFill>
                  <a:srgbClr val="00A200"/>
                </a:solidFill>
              </a:rPr>
              <a:t>авчишся правильно вимовляти та писати префікси пре-, при-, прі-.</a:t>
            </a:r>
          </a:p>
          <a:p>
            <a:pPr>
              <a:buFont typeface="Wingdings" panose="05000000000000000000" pitchFamily="2" charset="2"/>
              <a:buChar char="Ø"/>
            </a:pPr>
            <a:endParaRPr lang="uk-UA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 descr="C:\Users\Igor-pc\Desktop\пчелки\unna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759" y="3501008"/>
            <a:ext cx="191452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52586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C0000"/>
                </a:solidFill>
              </a:rPr>
              <a:t>Перевірка домашнього завдання </a:t>
            </a:r>
            <a:endParaRPr lang="ru-RU" b="1" dirty="0">
              <a:solidFill>
                <a:srgbClr val="CC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solidFill>
                  <a:srgbClr val="0070C0"/>
                </a:solidFill>
              </a:rPr>
              <a:t>149. </a:t>
            </a:r>
            <a:r>
              <a:rPr lang="ru-RU" b="1" dirty="0" err="1">
                <a:solidFill>
                  <a:srgbClr val="0070C0"/>
                </a:solidFill>
              </a:rPr>
              <a:t>Доберіть</a:t>
            </a:r>
            <a:r>
              <a:rPr lang="ru-RU" b="1" dirty="0">
                <a:solidFill>
                  <a:srgbClr val="0070C0"/>
                </a:solidFill>
              </a:rPr>
              <a:t> до </a:t>
            </a:r>
            <a:r>
              <a:rPr lang="ru-RU" b="1" dirty="0" err="1">
                <a:solidFill>
                  <a:srgbClr val="0070C0"/>
                </a:solidFill>
              </a:rPr>
              <a:t>поданих</a:t>
            </a:r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ru-RU" b="1" dirty="0" err="1">
                <a:solidFill>
                  <a:srgbClr val="0070C0"/>
                </a:solidFill>
              </a:rPr>
              <a:t>слів</a:t>
            </a:r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ru-RU" b="1" dirty="0" err="1">
                <a:solidFill>
                  <a:srgbClr val="0070C0"/>
                </a:solidFill>
              </a:rPr>
              <a:t>спільнокореневі</a:t>
            </a:r>
            <a:r>
              <a:rPr lang="ru-RU" b="1" dirty="0">
                <a:solidFill>
                  <a:srgbClr val="0070C0"/>
                </a:solidFill>
              </a:rPr>
              <a:t> з </a:t>
            </a:r>
            <a:r>
              <a:rPr lang="ru-RU" b="1" dirty="0" err="1">
                <a:solidFill>
                  <a:srgbClr val="0070C0"/>
                </a:solidFill>
              </a:rPr>
              <a:t>префіксами</a:t>
            </a:r>
            <a:r>
              <a:rPr lang="ru-RU" b="1" dirty="0">
                <a:solidFill>
                  <a:srgbClr val="0070C0"/>
                </a:solidFill>
              </a:rPr>
              <a:t> пре-, при-. </a:t>
            </a:r>
            <a:r>
              <a:rPr lang="ru-RU" b="1" dirty="0" err="1">
                <a:solidFill>
                  <a:srgbClr val="0070C0"/>
                </a:solidFill>
              </a:rPr>
              <a:t>Запишіть</a:t>
            </a:r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ru-RU" b="1" dirty="0" err="1">
                <a:solidFill>
                  <a:srgbClr val="0070C0"/>
                </a:solidFill>
              </a:rPr>
              <a:t>дібрані</a:t>
            </a:r>
            <a:r>
              <a:rPr lang="ru-RU" b="1" dirty="0">
                <a:solidFill>
                  <a:srgbClr val="0070C0"/>
                </a:solidFill>
              </a:rPr>
              <a:t> слова, </a:t>
            </a:r>
            <a:r>
              <a:rPr lang="ru-RU" b="1" dirty="0" err="1">
                <a:solidFill>
                  <a:srgbClr val="0070C0"/>
                </a:solidFill>
              </a:rPr>
              <a:t>підкресліть</a:t>
            </a:r>
            <a:r>
              <a:rPr lang="ru-RU" b="1" dirty="0">
                <a:solidFill>
                  <a:srgbClr val="0070C0"/>
                </a:solidFill>
              </a:rPr>
              <a:t> та </a:t>
            </a:r>
            <a:r>
              <a:rPr lang="ru-RU" b="1" dirty="0" err="1">
                <a:solidFill>
                  <a:srgbClr val="0070C0"/>
                </a:solidFill>
              </a:rPr>
              <a:t>поясніть</a:t>
            </a:r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ru-RU" b="1" dirty="0" err="1">
                <a:solidFill>
                  <a:srgbClr val="0070C0"/>
                </a:solidFill>
              </a:rPr>
              <a:t>орфограму</a:t>
            </a:r>
            <a:r>
              <a:rPr lang="ru-RU" b="1" dirty="0">
                <a:solidFill>
                  <a:srgbClr val="0070C0"/>
                </a:solidFill>
              </a:rPr>
              <a:t> в </a:t>
            </a:r>
            <a:r>
              <a:rPr lang="ru-RU" b="1" dirty="0" err="1">
                <a:solidFill>
                  <a:srgbClr val="0070C0"/>
                </a:solidFill>
              </a:rPr>
              <a:t>префіксах</a:t>
            </a:r>
            <a:r>
              <a:rPr lang="ru-RU" b="1" dirty="0">
                <a:solidFill>
                  <a:srgbClr val="0070C0"/>
                </a:solidFill>
              </a:rPr>
              <a:t>. </a:t>
            </a:r>
            <a:endParaRPr lang="ru-RU" b="1" dirty="0" smtClean="0">
              <a:solidFill>
                <a:srgbClr val="0070C0"/>
              </a:solidFill>
            </a:endParaRPr>
          </a:p>
          <a:p>
            <a:r>
              <a:rPr lang="ru-RU" dirty="0" err="1" smtClean="0"/>
              <a:t>Дніпро</a:t>
            </a:r>
            <a:r>
              <a:rPr lang="ru-RU" dirty="0"/>
              <a:t>, </a:t>
            </a:r>
            <a:r>
              <a:rPr lang="ru-RU" dirty="0" err="1"/>
              <a:t>поганий</a:t>
            </a:r>
            <a:r>
              <a:rPr lang="ru-RU" dirty="0"/>
              <a:t>, </a:t>
            </a:r>
            <a:r>
              <a:rPr lang="ru-RU" dirty="0" err="1"/>
              <a:t>солити</a:t>
            </a:r>
            <a:r>
              <a:rPr lang="ru-RU" dirty="0"/>
              <a:t>, </a:t>
            </a:r>
            <a:r>
              <a:rPr lang="ru-RU" dirty="0" err="1"/>
              <a:t>звати</a:t>
            </a:r>
            <a:r>
              <a:rPr lang="ru-RU" dirty="0"/>
              <a:t>, колоти, дорога, </a:t>
            </a:r>
            <a:r>
              <a:rPr lang="ru-RU" dirty="0" err="1"/>
              <a:t>солодкий</a:t>
            </a:r>
            <a:r>
              <a:rPr lang="ru-RU" dirty="0"/>
              <a:t>, </a:t>
            </a:r>
            <a:r>
              <a:rPr lang="ru-RU" dirty="0" err="1"/>
              <a:t>копати</a:t>
            </a:r>
            <a:r>
              <a:rPr lang="ru-RU" dirty="0"/>
              <a:t>, </a:t>
            </a:r>
            <a:r>
              <a:rPr lang="ru-RU" dirty="0" err="1"/>
              <a:t>святий</a:t>
            </a:r>
            <a:r>
              <a:rPr lang="ru-RU" dirty="0"/>
              <a:t>, </a:t>
            </a:r>
            <a:r>
              <a:rPr lang="ru-RU" dirty="0" err="1"/>
              <a:t>чудовий</a:t>
            </a:r>
            <a:r>
              <a:rPr lang="ru-RU" dirty="0"/>
              <a:t>, </a:t>
            </a:r>
            <a:r>
              <a:rPr lang="ru-RU" dirty="0" err="1"/>
              <a:t>чіпляти</a:t>
            </a:r>
            <a:r>
              <a:rPr lang="ru-RU" dirty="0"/>
              <a:t>, </a:t>
            </a:r>
            <a:r>
              <a:rPr lang="ru-RU" dirty="0" err="1"/>
              <a:t>зачиняти</a:t>
            </a:r>
            <a:r>
              <a:rPr lang="ru-RU" dirty="0"/>
              <a:t>, </a:t>
            </a:r>
            <a:r>
              <a:rPr lang="ru-RU" dirty="0" err="1"/>
              <a:t>згадати</a:t>
            </a:r>
            <a:r>
              <a:rPr lang="ru-RU" dirty="0"/>
              <a:t>, </a:t>
            </a:r>
            <a:r>
              <a:rPr lang="ru-RU" dirty="0" err="1"/>
              <a:t>заховати</a:t>
            </a:r>
            <a:r>
              <a:rPr lang="ru-RU" dirty="0"/>
              <a:t>, </a:t>
            </a:r>
            <a:r>
              <a:rPr lang="ru-RU" dirty="0" err="1"/>
              <a:t>мудрий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1533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652934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7030A0"/>
                </a:solidFill>
              </a:rPr>
              <a:t>Дослідження </a:t>
            </a:r>
            <a:endParaRPr lang="ru-RU" b="1" dirty="0">
              <a:solidFill>
                <a:srgbClr val="7030A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2253161"/>
              </p:ext>
            </p:extLst>
          </p:nvPr>
        </p:nvGraphicFramePr>
        <p:xfrm>
          <a:off x="467544" y="1196752"/>
          <a:ext cx="8229600" cy="43281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dirty="0" smtClean="0"/>
                        <a:t>Слово</a:t>
                      </a:r>
                      <a:r>
                        <a:rPr lang="uk-UA" sz="3200" baseline="0" dirty="0" smtClean="0"/>
                        <a:t> 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dirty="0" smtClean="0"/>
                        <a:t>Префікс 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 smtClean="0"/>
                        <a:t>Значення 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Пречудовий, предовгий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 smtClean="0"/>
                        <a:t>Пре-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Вищий</a:t>
                      </a:r>
                      <a:r>
                        <a:rPr lang="uk-UA" sz="2400" baseline="0" dirty="0" smtClean="0"/>
                        <a:t> ступінь ознаки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dirty="0" err="1" smtClean="0"/>
                        <a:t>Прив</a:t>
                      </a:r>
                      <a:r>
                        <a:rPr lang="en-US" sz="2400" dirty="0" smtClean="0"/>
                        <a:t>`</a:t>
                      </a:r>
                      <a:r>
                        <a:rPr lang="uk-UA" sz="2400" dirty="0" err="1" smtClean="0"/>
                        <a:t>язати</a:t>
                      </a:r>
                      <a:r>
                        <a:rPr lang="uk-UA" sz="2400" dirty="0" smtClean="0"/>
                        <a:t>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 smtClean="0"/>
                        <a:t>При-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Приєднання до чогось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Приміський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 smtClean="0"/>
                        <a:t>При-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Знаходження біля чогось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Присісти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 smtClean="0"/>
                        <a:t>При-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Неповнота дії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Прилетіти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 smtClean="0"/>
                        <a:t>При-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Наближення до чогось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C:\Users\Igor-pc\Desktop\imag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5524912"/>
            <a:ext cx="2448272" cy="1100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288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uk-UA" b="1" dirty="0" smtClean="0">
                <a:solidFill>
                  <a:srgbClr val="7030A0"/>
                </a:solidFill>
              </a:rPr>
              <a:t>Правопис префіксів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half" idx="1"/>
          </p:nvPr>
        </p:nvSpPr>
        <p:spPr>
          <a:xfrm>
            <a:off x="395536" y="1268760"/>
            <a:ext cx="41148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uk-UA" b="1" dirty="0" smtClean="0">
                <a:solidFill>
                  <a:srgbClr val="7030A0"/>
                </a:solidFill>
              </a:rPr>
              <a:t>Пре-</a:t>
            </a:r>
          </a:p>
          <a:p>
            <a:pPr marL="0" indent="0">
              <a:buNone/>
            </a:pPr>
            <a:r>
              <a:rPr lang="uk-UA" dirty="0" smtClean="0"/>
              <a:t>означає вищу міру ознаки (можна замінити словом </a:t>
            </a:r>
            <a:r>
              <a:rPr lang="uk-UA" i="1" dirty="0" smtClean="0">
                <a:solidFill>
                  <a:srgbClr val="7030A0"/>
                </a:solidFill>
              </a:rPr>
              <a:t>дуже</a:t>
            </a:r>
            <a:r>
              <a:rPr lang="uk-UA" dirty="0" smtClean="0"/>
              <a:t>) </a:t>
            </a:r>
          </a:p>
          <a:p>
            <a:pPr marL="0" indent="0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b="1" dirty="0" smtClean="0">
                <a:solidFill>
                  <a:srgbClr val="7030A0"/>
                </a:solidFill>
              </a:rPr>
              <a:t>Прі- </a:t>
            </a:r>
          </a:p>
          <a:p>
            <a:pPr marL="0" indent="0">
              <a:buNone/>
            </a:pPr>
            <a:r>
              <a:rPr lang="uk-UA" dirty="0" smtClean="0"/>
              <a:t>В словах прізвище, прізвисько, прірва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4836425" y="1268760"/>
            <a:ext cx="3826768" cy="4525963"/>
          </a:xfrm>
        </p:spPr>
        <p:txBody>
          <a:bodyPr/>
          <a:lstStyle/>
          <a:p>
            <a:pPr marL="0" indent="0" algn="ctr">
              <a:buNone/>
            </a:pPr>
            <a:r>
              <a:rPr lang="uk-UA" b="1" dirty="0" smtClean="0">
                <a:solidFill>
                  <a:srgbClr val="7030A0"/>
                </a:solidFill>
              </a:rPr>
              <a:t>При-</a:t>
            </a:r>
          </a:p>
          <a:p>
            <a:pPr marL="0" indent="0" algn="ctr">
              <a:buNone/>
            </a:pPr>
            <a:r>
              <a:rPr lang="uk-UA" dirty="0"/>
              <a:t>о</a:t>
            </a:r>
            <a:r>
              <a:rPr lang="uk-UA" dirty="0" smtClean="0"/>
              <a:t>значає:</a:t>
            </a:r>
          </a:p>
          <a:p>
            <a:pPr marL="0" indent="0">
              <a:buNone/>
            </a:pPr>
            <a:r>
              <a:rPr lang="uk-UA" dirty="0" smtClean="0"/>
              <a:t>а)наближення;</a:t>
            </a:r>
          </a:p>
          <a:p>
            <a:pPr marL="0" indent="0">
              <a:buNone/>
            </a:pPr>
            <a:r>
              <a:rPr lang="uk-UA" dirty="0" smtClean="0"/>
              <a:t>б)приєднання;</a:t>
            </a:r>
          </a:p>
          <a:p>
            <a:pPr marL="0" indent="0">
              <a:buNone/>
            </a:pPr>
            <a:r>
              <a:rPr lang="uk-UA" dirty="0" smtClean="0"/>
              <a:t>в)неповноту дії чи ознаки;</a:t>
            </a:r>
          </a:p>
          <a:p>
            <a:pPr marL="0" indent="0">
              <a:buNone/>
            </a:pPr>
            <a:r>
              <a:rPr lang="uk-UA" dirty="0" smtClean="0"/>
              <a:t>г)знаходження біля чогось.</a:t>
            </a:r>
          </a:p>
          <a:p>
            <a:endParaRPr lang="ru-RU" dirty="0"/>
          </a:p>
        </p:txBody>
      </p:sp>
      <p:pic>
        <p:nvPicPr>
          <p:cNvPr id="5122" name="Picture 2" descr="C:\Users\Igor-pc\Desktop\пчелки\5d9700c4b9884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725144"/>
            <a:ext cx="1416553" cy="176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41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24942"/>
          </a:xfrm>
        </p:spPr>
        <p:txBody>
          <a:bodyPr>
            <a:noAutofit/>
          </a:bodyPr>
          <a:lstStyle/>
          <a:p>
            <a:r>
              <a:rPr lang="uk-UA" b="1" dirty="0" smtClean="0">
                <a:solidFill>
                  <a:srgbClr val="7030A0"/>
                </a:solidFill>
                <a:latin typeface="Matilda" panose="020B0604020202020204" charset="0"/>
              </a:rPr>
              <a:t>Творча робота</a:t>
            </a:r>
            <a:endParaRPr lang="ru-RU" b="1" dirty="0">
              <a:solidFill>
                <a:srgbClr val="7030A0"/>
              </a:solidFill>
              <a:latin typeface="Matilda" panose="020B06040202020202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3"/>
            <a:ext cx="8229600" cy="3672408"/>
          </a:xfrm>
        </p:spPr>
        <p:txBody>
          <a:bodyPr/>
          <a:lstStyle/>
          <a:p>
            <a:pPr marL="0" indent="0">
              <a:buNone/>
            </a:pPr>
            <a:r>
              <a:rPr lang="uk-UA" sz="2800" dirty="0" smtClean="0"/>
              <a:t>Подані словосполучення замінити одним словом з префіксом пре-, при-. Поясніть написання префіксів.</a:t>
            </a:r>
          </a:p>
          <a:p>
            <a:pPr marL="0" indent="0">
              <a:buNone/>
            </a:pPr>
            <a:r>
              <a:rPr lang="uk-UA" dirty="0" smtClean="0"/>
              <a:t>  </a:t>
            </a:r>
          </a:p>
          <a:p>
            <a:pPr marL="0" indent="0">
              <a:buNone/>
            </a:pPr>
            <a:r>
              <a:rPr lang="uk-UA" dirty="0" smtClean="0"/>
              <a:t>Дуже добра, дуже зла, дуже гострий, дуже тугий, дуже великий, посадка літака, невеликий мороз, поява птахів навесні, хата біля моря.</a:t>
            </a:r>
            <a:endParaRPr lang="ru-RU" dirty="0"/>
          </a:p>
        </p:txBody>
      </p:sp>
      <p:pic>
        <p:nvPicPr>
          <p:cNvPr id="7170" name="Picture 2" descr="C:\Users\Igor-pc\Desktop\пчелки\172-1723625_honey-bee-clipart-png-bee-teaching-clip-ar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65104"/>
            <a:ext cx="2448271" cy="2254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897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>
                <a:solidFill>
                  <a:srgbClr val="0070C0"/>
                </a:solidFill>
              </a:rPr>
              <a:t>150. ТРЕТЄ ЗАЙВЕ. У </a:t>
            </a:r>
            <a:r>
              <a:rPr lang="ru-RU" sz="2400" b="1" dirty="0" err="1">
                <a:solidFill>
                  <a:srgbClr val="0070C0"/>
                </a:solidFill>
              </a:rPr>
              <a:t>кожній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групі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слів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знайдіть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одне</a:t>
            </a:r>
            <a:r>
              <a:rPr lang="ru-RU" sz="2400" b="1" dirty="0">
                <a:solidFill>
                  <a:srgbClr val="0070C0"/>
                </a:solidFill>
              </a:rPr>
              <a:t>, яке </a:t>
            </a:r>
            <a:r>
              <a:rPr lang="ru-RU" sz="2400" b="1" dirty="0" err="1">
                <a:solidFill>
                  <a:srgbClr val="0070C0"/>
                </a:solidFill>
              </a:rPr>
              <a:t>відрізняється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від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інших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двох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відтінком</a:t>
            </a:r>
            <a:r>
              <a:rPr lang="ru-RU" sz="2400" b="1" dirty="0">
                <a:solidFill>
                  <a:srgbClr val="0070C0"/>
                </a:solidFill>
              </a:rPr>
              <a:t> у </a:t>
            </a:r>
            <a:r>
              <a:rPr lang="ru-RU" sz="2400" b="1" dirty="0" err="1">
                <a:solidFill>
                  <a:srgbClr val="0070C0"/>
                </a:solidFill>
              </a:rPr>
              <a:t>значенні</a:t>
            </a:r>
            <a:r>
              <a:rPr lang="ru-RU" sz="2400" b="1" dirty="0">
                <a:solidFill>
                  <a:srgbClr val="0070C0"/>
                </a:solidFill>
              </a:rPr>
              <a:t>, </a:t>
            </a:r>
            <a:r>
              <a:rPr lang="ru-RU" sz="2400" b="1" dirty="0" err="1">
                <a:solidFill>
                  <a:srgbClr val="0070C0"/>
                </a:solidFill>
              </a:rPr>
              <a:t>якого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надає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йому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префікс</a:t>
            </a:r>
            <a:r>
              <a:rPr lang="ru-RU" sz="2400" b="1" dirty="0">
                <a:solidFill>
                  <a:srgbClr val="0070C0"/>
                </a:solidFill>
              </a:rPr>
              <a:t> при-.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1. </a:t>
            </a:r>
            <a:r>
              <a:rPr lang="ru-RU" dirty="0" err="1"/>
              <a:t>Присолити</a:t>
            </a:r>
            <a:r>
              <a:rPr lang="ru-RU" dirty="0"/>
              <a:t>, </a:t>
            </a:r>
            <a:r>
              <a:rPr lang="ru-RU" dirty="0" err="1"/>
              <a:t>пригасити</a:t>
            </a:r>
            <a:r>
              <a:rPr lang="ru-RU" dirty="0"/>
              <a:t>, </a:t>
            </a:r>
            <a:r>
              <a:rPr lang="ru-RU" dirty="0" err="1"/>
              <a:t>приклеїти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/>
              <a:t>. </a:t>
            </a:r>
            <a:r>
              <a:rPr lang="ru-RU" dirty="0" err="1"/>
              <a:t>Прикордонний</a:t>
            </a:r>
            <a:r>
              <a:rPr lang="ru-RU" dirty="0"/>
              <a:t>, </a:t>
            </a:r>
            <a:r>
              <a:rPr lang="ru-RU" dirty="0" err="1"/>
              <a:t>припечений</a:t>
            </a:r>
            <a:r>
              <a:rPr lang="ru-RU" dirty="0"/>
              <a:t>, </a:t>
            </a:r>
            <a:r>
              <a:rPr lang="ru-RU" dirty="0" err="1"/>
              <a:t>пришкільний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3. </a:t>
            </a:r>
            <a:r>
              <a:rPr lang="ru-RU" dirty="0" err="1"/>
              <a:t>Приїхати</a:t>
            </a:r>
            <a:r>
              <a:rPr lang="ru-RU" dirty="0"/>
              <a:t>, </a:t>
            </a:r>
            <a:r>
              <a:rPr lang="ru-RU" dirty="0" err="1"/>
              <a:t>приперчити</a:t>
            </a:r>
            <a:r>
              <a:rPr lang="ru-RU" dirty="0"/>
              <a:t>, </a:t>
            </a:r>
            <a:r>
              <a:rPr lang="ru-RU" dirty="0" err="1"/>
              <a:t>прибігти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4</a:t>
            </a:r>
            <a:r>
              <a:rPr lang="ru-RU" dirty="0"/>
              <a:t>. </a:t>
            </a:r>
            <a:r>
              <a:rPr lang="ru-RU" dirty="0" err="1"/>
              <a:t>Прибережний</a:t>
            </a:r>
            <a:r>
              <a:rPr lang="ru-RU" dirty="0"/>
              <a:t>, </a:t>
            </a:r>
            <a:r>
              <a:rPr lang="ru-RU" dirty="0" err="1"/>
              <a:t>приміський</a:t>
            </a:r>
            <a:r>
              <a:rPr lang="ru-RU" dirty="0"/>
              <a:t>, </a:t>
            </a:r>
            <a:r>
              <a:rPr lang="ru-RU" dirty="0" err="1"/>
              <a:t>приклеєний</a:t>
            </a:r>
            <a:r>
              <a:rPr lang="ru-RU" dirty="0"/>
              <a:t>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768" y="4437112"/>
            <a:ext cx="3238500" cy="242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210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151. </a:t>
            </a:r>
            <a:r>
              <a:rPr lang="ru-RU" dirty="0" err="1"/>
              <a:t>Складіть</a:t>
            </a:r>
            <a:r>
              <a:rPr lang="ru-RU" dirty="0"/>
              <a:t> 2–3 </a:t>
            </a:r>
            <a:r>
              <a:rPr lang="ru-RU" dirty="0" err="1"/>
              <a:t>речення-компліменти</a:t>
            </a:r>
            <a:r>
              <a:rPr lang="ru-RU" dirty="0"/>
              <a:t> (для </a:t>
            </a:r>
            <a:r>
              <a:rPr lang="ru-RU" dirty="0" err="1"/>
              <a:t>привітання</a:t>
            </a:r>
            <a:r>
              <a:rPr lang="ru-RU" dirty="0"/>
              <a:t> з днем </a:t>
            </a:r>
            <a:r>
              <a:rPr lang="ru-RU" dirty="0" err="1"/>
              <a:t>народження</a:t>
            </a:r>
            <a:r>
              <a:rPr lang="ru-RU" dirty="0"/>
              <a:t>, святом), </a:t>
            </a:r>
            <a:r>
              <a:rPr lang="ru-RU" dirty="0" err="1"/>
              <a:t>використавши</a:t>
            </a:r>
            <a:r>
              <a:rPr lang="ru-RU" dirty="0"/>
              <a:t> слова з </a:t>
            </a:r>
            <a:r>
              <a:rPr lang="ru-RU" dirty="0" err="1"/>
              <a:t>префіксом</a:t>
            </a:r>
            <a:r>
              <a:rPr lang="ru-RU" dirty="0"/>
              <a:t> пре-.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5575" y="3429000"/>
            <a:ext cx="3752850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917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0070C0"/>
                </a:solidFill>
              </a:rPr>
              <a:t>153. І. </a:t>
            </a:r>
            <a:r>
              <a:rPr lang="ru-RU" sz="3600" b="1" dirty="0" err="1">
                <a:solidFill>
                  <a:srgbClr val="0070C0"/>
                </a:solidFill>
              </a:rPr>
              <a:t>Спишіть</a:t>
            </a:r>
            <a:r>
              <a:rPr lang="ru-RU" sz="3600" b="1" dirty="0">
                <a:solidFill>
                  <a:srgbClr val="0070C0"/>
                </a:solidFill>
              </a:rPr>
              <a:t> слова, </a:t>
            </a:r>
            <a:r>
              <a:rPr lang="ru-RU" sz="3600" b="1" dirty="0" err="1">
                <a:solidFill>
                  <a:srgbClr val="0070C0"/>
                </a:solidFill>
              </a:rPr>
              <a:t>уставляючи</a:t>
            </a:r>
            <a:r>
              <a:rPr lang="ru-RU" sz="3600" b="1" dirty="0">
                <a:solidFill>
                  <a:srgbClr val="0070C0"/>
                </a:solidFill>
              </a:rPr>
              <a:t> на </a:t>
            </a:r>
            <a:r>
              <a:rPr lang="ru-RU" sz="3600" b="1" dirty="0" err="1">
                <a:solidFill>
                  <a:srgbClr val="0070C0"/>
                </a:solidFill>
              </a:rPr>
              <a:t>місці</a:t>
            </a:r>
            <a:r>
              <a:rPr lang="ru-RU" sz="3600" b="1" dirty="0">
                <a:solidFill>
                  <a:srgbClr val="0070C0"/>
                </a:solidFill>
              </a:rPr>
              <a:t> пропуску букву е, и </a:t>
            </a:r>
            <a:r>
              <a:rPr lang="ru-RU" sz="3600" b="1" dirty="0" err="1">
                <a:solidFill>
                  <a:srgbClr val="0070C0"/>
                </a:solidFill>
              </a:rPr>
              <a:t>або</a:t>
            </a:r>
            <a:r>
              <a:rPr lang="ru-RU" sz="3600" b="1" dirty="0">
                <a:solidFill>
                  <a:srgbClr val="0070C0"/>
                </a:solidFill>
              </a:rPr>
              <a:t> і</a:t>
            </a:r>
            <a:r>
              <a:rPr lang="ru-RU" sz="3600" b="1" dirty="0" smtClean="0">
                <a:solidFill>
                  <a:srgbClr val="0070C0"/>
                </a:solidFill>
              </a:rPr>
              <a:t>.</a:t>
            </a:r>
          </a:p>
          <a:p>
            <a:r>
              <a:rPr lang="ru-RU" sz="3600" dirty="0" smtClean="0"/>
              <a:t> </a:t>
            </a:r>
            <a:r>
              <a:rPr lang="ru-RU" sz="3600" dirty="0" err="1"/>
              <a:t>Пр</a:t>
            </a:r>
            <a:r>
              <a:rPr lang="ru-RU" sz="3600" dirty="0"/>
              <a:t>..</a:t>
            </a:r>
            <a:r>
              <a:rPr lang="ru-RU" sz="3600" dirty="0" err="1"/>
              <a:t>чудовий</a:t>
            </a:r>
            <a:r>
              <a:rPr lang="ru-RU" sz="3600" dirty="0"/>
              <a:t>, </a:t>
            </a:r>
            <a:r>
              <a:rPr lang="ru-RU" sz="3600" dirty="0" err="1"/>
              <a:t>пр</a:t>
            </a:r>
            <a:r>
              <a:rPr lang="ru-RU" sz="3600" dirty="0"/>
              <a:t>..</a:t>
            </a:r>
            <a:r>
              <a:rPr lang="ru-RU" sz="3600" dirty="0" err="1"/>
              <a:t>хворіти</a:t>
            </a:r>
            <a:r>
              <a:rPr lang="ru-RU" sz="3600" dirty="0"/>
              <a:t>, </a:t>
            </a:r>
            <a:r>
              <a:rPr lang="ru-RU" sz="3600" dirty="0" err="1"/>
              <a:t>пр..завзято</a:t>
            </a:r>
            <a:r>
              <a:rPr lang="ru-RU" sz="3600" dirty="0"/>
              <a:t>, </a:t>
            </a:r>
            <a:r>
              <a:rPr lang="ru-RU" sz="3600" dirty="0" err="1"/>
              <a:t>пр</a:t>
            </a:r>
            <a:r>
              <a:rPr lang="ru-RU" sz="3600" dirty="0"/>
              <a:t>..</a:t>
            </a:r>
            <a:r>
              <a:rPr lang="ru-RU" sz="3600" dirty="0" err="1"/>
              <a:t>ваблювати</a:t>
            </a:r>
            <a:r>
              <a:rPr lang="ru-RU" sz="3600" dirty="0"/>
              <a:t>, </a:t>
            </a:r>
            <a:r>
              <a:rPr lang="ru-RU" sz="3600" dirty="0" err="1"/>
              <a:t>пр</a:t>
            </a:r>
            <a:r>
              <a:rPr lang="ru-RU" sz="3600" dirty="0"/>
              <a:t>..</a:t>
            </a:r>
            <a:r>
              <a:rPr lang="ru-RU" sz="3600" dirty="0" err="1"/>
              <a:t>міський</a:t>
            </a:r>
            <a:r>
              <a:rPr lang="ru-RU" sz="3600" dirty="0"/>
              <a:t>, </a:t>
            </a:r>
            <a:r>
              <a:rPr lang="ru-RU" sz="3600" dirty="0" err="1"/>
              <a:t>пр</a:t>
            </a:r>
            <a:r>
              <a:rPr lang="ru-RU" sz="3600" dirty="0"/>
              <a:t>..</a:t>
            </a:r>
            <a:r>
              <a:rPr lang="ru-RU" sz="3600" dirty="0" err="1"/>
              <a:t>звище</a:t>
            </a:r>
            <a:r>
              <a:rPr lang="ru-RU" sz="3600" dirty="0"/>
              <a:t>, </a:t>
            </a:r>
            <a:r>
              <a:rPr lang="ru-RU" sz="3600" dirty="0" err="1"/>
              <a:t>пр</a:t>
            </a:r>
            <a:r>
              <a:rPr lang="ru-RU" sz="3600" dirty="0"/>
              <a:t>..</a:t>
            </a:r>
            <a:r>
              <a:rPr lang="ru-RU" sz="3600" dirty="0" err="1"/>
              <a:t>чорнілий</a:t>
            </a:r>
            <a:r>
              <a:rPr lang="ru-RU" sz="3600" dirty="0"/>
              <a:t>, </a:t>
            </a:r>
            <a:r>
              <a:rPr lang="ru-RU" sz="3600" dirty="0" err="1"/>
              <a:t>пр</a:t>
            </a:r>
            <a:r>
              <a:rPr lang="ru-RU" sz="3600" dirty="0"/>
              <a:t>..</a:t>
            </a:r>
            <a:r>
              <a:rPr lang="ru-RU" sz="3600" dirty="0" err="1"/>
              <a:t>дніпровський</a:t>
            </a:r>
            <a:r>
              <a:rPr lang="ru-RU" sz="3600" dirty="0"/>
              <a:t>, </a:t>
            </a:r>
            <a:r>
              <a:rPr lang="ru-RU" sz="3600" dirty="0" err="1"/>
              <a:t>Пр</a:t>
            </a:r>
            <a:r>
              <a:rPr lang="ru-RU" sz="3600" dirty="0"/>
              <a:t>..</a:t>
            </a:r>
            <a:r>
              <a:rPr lang="ru-RU" sz="3600" dirty="0" err="1"/>
              <a:t>карпаття</a:t>
            </a:r>
            <a:r>
              <a:rPr lang="ru-RU" sz="3600" dirty="0"/>
              <a:t>, </a:t>
            </a:r>
            <a:r>
              <a:rPr lang="ru-RU" sz="3600" dirty="0" err="1"/>
              <a:t>пр</a:t>
            </a:r>
            <a:r>
              <a:rPr lang="ru-RU" sz="3600" dirty="0"/>
              <a:t>..</a:t>
            </a:r>
            <a:r>
              <a:rPr lang="ru-RU" sz="3600" dirty="0" err="1"/>
              <a:t>зирство</a:t>
            </a:r>
            <a:r>
              <a:rPr lang="ru-RU" sz="3600" dirty="0"/>
              <a:t>, </a:t>
            </a:r>
            <a:r>
              <a:rPr lang="ru-RU" sz="3600" dirty="0" err="1"/>
              <a:t>пр</a:t>
            </a:r>
            <a:r>
              <a:rPr lang="ru-RU" sz="3600" dirty="0"/>
              <a:t>..</a:t>
            </a:r>
            <a:r>
              <a:rPr lang="ru-RU" sz="3600" dirty="0" err="1"/>
              <a:t>гірок</a:t>
            </a:r>
            <a:r>
              <a:rPr lang="ru-RU" sz="3600" dirty="0"/>
              <a:t>, </a:t>
            </a:r>
            <a:r>
              <a:rPr lang="ru-RU" sz="3600" dirty="0" err="1"/>
              <a:t>пр</a:t>
            </a:r>
            <a:r>
              <a:rPr lang="ru-RU" sz="3600" dirty="0"/>
              <a:t>..</a:t>
            </a:r>
            <a:r>
              <a:rPr lang="ru-RU" sz="3600" dirty="0" err="1"/>
              <a:t>освященний</a:t>
            </a:r>
            <a:r>
              <a:rPr lang="ru-RU" sz="3600" dirty="0"/>
              <a:t>, </a:t>
            </a:r>
            <a:r>
              <a:rPr lang="ru-RU" sz="3600" dirty="0" err="1"/>
              <a:t>пр</a:t>
            </a:r>
            <a:r>
              <a:rPr lang="ru-RU" sz="3600" dirty="0"/>
              <a:t>..</a:t>
            </a:r>
            <a:r>
              <a:rPr lang="ru-RU" sz="3600" dirty="0" err="1"/>
              <a:t>красний</a:t>
            </a:r>
            <a:r>
              <a:rPr lang="ru-RU" sz="3600" dirty="0"/>
              <a:t>, </a:t>
            </a:r>
            <a:r>
              <a:rPr lang="ru-RU" sz="3600" dirty="0" err="1"/>
              <a:t>пр..крашений</a:t>
            </a:r>
            <a:r>
              <a:rPr lang="ru-RU" sz="3600" dirty="0"/>
              <a:t>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7944" y="4365104"/>
            <a:ext cx="1952625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6679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99592" y="260648"/>
            <a:ext cx="7128792" cy="1143000"/>
          </a:xfrm>
        </p:spPr>
        <p:txBody>
          <a:bodyPr>
            <a:normAutofit fontScale="9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uk-UA" sz="4000" b="1" dirty="0" smtClean="0">
                <a:ln w="50800"/>
                <a:solidFill>
                  <a:srgbClr val="7030A0"/>
                </a:solidFill>
                <a:latin typeface="Matilda" pitchFamily="2" charset="0"/>
              </a:rPr>
              <a:t>Прочитайте, вставте пропущені букви. Поясніть написання</a:t>
            </a:r>
            <a:endParaRPr lang="ru-RU" sz="4000" b="1" dirty="0">
              <a:ln w="50800"/>
              <a:solidFill>
                <a:srgbClr val="7030A0"/>
              </a:solidFill>
              <a:latin typeface="Matilda" pitchFamily="2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1475656" y="1999619"/>
            <a:ext cx="3240360" cy="4190837"/>
          </a:xfrm>
        </p:spPr>
        <p:txBody>
          <a:bodyPr/>
          <a:lstStyle/>
          <a:p>
            <a:r>
              <a:rPr lang="uk-UA" sz="3200" dirty="0" err="1" smtClean="0"/>
              <a:t>Пр</a:t>
            </a:r>
            <a:r>
              <a:rPr lang="uk-UA" sz="3200" dirty="0" smtClean="0"/>
              <a:t>..вокзальний</a:t>
            </a:r>
          </a:p>
          <a:p>
            <a:r>
              <a:rPr lang="uk-UA" sz="3200" dirty="0" err="1" smtClean="0"/>
              <a:t>Пр</a:t>
            </a:r>
            <a:r>
              <a:rPr lang="uk-UA" sz="3200" dirty="0" smtClean="0"/>
              <a:t>..</a:t>
            </a:r>
            <a:r>
              <a:rPr lang="uk-UA" sz="3200" dirty="0" err="1" smtClean="0"/>
              <a:t>блудитися</a:t>
            </a:r>
            <a:endParaRPr lang="uk-UA" sz="3200" dirty="0" smtClean="0"/>
          </a:p>
          <a:p>
            <a:r>
              <a:rPr lang="uk-UA" sz="3200" dirty="0" err="1" smtClean="0"/>
              <a:t>Пр</a:t>
            </a:r>
            <a:r>
              <a:rPr lang="uk-UA" sz="3200" dirty="0" smtClean="0"/>
              <a:t>..красний</a:t>
            </a:r>
          </a:p>
          <a:p>
            <a:r>
              <a:rPr lang="uk-UA" sz="3200" dirty="0" err="1" smtClean="0"/>
              <a:t>Пр</a:t>
            </a:r>
            <a:r>
              <a:rPr lang="uk-UA" sz="3200" dirty="0" smtClean="0"/>
              <a:t>..цікаво</a:t>
            </a:r>
          </a:p>
          <a:p>
            <a:r>
              <a:rPr lang="uk-UA" sz="3200" dirty="0" err="1" smtClean="0"/>
              <a:t>Пр</a:t>
            </a:r>
            <a:r>
              <a:rPr lang="uk-UA" sz="3200" dirty="0" smtClean="0"/>
              <a:t>..лягти</a:t>
            </a:r>
          </a:p>
          <a:p>
            <a:r>
              <a:rPr lang="uk-UA" sz="3200" dirty="0" err="1" smtClean="0"/>
              <a:t>Пр</a:t>
            </a:r>
            <a:r>
              <a:rPr lang="uk-UA" sz="3200" dirty="0" smtClean="0"/>
              <a:t>..смішний</a:t>
            </a:r>
          </a:p>
          <a:p>
            <a:r>
              <a:rPr lang="uk-UA" sz="3200" dirty="0" err="1" smtClean="0"/>
              <a:t>Пр</a:t>
            </a:r>
            <a:r>
              <a:rPr lang="uk-UA" sz="3200" dirty="0" smtClean="0"/>
              <a:t>..</a:t>
            </a:r>
            <a:r>
              <a:rPr lang="uk-UA" sz="3200" dirty="0" err="1" smtClean="0"/>
              <a:t>чаїтися</a:t>
            </a:r>
            <a:endParaRPr lang="uk-UA" dirty="0" smtClean="0"/>
          </a:p>
          <a:p>
            <a:endParaRPr lang="uk-UA" dirty="0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5170497" y="1403543"/>
            <a:ext cx="1386340" cy="457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ПРЕ-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6707186" y="1403543"/>
            <a:ext cx="1386340" cy="457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ПРИ-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5197479" y="2060859"/>
            <a:ext cx="1386340" cy="457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5197479" y="2698859"/>
            <a:ext cx="1386340" cy="457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5180400" y="3319265"/>
            <a:ext cx="1386340" cy="457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5197479" y="3947500"/>
            <a:ext cx="1386340" cy="457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5197479" y="4474504"/>
            <a:ext cx="1386340" cy="457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197479" y="5085184"/>
            <a:ext cx="1386340" cy="457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5180400" y="5661248"/>
            <a:ext cx="1386340" cy="457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6730576" y="2060859"/>
            <a:ext cx="1386340" cy="457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6736074" y="2698859"/>
            <a:ext cx="1386340" cy="457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6736074" y="3314841"/>
            <a:ext cx="1386340" cy="457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6752644" y="3947500"/>
            <a:ext cx="1386340" cy="457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6753889" y="4457568"/>
            <a:ext cx="1386340" cy="457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6753889" y="5085184"/>
            <a:ext cx="1386340" cy="457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6730576" y="5661248"/>
            <a:ext cx="1386340" cy="457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255" y="2026075"/>
            <a:ext cx="71278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8370" y="3280056"/>
            <a:ext cx="896937" cy="526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255" y="2668696"/>
            <a:ext cx="71278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850" y="3299759"/>
            <a:ext cx="71278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665" y="3917336"/>
            <a:ext cx="71278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955" y="4472255"/>
            <a:ext cx="71278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665" y="5055021"/>
            <a:ext cx="71278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446" y="5671242"/>
            <a:ext cx="71278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8369" y="3912952"/>
            <a:ext cx="896937" cy="526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879" y="5050400"/>
            <a:ext cx="896937" cy="526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277" y="1991291"/>
            <a:ext cx="896937" cy="526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951" y="5671242"/>
            <a:ext cx="896937" cy="526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887" y="4439720"/>
            <a:ext cx="896937" cy="526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5661" y="2629291"/>
            <a:ext cx="896937" cy="526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585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2400" b="1" dirty="0">
                <a:solidFill>
                  <a:srgbClr val="0070C0"/>
                </a:solidFill>
              </a:rPr>
              <a:t>148. І. СИТУАЦІЯ. </a:t>
            </a:r>
            <a:r>
              <a:rPr lang="ru-RU" sz="2400" b="1" dirty="0" err="1">
                <a:solidFill>
                  <a:srgbClr val="0070C0"/>
                </a:solidFill>
              </a:rPr>
              <a:t>Уявіть</a:t>
            </a:r>
            <a:r>
              <a:rPr lang="ru-RU" sz="2400" b="1" dirty="0">
                <a:solidFill>
                  <a:srgbClr val="0070C0"/>
                </a:solidFill>
              </a:rPr>
              <a:t>, </a:t>
            </a:r>
            <a:r>
              <a:rPr lang="ru-RU" sz="2400" b="1" dirty="0" err="1">
                <a:solidFill>
                  <a:srgbClr val="0070C0"/>
                </a:solidFill>
              </a:rPr>
              <a:t>що</a:t>
            </a:r>
            <a:r>
              <a:rPr lang="ru-RU" sz="2400" b="1" dirty="0">
                <a:solidFill>
                  <a:srgbClr val="0070C0"/>
                </a:solidFill>
              </a:rPr>
              <a:t> вам </a:t>
            </a:r>
            <a:r>
              <a:rPr lang="ru-RU" sz="2400" b="1" dirty="0" err="1">
                <a:solidFill>
                  <a:srgbClr val="0070C0"/>
                </a:solidFill>
              </a:rPr>
              <a:t>потрібно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 smtClean="0">
                <a:solidFill>
                  <a:srgbClr val="0070C0"/>
                </a:solidFill>
              </a:rPr>
              <a:t>попросити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 smtClean="0">
                <a:solidFill>
                  <a:srgbClr val="0070C0"/>
                </a:solidFill>
              </a:rPr>
              <a:t>дорослих</a:t>
            </a:r>
            <a:r>
              <a:rPr lang="ru-RU" sz="2400" b="1" dirty="0" smtClean="0">
                <a:solidFill>
                  <a:srgbClr val="0070C0"/>
                </a:solidFill>
              </a:rPr>
              <a:t> про </a:t>
            </a:r>
            <a:r>
              <a:rPr lang="ru-RU" sz="2400" b="1" dirty="0" err="1" smtClean="0">
                <a:solidFill>
                  <a:srgbClr val="0070C0"/>
                </a:solidFill>
              </a:rPr>
              <a:t>допомогу</a:t>
            </a:r>
            <a:r>
              <a:rPr lang="ru-RU" sz="2400" b="1" dirty="0">
                <a:solidFill>
                  <a:srgbClr val="0070C0"/>
                </a:solidFill>
              </a:rPr>
              <a:t>. </a:t>
            </a:r>
            <a:r>
              <a:rPr lang="ru-RU" sz="2400" b="1" dirty="0" err="1">
                <a:solidFill>
                  <a:srgbClr val="0070C0"/>
                </a:solidFill>
              </a:rPr>
              <a:t>Замініть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подані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сполучення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слів</a:t>
            </a:r>
            <a:r>
              <a:rPr lang="ru-RU" sz="2400" b="1" dirty="0">
                <a:solidFill>
                  <a:srgbClr val="0070C0"/>
                </a:solidFill>
              </a:rPr>
              <a:t> словом-</a:t>
            </a:r>
            <a:r>
              <a:rPr lang="ru-RU" sz="2400" b="1" dirty="0" err="1">
                <a:solidFill>
                  <a:srgbClr val="0070C0"/>
                </a:solidFill>
              </a:rPr>
              <a:t>синонімом</a:t>
            </a:r>
            <a:r>
              <a:rPr lang="ru-RU" sz="2400" b="1" dirty="0">
                <a:solidFill>
                  <a:srgbClr val="0070C0"/>
                </a:solidFill>
              </a:rPr>
              <a:t>. 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043733912"/>
              </p:ext>
            </p:extLst>
          </p:nvPr>
        </p:nvGraphicFramePr>
        <p:xfrm>
          <a:off x="457200" y="1600200"/>
          <a:ext cx="8075614" cy="377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7807"/>
                <a:gridCol w="4037807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Просимо тата (маму)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Просимо </a:t>
                      </a:r>
                      <a:r>
                        <a:rPr lang="ru-RU" sz="2800" dirty="0" err="1" smtClean="0"/>
                        <a:t>дідуся</a:t>
                      </a:r>
                      <a:r>
                        <a:rPr lang="ru-RU" sz="2800" dirty="0" smtClean="0"/>
                        <a:t> (бабусю)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1) </a:t>
                      </a:r>
                      <a:r>
                        <a:rPr lang="ru-RU" sz="2800" dirty="0" err="1" smtClean="0"/>
                        <a:t>приєднати</a:t>
                      </a:r>
                      <a:r>
                        <a:rPr lang="ru-RU" sz="2800" dirty="0" smtClean="0"/>
                        <a:t> </a:t>
                      </a:r>
                      <a:r>
                        <a:rPr lang="ru-RU" sz="2800" dirty="0" err="1" smtClean="0"/>
                        <a:t>щось</a:t>
                      </a:r>
                      <a:r>
                        <a:rPr lang="ru-RU" sz="2800" dirty="0" smtClean="0"/>
                        <a:t> за </a:t>
                      </a:r>
                      <a:r>
                        <a:rPr lang="ru-RU" sz="2800" dirty="0" err="1" smtClean="0"/>
                        <a:t>допомогою</a:t>
                      </a:r>
                      <a:r>
                        <a:rPr lang="ru-RU" sz="2800" dirty="0" smtClean="0"/>
                        <a:t> </a:t>
                      </a:r>
                      <a:r>
                        <a:rPr lang="ru-RU" sz="2800" dirty="0" err="1" smtClean="0"/>
                        <a:t>гвинта</a:t>
                      </a:r>
                      <a:r>
                        <a:rPr lang="ru-RU" sz="2800" dirty="0" smtClean="0"/>
                        <a:t>; 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1) </a:t>
                      </a:r>
                      <a:r>
                        <a:rPr lang="ru-RU" sz="2800" dirty="0" err="1" smtClean="0"/>
                        <a:t>приєднати</a:t>
                      </a:r>
                      <a:r>
                        <a:rPr lang="ru-RU" sz="2800" dirty="0" smtClean="0"/>
                        <a:t> </a:t>
                      </a:r>
                      <a:r>
                        <a:rPr lang="ru-RU" sz="2800" dirty="0" err="1" smtClean="0"/>
                        <a:t>щось</a:t>
                      </a:r>
                      <a:r>
                        <a:rPr lang="ru-RU" sz="2800" dirty="0" smtClean="0"/>
                        <a:t> за </a:t>
                      </a:r>
                      <a:r>
                        <a:rPr lang="ru-RU" sz="2800" dirty="0" err="1" smtClean="0"/>
                        <a:t>допомогою</a:t>
                      </a:r>
                      <a:r>
                        <a:rPr lang="ru-RU" sz="2800" dirty="0" smtClean="0"/>
                        <a:t> </a:t>
                      </a:r>
                      <a:r>
                        <a:rPr lang="ru-RU" sz="2800" dirty="0" err="1" smtClean="0"/>
                        <a:t>мотузки</a:t>
                      </a:r>
                      <a:r>
                        <a:rPr lang="ru-RU" sz="2800" dirty="0" smtClean="0"/>
                        <a:t>; 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2) </a:t>
                      </a:r>
                      <a:r>
                        <a:rPr lang="ru-RU" sz="2800" dirty="0" err="1" smtClean="0"/>
                        <a:t>приєднати</a:t>
                      </a:r>
                      <a:r>
                        <a:rPr lang="ru-RU" sz="2800" dirty="0" smtClean="0"/>
                        <a:t> </a:t>
                      </a:r>
                      <a:r>
                        <a:rPr lang="ru-RU" sz="2800" dirty="0" err="1" smtClean="0"/>
                        <a:t>щось</a:t>
                      </a:r>
                      <a:r>
                        <a:rPr lang="ru-RU" sz="2800" dirty="0" smtClean="0"/>
                        <a:t> за </a:t>
                      </a:r>
                      <a:r>
                        <a:rPr lang="ru-RU" sz="2800" dirty="0" err="1" smtClean="0"/>
                        <a:t>допомогою</a:t>
                      </a:r>
                      <a:r>
                        <a:rPr lang="ru-RU" sz="2800" dirty="0" smtClean="0"/>
                        <a:t> молотка і </a:t>
                      </a:r>
                      <a:r>
                        <a:rPr lang="ru-RU" sz="2800" dirty="0" err="1" smtClean="0"/>
                        <a:t>цвяхів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2) </a:t>
                      </a:r>
                      <a:r>
                        <a:rPr lang="ru-RU" sz="2800" dirty="0" err="1" smtClean="0"/>
                        <a:t>приєднати</a:t>
                      </a:r>
                      <a:r>
                        <a:rPr lang="ru-RU" sz="2800" dirty="0" smtClean="0"/>
                        <a:t> </a:t>
                      </a:r>
                      <a:r>
                        <a:rPr lang="ru-RU" sz="2800" dirty="0" err="1" smtClean="0"/>
                        <a:t>щось</a:t>
                      </a:r>
                      <a:r>
                        <a:rPr lang="ru-RU" sz="2800" dirty="0" smtClean="0"/>
                        <a:t> за </a:t>
                      </a:r>
                      <a:r>
                        <a:rPr lang="ru-RU" sz="2800" dirty="0" err="1" smtClean="0"/>
                        <a:t>допомогою</a:t>
                      </a:r>
                      <a:r>
                        <a:rPr lang="ru-RU" sz="2800" dirty="0" smtClean="0"/>
                        <a:t> </a:t>
                      </a:r>
                      <a:r>
                        <a:rPr lang="ru-RU" sz="2800" dirty="0" err="1" smtClean="0"/>
                        <a:t>голки</a:t>
                      </a:r>
                      <a:r>
                        <a:rPr lang="ru-RU" sz="2800" dirty="0" smtClean="0"/>
                        <a:t> з нитками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8747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Igor-pc\Desktop\пчелки\d668df4223daf8456e14e477c3a65ef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068960"/>
            <a:ext cx="2474981" cy="3121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-облако 3"/>
          <p:cNvSpPr/>
          <p:nvPr/>
        </p:nvSpPr>
        <p:spPr>
          <a:xfrm>
            <a:off x="5228053" y="188640"/>
            <a:ext cx="3547120" cy="2016224"/>
          </a:xfrm>
          <a:prstGeom prst="cloudCallout">
            <a:avLst>
              <a:gd name="adj1" fmla="val 12791"/>
              <a:gd name="adj2" fmla="val 90763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7030A0"/>
                </a:solidFill>
              </a:rPr>
              <a:t>Сьогодні на </a:t>
            </a:r>
            <a:r>
              <a:rPr lang="uk-UA" sz="4000" b="1" dirty="0" err="1" smtClean="0">
                <a:solidFill>
                  <a:srgbClr val="7030A0"/>
                </a:solidFill>
              </a:rPr>
              <a:t>уроці</a:t>
            </a:r>
            <a:endParaRPr lang="ru-RU" sz="4000" b="1" dirty="0">
              <a:solidFill>
                <a:srgbClr val="7030A0"/>
              </a:solidFill>
            </a:endParaRPr>
          </a:p>
        </p:txBody>
      </p:sp>
      <p:pic>
        <p:nvPicPr>
          <p:cNvPr id="11268" name="Picture 4" descr="C:\Users\Igor-pc\Documents\Мои документы\МО 2019-2020\для презентацій\77769587_3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185" y="1830246"/>
            <a:ext cx="2830463" cy="2830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503987" y="372547"/>
            <a:ext cx="3094248" cy="9144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7030A0"/>
                </a:solidFill>
              </a:rPr>
              <a:t>Закріпив…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68422" y="1527380"/>
            <a:ext cx="3312368" cy="9144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7030A0"/>
                </a:solidFill>
              </a:rPr>
              <a:t>Дізнався…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58314" y="2780928"/>
            <a:ext cx="3585593" cy="9144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7030A0"/>
                </a:solidFill>
              </a:rPr>
              <a:t>Навчився…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20280" y="4077072"/>
            <a:ext cx="4032448" cy="9144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7030A0"/>
                </a:solidFill>
              </a:rPr>
              <a:t>Потренувався…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413113" y="5275718"/>
            <a:ext cx="4129608" cy="9144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err="1" smtClean="0">
                <a:solidFill>
                  <a:srgbClr val="7030A0"/>
                </a:solidFill>
              </a:rPr>
              <a:t>Запам</a:t>
            </a:r>
            <a:r>
              <a:rPr lang="en-US" sz="2800" b="1" dirty="0" smtClean="0">
                <a:solidFill>
                  <a:srgbClr val="7030A0"/>
                </a:solidFill>
              </a:rPr>
              <a:t>`</a:t>
            </a:r>
            <a:r>
              <a:rPr lang="uk-UA" sz="2800" b="1" dirty="0" err="1" smtClean="0">
                <a:solidFill>
                  <a:srgbClr val="7030A0"/>
                </a:solidFill>
              </a:rPr>
              <a:t>ятав</a:t>
            </a:r>
            <a:r>
              <a:rPr lang="uk-UA" sz="2800" b="1" dirty="0" smtClean="0">
                <a:solidFill>
                  <a:srgbClr val="7030A0"/>
                </a:solidFill>
              </a:rPr>
              <a:t>…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10" name="Стрелка вниз 9"/>
          <p:cNvSpPr/>
          <p:nvPr/>
        </p:nvSpPr>
        <p:spPr>
          <a:xfrm rot="7421776">
            <a:off x="4005873" y="797743"/>
            <a:ext cx="484632" cy="978408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7001630">
            <a:off x="4094869" y="1855473"/>
            <a:ext cx="484632" cy="978408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 rot="5400000">
            <a:off x="4159077" y="2748924"/>
            <a:ext cx="484632" cy="978408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 rot="3690380">
            <a:off x="4300405" y="3457772"/>
            <a:ext cx="484632" cy="978408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3190119">
            <a:off x="4468899" y="4532278"/>
            <a:ext cx="484632" cy="978408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016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340768"/>
            <a:ext cx="2304256" cy="24601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848" y="1197099"/>
            <a:ext cx="2247900" cy="24479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9820" y="1028700"/>
            <a:ext cx="2936676" cy="26163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3808" y="3929438"/>
            <a:ext cx="3672408" cy="2739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0874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3645024"/>
            <a:ext cx="5085184" cy="242088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71600" y="764704"/>
            <a:ext cx="76328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solidFill>
                  <a:srgbClr val="0070C0"/>
                </a:solidFill>
              </a:rPr>
              <a:t>Домашнє завдання:    п. 15 (електронний підручник) </a:t>
            </a:r>
            <a:endParaRPr lang="ru-RU" sz="2800" b="1" dirty="0" smtClean="0">
              <a:solidFill>
                <a:srgbClr val="0070C0"/>
              </a:solidFill>
            </a:endParaRPr>
          </a:p>
          <a:p>
            <a:r>
              <a:rPr lang="ru-RU" sz="2800" dirty="0" err="1" smtClean="0"/>
              <a:t>Вправа</a:t>
            </a:r>
            <a:r>
              <a:rPr lang="ru-RU" sz="2800" dirty="0" smtClean="0"/>
              <a:t> 155. </a:t>
            </a:r>
            <a:r>
              <a:rPr lang="ru-RU" sz="2800" dirty="0"/>
              <a:t>І. </a:t>
            </a:r>
            <a:r>
              <a:rPr lang="ru-RU" sz="2800" dirty="0" err="1"/>
              <a:t>Спишіть</a:t>
            </a:r>
            <a:r>
              <a:rPr lang="ru-RU" sz="2800" dirty="0"/>
              <a:t> </a:t>
            </a:r>
            <a:r>
              <a:rPr lang="ru-RU" sz="2800" dirty="0" err="1"/>
              <a:t>речення</a:t>
            </a:r>
            <a:r>
              <a:rPr lang="ru-RU" sz="2800" dirty="0"/>
              <a:t>, </a:t>
            </a:r>
            <a:r>
              <a:rPr lang="ru-RU" sz="2800" dirty="0" err="1"/>
              <a:t>уставляючи</a:t>
            </a:r>
            <a:r>
              <a:rPr lang="ru-RU" sz="2800" dirty="0"/>
              <a:t> </a:t>
            </a:r>
            <a:r>
              <a:rPr lang="ru-RU" sz="2800" dirty="0" err="1"/>
              <a:t>пропущену</a:t>
            </a:r>
            <a:r>
              <a:rPr lang="ru-RU" sz="2800" dirty="0"/>
              <a:t> букву е </a:t>
            </a:r>
            <a:r>
              <a:rPr lang="ru-RU" sz="2800" dirty="0" err="1"/>
              <a:t>або</a:t>
            </a:r>
            <a:r>
              <a:rPr lang="ru-RU" sz="2800" dirty="0"/>
              <a:t> и. </a:t>
            </a:r>
            <a:r>
              <a:rPr lang="ru-RU" sz="2800" dirty="0" err="1"/>
              <a:t>Обґрунтуйте</a:t>
            </a:r>
            <a:r>
              <a:rPr lang="ru-RU" sz="2800" dirty="0"/>
              <a:t> </a:t>
            </a:r>
            <a:r>
              <a:rPr lang="ru-RU" sz="2800" dirty="0" err="1"/>
              <a:t>свій</a:t>
            </a:r>
            <a:r>
              <a:rPr lang="ru-RU" sz="2800" dirty="0"/>
              <a:t> </a:t>
            </a:r>
            <a:r>
              <a:rPr lang="ru-RU" sz="2800" dirty="0" err="1"/>
              <a:t>вибір</a:t>
            </a:r>
            <a:r>
              <a:rPr lang="ru-RU" sz="2800" dirty="0"/>
              <a:t>. </a:t>
            </a:r>
            <a:endParaRPr lang="ru-RU" sz="2800" dirty="0" smtClean="0"/>
          </a:p>
          <a:p>
            <a:r>
              <a:rPr lang="uk-UA" sz="2800" dirty="0" smtClean="0"/>
              <a:t>ІІ. Виділені слова розберіть за будовою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971413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043608" y="1166887"/>
            <a:ext cx="7772400" cy="1470025"/>
          </a:xfrm>
        </p:spPr>
        <p:txBody>
          <a:bodyPr>
            <a:noAutofit/>
          </a:bodyPr>
          <a:lstStyle/>
          <a:p>
            <a:r>
              <a:rPr lang="uk-UA" sz="6600" b="1" dirty="0" smtClean="0">
                <a:solidFill>
                  <a:srgbClr val="7030A0"/>
                </a:solidFill>
                <a:latin typeface="Matilda" panose="020B0604020202020204" charset="0"/>
              </a:rPr>
              <a:t>Дякую всім за роботу!</a:t>
            </a:r>
            <a:endParaRPr lang="ru-RU" sz="6600" b="1" dirty="0">
              <a:solidFill>
                <a:srgbClr val="7030A0"/>
              </a:solidFill>
              <a:latin typeface="Matilda" panose="020B060402020202020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195736" y="5943600"/>
            <a:ext cx="4752528" cy="9144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7030A0"/>
                </a:solidFill>
              </a:rPr>
              <a:t>До зустрічі !</a:t>
            </a:r>
            <a:endParaRPr lang="ru-RU" sz="4000" b="1" dirty="0">
              <a:solidFill>
                <a:srgbClr val="7030A0"/>
              </a:solidFill>
            </a:endParaRPr>
          </a:p>
        </p:txBody>
      </p:sp>
      <p:pic>
        <p:nvPicPr>
          <p:cNvPr id="6146" name="Picture 2" descr="C:\Users\Igor-pc\Desktop\пчелки\d668df4223daf8456e14e477c3a65ef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780928"/>
            <a:ext cx="2304256" cy="2905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664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74806"/>
      </a:hlink>
      <a:folHlink>
        <a:srgbClr val="FAC08F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1330</TotalTime>
  <Words>530</Words>
  <Application>Microsoft Office PowerPoint</Application>
  <PresentationFormat>Экран (4:3)</PresentationFormat>
  <Paragraphs>83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Times New Roman</vt:lpstr>
      <vt:lpstr>Arial</vt:lpstr>
      <vt:lpstr>Wingdings</vt:lpstr>
      <vt:lpstr>Matilda</vt:lpstr>
      <vt:lpstr>Тема Office</vt:lpstr>
      <vt:lpstr>Доброго дня, гарного настрою!</vt:lpstr>
      <vt:lpstr>Презентация PowerPoint</vt:lpstr>
      <vt:lpstr>Сьогодні на уроці ти</vt:lpstr>
      <vt:lpstr>Перевірка домашнього завдання </vt:lpstr>
      <vt:lpstr>Дослідження </vt:lpstr>
      <vt:lpstr>Правопис префіксів</vt:lpstr>
      <vt:lpstr>Творча робота</vt:lpstr>
      <vt:lpstr>150. ТРЕТЄ ЗАЙВЕ. У кожній групі слів знайдіть одне, яке відрізняється від інших двох відтінком у значенні, якого надає йому префікс при-.</vt:lpstr>
      <vt:lpstr>Презентация PowerPoint</vt:lpstr>
      <vt:lpstr>Презентация PowerPoint</vt:lpstr>
      <vt:lpstr>Прочитайте, вставте пропущені букви. Поясніть написання</vt:lpstr>
      <vt:lpstr>148. І. СИТУАЦІЯ. Уявіть, що вам потрібно попросити дорослих про допомогу. Замініть подані сполучення слів словом-синонімом. </vt:lpstr>
      <vt:lpstr>Презентация PowerPoint</vt:lpstr>
      <vt:lpstr>Презентация PowerPoint</vt:lpstr>
      <vt:lpstr>Презентация PowerPoint</vt:lpstr>
      <vt:lpstr>Дякую всім за роботу!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org</cp:lastModifiedBy>
  <cp:revision>140</cp:revision>
  <dcterms:created xsi:type="dcterms:W3CDTF">2013-08-23T08:38:35Z</dcterms:created>
  <dcterms:modified xsi:type="dcterms:W3CDTF">2022-12-18T19:33:26Z</dcterms:modified>
</cp:coreProperties>
</file>