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0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74AF-CAA3-4F31-899F-82C9E556326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1DE0-2BAB-41C5-A188-9FDB13B37E1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4796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74AF-CAA3-4F31-899F-82C9E556326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1DE0-2BAB-41C5-A188-9FDB13B37E1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67064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74AF-CAA3-4F31-899F-82C9E556326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1DE0-2BAB-41C5-A188-9FDB13B37E1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2169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74AF-CAA3-4F31-899F-82C9E556326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1DE0-2BAB-41C5-A188-9FDB13B37E1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59941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74AF-CAA3-4F31-899F-82C9E556326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1DE0-2BAB-41C5-A188-9FDB13B37E1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65684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74AF-CAA3-4F31-899F-82C9E556326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1DE0-2BAB-41C5-A188-9FDB13B37E1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49940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74AF-CAA3-4F31-899F-82C9E556326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1DE0-2BAB-41C5-A188-9FDB13B37E1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292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74AF-CAA3-4F31-899F-82C9E556326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1DE0-2BAB-41C5-A188-9FDB13B37E1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4137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74AF-CAA3-4F31-899F-82C9E556326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1DE0-2BAB-41C5-A188-9FDB13B37E1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63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74AF-CAA3-4F31-899F-82C9E556326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1DE0-2BAB-41C5-A188-9FDB13B37E1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6944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074AF-CAA3-4F31-899F-82C9E556326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1DE0-2BAB-41C5-A188-9FDB13B37E1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0628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074AF-CAA3-4F31-899F-82C9E5563262}" type="datetimeFigureOut">
              <a:rPr lang="uk-UA" smtClean="0"/>
              <a:t>03.11.2022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A1DE0-2BAB-41C5-A188-9FDB13B37E1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1201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123728" y="1213009"/>
            <a:ext cx="6819905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uk-UA" sz="6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Дзвінкі та глухі </a:t>
            </a:r>
          </a:p>
          <a:p>
            <a:pPr algn="ctr"/>
            <a:r>
              <a:rPr lang="uk-UA" sz="6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приголосні звуки</a:t>
            </a:r>
          </a:p>
          <a:p>
            <a:pPr algn="ctr"/>
            <a:r>
              <a:rPr lang="uk-UA" sz="6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2 клас</a:t>
            </a:r>
            <a:endParaRPr lang="uk-UA" sz="6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771800" y="4869160"/>
            <a:ext cx="5832648" cy="821953"/>
          </a:xfrm>
        </p:spPr>
        <p:txBody>
          <a:bodyPr>
            <a:normAutofit fontScale="90000"/>
          </a:bodyPr>
          <a:lstStyle/>
          <a:p>
            <a:r>
              <a:rPr lang="uk-UA" b="1" dirty="0" err="1" smtClean="0">
                <a:solidFill>
                  <a:srgbClr val="7030A0"/>
                </a:solidFill>
                <a:latin typeface="Bookman Old Style" pitchFamily="18" charset="0"/>
              </a:rPr>
              <a:t>Братащук</a:t>
            </a:r>
            <a:r>
              <a:rPr lang="uk-UA" b="1" dirty="0" smtClean="0">
                <a:solidFill>
                  <a:srgbClr val="7030A0"/>
                </a:solidFill>
                <a:latin typeface="Bookman Old Style" pitchFamily="18" charset="0"/>
              </a:rPr>
              <a:t> Н.С.</a:t>
            </a:r>
            <a:br>
              <a:rPr lang="uk-UA" b="1" dirty="0" smtClean="0">
                <a:solidFill>
                  <a:srgbClr val="7030A0"/>
                </a:solidFill>
                <a:latin typeface="Bookman Old Style" pitchFamily="18" charset="0"/>
              </a:rPr>
            </a:br>
            <a:r>
              <a:rPr lang="uk-UA" dirty="0" err="1" smtClean="0">
                <a:solidFill>
                  <a:srgbClr val="7030A0"/>
                </a:solidFill>
                <a:latin typeface="Bookman Old Style" pitchFamily="18" charset="0"/>
              </a:rPr>
              <a:t>Боратинська</a:t>
            </a:r>
            <a:r>
              <a:rPr lang="uk-UA" dirty="0" smtClean="0">
                <a:solidFill>
                  <a:srgbClr val="7030A0"/>
                </a:solidFill>
                <a:latin typeface="Bookman Old Style" pitchFamily="18" charset="0"/>
              </a:rPr>
              <a:t> початкова школа</a:t>
            </a:r>
            <a:endParaRPr lang="uk-UA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6300192" y="5589240"/>
            <a:ext cx="1472208" cy="49560"/>
          </a:xfrm>
        </p:spPr>
        <p:txBody>
          <a:bodyPr>
            <a:normAutofit fontScale="25000" lnSpcReduction="20000"/>
          </a:bodyPr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0969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0" y="0"/>
            <a:ext cx="9099909" cy="6858000"/>
          </a:xfrm>
        </p:spPr>
      </p:pic>
      <p:sp>
        <p:nvSpPr>
          <p:cNvPr id="6" name="Прямоугольник 5"/>
          <p:cNvSpPr/>
          <p:nvPr/>
        </p:nvSpPr>
        <p:spPr>
          <a:xfrm>
            <a:off x="2843808" y="2967335"/>
            <a:ext cx="61926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Bookman Old Style" pitchFamily="18" charset="0"/>
              </a:rPr>
              <a:t>Звуки і </a:t>
            </a:r>
            <a:r>
              <a:rPr lang="ru-RU" sz="4000" b="1" dirty="0" err="1" smtClean="0">
                <a:latin typeface="Bookman Old Style" pitchFamily="18" charset="0"/>
              </a:rPr>
              <a:t>букви</a:t>
            </a:r>
            <a:endParaRPr lang="ru-RU" sz="4000" b="1" dirty="0" smtClean="0">
              <a:latin typeface="Bookman Old Style" pitchFamily="18" charset="0"/>
            </a:endParaRPr>
          </a:p>
          <a:p>
            <a:r>
              <a:rPr lang="ru-RU" sz="4000" b="1" dirty="0" smtClean="0">
                <a:latin typeface="Bookman Old Style" pitchFamily="18" charset="0"/>
              </a:rPr>
              <a:t> </a:t>
            </a:r>
            <a:r>
              <a:rPr lang="ru-RU" sz="4000" b="1" dirty="0" err="1" smtClean="0">
                <a:latin typeface="Bookman Old Style" pitchFamily="18" charset="0"/>
              </a:rPr>
              <a:t>навчись</a:t>
            </a:r>
            <a:r>
              <a:rPr lang="ru-RU" sz="4000" b="1" dirty="0" smtClean="0">
                <a:latin typeface="Bookman Old Style" pitchFamily="18" charset="0"/>
              </a:rPr>
              <a:t> </a:t>
            </a:r>
            <a:r>
              <a:rPr lang="ru-RU" sz="4000" b="1" dirty="0" err="1" smtClean="0">
                <a:latin typeface="Bookman Old Style" pitchFamily="18" charset="0"/>
              </a:rPr>
              <a:t>розрізняти</a:t>
            </a:r>
            <a:r>
              <a:rPr lang="ru-RU" sz="4000" b="1" dirty="0" smtClean="0">
                <a:latin typeface="Bookman Old Style" pitchFamily="18" charset="0"/>
              </a:rPr>
              <a:t>-</a:t>
            </a:r>
            <a:br>
              <a:rPr lang="ru-RU" sz="4000" b="1" dirty="0" smtClean="0">
                <a:latin typeface="Bookman Old Style" pitchFamily="18" charset="0"/>
              </a:rPr>
            </a:br>
            <a:r>
              <a:rPr lang="ru-RU" sz="4000" b="1" dirty="0" err="1" smtClean="0">
                <a:latin typeface="Bookman Old Style" pitchFamily="18" charset="0"/>
              </a:rPr>
              <a:t>Глибоко</a:t>
            </a:r>
            <a:r>
              <a:rPr lang="ru-RU" sz="4000" b="1" dirty="0" smtClean="0">
                <a:latin typeface="Bookman Old Style" pitchFamily="18" charset="0"/>
              </a:rPr>
              <a:t> </a:t>
            </a:r>
            <a:r>
              <a:rPr lang="ru-RU" sz="4000" b="1" dirty="0" err="1" smtClean="0">
                <a:latin typeface="Bookman Old Style" pitchFamily="18" charset="0"/>
              </a:rPr>
              <a:t>будеш</a:t>
            </a:r>
            <a:r>
              <a:rPr lang="ru-RU" sz="4000" b="1" dirty="0" smtClean="0">
                <a:latin typeface="Bookman Old Style" pitchFamily="18" charset="0"/>
              </a:rPr>
              <a:t> </a:t>
            </a:r>
          </a:p>
          <a:p>
            <a:r>
              <a:rPr lang="ru-RU" sz="4000" b="1" dirty="0" smtClean="0">
                <a:latin typeface="Bookman Old Style" pitchFamily="18" charset="0"/>
              </a:rPr>
              <a:t>фонетику знати.</a:t>
            </a:r>
            <a:br>
              <a:rPr lang="ru-RU" sz="4000" b="1" dirty="0" smtClean="0">
                <a:latin typeface="Bookman Old Style" pitchFamily="18" charset="0"/>
              </a:rPr>
            </a:br>
            <a:endParaRPr lang="uk-UA" sz="4000" b="1" dirty="0"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33749" y="98072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800" b="1" dirty="0" err="1" smtClean="0">
                <a:solidFill>
                  <a:srgbClr val="7030A0"/>
                </a:solidFill>
                <a:latin typeface="Bookman Old Style" pitchFamily="18" charset="0"/>
              </a:rPr>
              <a:t>Девіз</a:t>
            </a:r>
            <a:r>
              <a:rPr lang="ru-RU" sz="4800" b="1" dirty="0" smtClean="0">
                <a:solidFill>
                  <a:srgbClr val="7030A0"/>
                </a:solidFill>
                <a:latin typeface="Bookman Old Style" pitchFamily="18" charset="0"/>
              </a:rPr>
              <a:t> уроку</a:t>
            </a:r>
            <a:br>
              <a:rPr lang="ru-RU" sz="4800" b="1" dirty="0" smtClean="0">
                <a:solidFill>
                  <a:srgbClr val="7030A0"/>
                </a:solidFill>
                <a:latin typeface="Bookman Old Style" pitchFamily="18" charset="0"/>
              </a:rPr>
            </a:br>
            <a:endParaRPr lang="uk-UA" sz="4800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5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6300192" y="5589240"/>
            <a:ext cx="1472208" cy="49560"/>
          </a:xfrm>
        </p:spPr>
        <p:txBody>
          <a:bodyPr>
            <a:normAutofit fontScale="25000" lnSpcReduction="20000"/>
          </a:bodyPr>
          <a:lstStyle/>
          <a:p>
            <a:endParaRPr lang="uk-UA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619673" y="2413338"/>
            <a:ext cx="732396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 smtClean="0"/>
          </a:p>
          <a:p>
            <a:r>
              <a:rPr lang="uk-UA" sz="2800" b="1" dirty="0" smtClean="0">
                <a:latin typeface="Bookman Old Style" pitchFamily="18" charset="0"/>
              </a:rPr>
              <a:t>            Коли ми ротик </a:t>
            </a:r>
            <a:r>
              <a:rPr lang="uk-UA" sz="2800" b="1" dirty="0" err="1" smtClean="0">
                <a:latin typeface="Bookman Old Style" pitchFamily="18" charset="0"/>
              </a:rPr>
              <a:t>розкриваєм</a:t>
            </a:r>
            <a:r>
              <a:rPr lang="uk-UA" sz="2800" b="1" dirty="0" smtClean="0">
                <a:latin typeface="Bookman Old Style" pitchFamily="18" charset="0"/>
              </a:rPr>
              <a:t>.</a:t>
            </a:r>
          </a:p>
          <a:p>
            <a:r>
              <a:rPr lang="uk-UA" sz="2800" b="1" dirty="0" smtClean="0">
                <a:latin typeface="Bookman Old Style" pitchFamily="18" charset="0"/>
              </a:rPr>
              <a:t>            Тоді ми звуки </a:t>
            </a:r>
            <a:r>
              <a:rPr lang="uk-UA" sz="2800" b="1" dirty="0" err="1" smtClean="0">
                <a:latin typeface="Bookman Old Style" pitchFamily="18" charset="0"/>
              </a:rPr>
              <a:t>вимовляєм</a:t>
            </a:r>
            <a:r>
              <a:rPr lang="uk-UA" sz="2800" b="1" dirty="0" smtClean="0">
                <a:latin typeface="Bookman Old Style" pitchFamily="18" charset="0"/>
              </a:rPr>
              <a:t>.</a:t>
            </a:r>
          </a:p>
          <a:p>
            <a:r>
              <a:rPr lang="uk-UA" sz="2800" b="1" dirty="0" smtClean="0">
                <a:latin typeface="Bookman Old Style" pitchFamily="18" charset="0"/>
              </a:rPr>
              <a:t>            Коли олівчик беремо,</a:t>
            </a:r>
          </a:p>
          <a:p>
            <a:r>
              <a:rPr lang="uk-UA" sz="2800" b="1" dirty="0" smtClean="0">
                <a:latin typeface="Bookman Old Style" pitchFamily="18" charset="0"/>
              </a:rPr>
              <a:t>            Тоді ми букви пишемо.</a:t>
            </a:r>
            <a:endParaRPr lang="uk-UA" sz="2800" b="1" dirty="0">
              <a:latin typeface="Bookman Old Style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61328" y="258902"/>
            <a:ext cx="63158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  <a:latin typeface="Bookman Old Style" pitchFamily="18" charset="0"/>
              </a:rPr>
              <a:t>Як ми </a:t>
            </a:r>
            <a:r>
              <a:rPr lang="ru-RU" sz="2800" b="1" dirty="0" err="1" smtClean="0">
                <a:solidFill>
                  <a:srgbClr val="7030A0"/>
                </a:solidFill>
                <a:latin typeface="Bookman Old Style" pitchFamily="18" charset="0"/>
              </a:rPr>
              <a:t>розрізняємо</a:t>
            </a:r>
            <a:r>
              <a:rPr lang="ru-RU" sz="2800" b="1" dirty="0" smtClean="0">
                <a:solidFill>
                  <a:srgbClr val="7030A0"/>
                </a:solidFill>
                <a:latin typeface="Bookman Old Style" pitchFamily="18" charset="0"/>
              </a:rPr>
              <a:t> звуки і </a:t>
            </a:r>
            <a:r>
              <a:rPr lang="ru-RU" sz="2800" b="1" dirty="0" err="1" smtClean="0">
                <a:solidFill>
                  <a:srgbClr val="7030A0"/>
                </a:solidFill>
                <a:latin typeface="Bookman Old Style" pitchFamily="18" charset="0"/>
              </a:rPr>
              <a:t>букви</a:t>
            </a:r>
            <a:r>
              <a:rPr lang="ru-RU" sz="2800" b="1" dirty="0" smtClean="0">
                <a:solidFill>
                  <a:srgbClr val="7030A0"/>
                </a:solidFill>
                <a:latin typeface="Bookman Old Style" pitchFamily="18" charset="0"/>
              </a:rPr>
              <a:t>? </a:t>
            </a:r>
            <a:r>
              <a:rPr lang="ru-RU" sz="2800" b="1" dirty="0" err="1" smtClean="0">
                <a:solidFill>
                  <a:srgbClr val="7030A0"/>
                </a:solidFill>
                <a:latin typeface="Bookman Old Style" pitchFamily="18" charset="0"/>
              </a:rPr>
              <a:t>Запам'ятайте</a:t>
            </a:r>
            <a:r>
              <a:rPr lang="ru-RU" sz="2800" b="1" dirty="0" smtClean="0">
                <a:solidFill>
                  <a:srgbClr val="7030A0"/>
                </a:solidFill>
                <a:latin typeface="Bookman Old Style" pitchFamily="18" charset="0"/>
              </a:rPr>
              <a:t>:</a:t>
            </a:r>
            <a:endParaRPr lang="ru-RU" sz="2800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680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267" y="0"/>
            <a:ext cx="9210267" cy="6858000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123728" y="274638"/>
            <a:ext cx="6563072" cy="4018458"/>
          </a:xfrm>
        </p:spPr>
        <p:txBody>
          <a:bodyPr>
            <a:noAutofit/>
          </a:bodyPr>
          <a:lstStyle/>
          <a:p>
            <a:r>
              <a:rPr lang="uk-UA" b="1" dirty="0" smtClean="0">
                <a:solidFill>
                  <a:srgbClr val="7030A0"/>
                </a:solidFill>
              </a:rPr>
              <a:t/>
            </a:r>
            <a:br>
              <a:rPr lang="uk-UA" b="1" dirty="0" smtClean="0">
                <a:solidFill>
                  <a:srgbClr val="7030A0"/>
                </a:solidFill>
              </a:rPr>
            </a:br>
            <a:r>
              <a:rPr lang="uk-UA" b="1" dirty="0">
                <a:solidFill>
                  <a:srgbClr val="7030A0"/>
                </a:solidFill>
              </a:rPr>
              <a:t/>
            </a:r>
            <a:br>
              <a:rPr lang="uk-UA" b="1" dirty="0">
                <a:solidFill>
                  <a:srgbClr val="7030A0"/>
                </a:solidFill>
              </a:rPr>
            </a:br>
            <a:r>
              <a:rPr lang="uk-UA" b="1" dirty="0" err="1" smtClean="0">
                <a:solidFill>
                  <a:srgbClr val="7030A0"/>
                </a:solidFill>
              </a:rPr>
              <a:t>Продовжіть</a:t>
            </a:r>
            <a:r>
              <a:rPr lang="uk-UA" b="1" dirty="0" smtClean="0">
                <a:solidFill>
                  <a:srgbClr val="7030A0"/>
                </a:solidFill>
              </a:rPr>
              <a:t> речення</a:t>
            </a:r>
            <a:br>
              <a:rPr lang="uk-UA" b="1" dirty="0" smtClean="0">
                <a:solidFill>
                  <a:srgbClr val="7030A0"/>
                </a:solidFill>
              </a:rPr>
            </a:br>
            <a:r>
              <a:rPr lang="uk-UA" b="1" dirty="0" smtClean="0">
                <a:solidFill>
                  <a:srgbClr val="7030A0"/>
                </a:solidFill>
              </a:rPr>
              <a:t/>
            </a:r>
            <a:br>
              <a:rPr lang="uk-UA" b="1" dirty="0" smtClean="0">
                <a:solidFill>
                  <a:srgbClr val="7030A0"/>
                </a:solidFill>
              </a:rPr>
            </a:br>
            <a:r>
              <a:rPr lang="uk-UA" b="1" i="1" dirty="0" smtClean="0">
                <a:latin typeface="Bookman Old Style" pitchFamily="18" charset="0"/>
              </a:rPr>
              <a:t>Звуки бувають…</a:t>
            </a:r>
            <a:br>
              <a:rPr lang="uk-UA" b="1" i="1" dirty="0" smtClean="0">
                <a:latin typeface="Bookman Old Style" pitchFamily="18" charset="0"/>
              </a:rPr>
            </a:br>
            <a:r>
              <a:rPr lang="uk-UA" b="1" i="1" dirty="0" smtClean="0">
                <a:latin typeface="Bookman Old Style" pitchFamily="18" charset="0"/>
              </a:rPr>
              <a:t/>
            </a:r>
            <a:br>
              <a:rPr lang="uk-UA" b="1" i="1" dirty="0" smtClean="0">
                <a:latin typeface="Bookman Old Style" pitchFamily="18" charset="0"/>
              </a:rPr>
            </a:br>
            <a:r>
              <a:rPr lang="uk-UA" b="1" i="1" dirty="0" smtClean="0">
                <a:latin typeface="Bookman Old Style" pitchFamily="18" charset="0"/>
              </a:rPr>
              <a:t>Приголосні звуки бувають…</a:t>
            </a: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>
                <a:solidFill>
                  <a:srgbClr val="7030A0"/>
                </a:solidFill>
              </a:rPr>
              <a:t/>
            </a:r>
            <a:br>
              <a:rPr lang="uk-UA" b="1" dirty="0" smtClean="0">
                <a:solidFill>
                  <a:srgbClr val="7030A0"/>
                </a:solidFill>
              </a:rPr>
            </a:br>
            <a:r>
              <a:rPr lang="uk-UA" sz="1600" b="1" dirty="0" smtClean="0">
                <a:solidFill>
                  <a:srgbClr val="7030A0"/>
                </a:solidFill>
              </a:rPr>
              <a:t>Слухання казки про дзвінкі та глухі приголосні звуки.</a:t>
            </a:r>
            <a:endParaRPr lang="uk-UA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3131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267" y="0"/>
            <a:ext cx="9210267" cy="6858000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123728" y="274638"/>
            <a:ext cx="6563072" cy="4018458"/>
          </a:xfrm>
        </p:spPr>
        <p:txBody>
          <a:bodyPr>
            <a:noAutofit/>
          </a:bodyPr>
          <a:lstStyle/>
          <a:p>
            <a:r>
              <a:rPr lang="uk-UA" b="1" dirty="0" smtClean="0">
                <a:solidFill>
                  <a:srgbClr val="7030A0"/>
                </a:solidFill>
              </a:rPr>
              <a:t/>
            </a:r>
            <a:br>
              <a:rPr lang="uk-UA" b="1" dirty="0" smtClean="0">
                <a:solidFill>
                  <a:srgbClr val="7030A0"/>
                </a:solidFill>
              </a:rPr>
            </a:br>
            <a:r>
              <a:rPr lang="uk-UA" b="1" dirty="0">
                <a:solidFill>
                  <a:srgbClr val="7030A0"/>
                </a:solidFill>
              </a:rPr>
              <a:t/>
            </a:r>
            <a:br>
              <a:rPr lang="uk-UA" b="1" dirty="0">
                <a:solidFill>
                  <a:srgbClr val="7030A0"/>
                </a:solidFill>
              </a:rPr>
            </a:br>
            <a:r>
              <a:rPr lang="uk-UA" b="1" dirty="0" smtClean="0">
                <a:solidFill>
                  <a:srgbClr val="7030A0"/>
                </a:solidFill>
              </a:rPr>
              <a:t/>
            </a:r>
            <a:br>
              <a:rPr lang="uk-UA" b="1" dirty="0" smtClean="0">
                <a:solidFill>
                  <a:srgbClr val="7030A0"/>
                </a:solidFill>
              </a:rPr>
            </a:br>
            <a:r>
              <a:rPr lang="uk-UA" b="1" dirty="0">
                <a:solidFill>
                  <a:srgbClr val="7030A0"/>
                </a:solidFill>
              </a:rPr>
              <a:t/>
            </a:r>
            <a:br>
              <a:rPr lang="uk-UA" b="1" dirty="0">
                <a:solidFill>
                  <a:srgbClr val="7030A0"/>
                </a:solidFill>
              </a:rPr>
            </a:br>
            <a:r>
              <a:rPr lang="uk-UA" b="1" dirty="0" smtClean="0">
                <a:solidFill>
                  <a:srgbClr val="7030A0"/>
                </a:solidFill>
              </a:rPr>
              <a:t/>
            </a:r>
            <a:br>
              <a:rPr lang="uk-UA" b="1" dirty="0" smtClean="0">
                <a:solidFill>
                  <a:srgbClr val="7030A0"/>
                </a:solidFill>
              </a:rPr>
            </a:br>
            <a:r>
              <a:rPr lang="uk-UA" b="1" dirty="0" smtClean="0">
                <a:solidFill>
                  <a:srgbClr val="7030A0"/>
                </a:solidFill>
                <a:latin typeface="Bookman Old Style" pitchFamily="18" charset="0"/>
              </a:rPr>
              <a:t>ВИСНОВОК</a:t>
            </a:r>
            <a:r>
              <a:rPr lang="uk-UA" b="1" dirty="0" smtClean="0">
                <a:solidFill>
                  <a:srgbClr val="7030A0"/>
                </a:solidFill>
              </a:rPr>
              <a:t/>
            </a:r>
            <a:br>
              <a:rPr lang="uk-UA" b="1" dirty="0" smtClean="0">
                <a:solidFill>
                  <a:srgbClr val="7030A0"/>
                </a:solidFill>
              </a:rPr>
            </a:br>
            <a:r>
              <a:rPr lang="uk-UA" b="1" i="1" dirty="0" smtClean="0">
                <a:latin typeface="Bookman Old Style" pitchFamily="18" charset="0"/>
              </a:rPr>
              <a:t>Приголосні звуки бувають дзвінкі та глухі. Є 11 пар дзвінких та глухих приголосних. Також є звуки, що не мають пар.</a:t>
            </a: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>
                <a:solidFill>
                  <a:srgbClr val="7030A0"/>
                </a:solidFill>
              </a:rPr>
              <a:t/>
            </a:r>
            <a:br>
              <a:rPr lang="uk-UA" b="1" dirty="0" smtClean="0">
                <a:solidFill>
                  <a:srgbClr val="7030A0"/>
                </a:solidFill>
              </a:rPr>
            </a:br>
            <a:endParaRPr lang="uk-UA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496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0" y="0"/>
            <a:ext cx="9099909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7030A0"/>
                </a:solidFill>
                <a:latin typeface="Bookman Old Style" pitchFamily="18" charset="0"/>
              </a:rPr>
              <a:t>Словниковий диктант</a:t>
            </a:r>
            <a:endParaRPr lang="uk-UA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77078" y="1421481"/>
            <a:ext cx="646246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5400" b="1" i="1" dirty="0" smtClean="0">
                <a:latin typeface="Bookman Old Style" pitchFamily="18" charset="0"/>
              </a:rPr>
              <a:t>  Рибка, бабка, папка, губка,    зуби, суп, сон, абетка, неділя, ведмідь. </a:t>
            </a:r>
            <a:endParaRPr lang="uk-UA" sz="5400" b="1" i="1" dirty="0"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55976" y="568235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 smtClean="0"/>
              <a:t>Підкреслити приголосні глухі – 1варіант, дзвінкі – 2 варіант. Утворимо пари із цих звуків.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04312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7030A0"/>
                </a:solidFill>
                <a:latin typeface="Bookman Old Style" pitchFamily="18" charset="0"/>
              </a:rPr>
              <a:t>Завдання з </a:t>
            </a:r>
            <a:r>
              <a:rPr lang="en-US" b="1" dirty="0" smtClean="0">
                <a:solidFill>
                  <a:srgbClr val="7030A0"/>
                </a:solidFill>
                <a:latin typeface="Bookman Old Style" pitchFamily="18" charset="0"/>
              </a:rPr>
              <a:t>LEGO</a:t>
            </a:r>
            <a:endParaRPr lang="uk-UA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460" y="2876177"/>
            <a:ext cx="1887080" cy="11056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274" y="1771802"/>
            <a:ext cx="4723452" cy="3314395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r>
              <a:rPr lang="uk-UA" b="1" i="1" dirty="0" smtClean="0">
                <a:latin typeface="Bookman Old Style" pitchFamily="18" charset="0"/>
              </a:rPr>
              <a:t>холод                                       несе.</a:t>
            </a:r>
          </a:p>
          <a:p>
            <a:pPr marL="0" indent="0">
              <a:buNone/>
            </a:pPr>
            <a:endParaRPr lang="uk-UA" b="1" i="1" dirty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uk-UA" b="1" i="1" dirty="0">
                <a:latin typeface="Bookman Old Style" pitchFamily="18" charset="0"/>
              </a:rPr>
              <a:t>т</a:t>
            </a:r>
            <a:r>
              <a:rPr lang="uk-UA" b="1" i="1" dirty="0" smtClean="0">
                <a:latin typeface="Bookman Old Style" pitchFamily="18" charset="0"/>
              </a:rPr>
              <a:t>рясе,                                     Осінь</a:t>
            </a:r>
          </a:p>
          <a:p>
            <a:pPr marL="0" indent="0">
              <a:buNone/>
            </a:pPr>
            <a:endParaRPr lang="uk-UA" b="1" i="1" dirty="0">
              <a:latin typeface="Bookman Old Style" pitchFamily="18" charset="0"/>
            </a:endParaRPr>
          </a:p>
          <a:p>
            <a:pPr marL="0" indent="0">
              <a:buNone/>
            </a:pPr>
            <a:r>
              <a:rPr lang="uk-UA" b="1" i="1" dirty="0" smtClean="0">
                <a:latin typeface="Bookman Old Style" pitchFamily="18" charset="0"/>
              </a:rPr>
              <a:t>листя                                     зима</a:t>
            </a:r>
          </a:p>
        </p:txBody>
      </p:sp>
    </p:spTree>
    <p:extLst>
      <p:ext uri="{BB962C8B-B14F-4D97-AF65-F5344CB8AC3E}">
        <p14:creationId xmlns:p14="http://schemas.microsoft.com/office/powerpoint/2010/main" val="1221678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0" y="0"/>
            <a:ext cx="9099909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7030A0"/>
                </a:solidFill>
                <a:latin typeface="Bookman Old Style" pitchFamily="18" charset="0"/>
              </a:rPr>
              <a:t>Перевірте речення</a:t>
            </a:r>
            <a:endParaRPr lang="uk-UA" b="1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013" y="1202427"/>
            <a:ext cx="4787403" cy="460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5" descr="Конструктор 6 цеглинок (аналог Лего, розмір 3х6см) - 240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7853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 rot="20510677">
            <a:off x="824933" y="2108195"/>
            <a:ext cx="7772400" cy="2363065"/>
          </a:xfrm>
        </p:spPr>
        <p:txBody>
          <a:bodyPr>
            <a:normAutofit/>
          </a:bodyPr>
          <a:lstStyle/>
          <a:p>
            <a:r>
              <a:rPr lang="uk-UA" sz="6600" b="1" i="1" dirty="0" smtClean="0">
                <a:latin typeface="Bookman Old Style" pitchFamily="18" charset="0"/>
              </a:rPr>
              <a:t>Дякую за увагу!</a:t>
            </a:r>
            <a:endParaRPr lang="uk-UA" sz="6600" b="1" i="1" dirty="0">
              <a:latin typeface="Bookman Old Style" pitchFamily="18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923928" y="5661248"/>
            <a:ext cx="4856584" cy="913656"/>
          </a:xfrm>
        </p:spPr>
        <p:txBody>
          <a:bodyPr>
            <a:normAutofit fontScale="70000" lnSpcReduction="20000"/>
          </a:bodyPr>
          <a:lstStyle/>
          <a:p>
            <a:r>
              <a:rPr lang="uk-UA" dirty="0" err="1" smtClean="0">
                <a:solidFill>
                  <a:srgbClr val="7030A0"/>
                </a:solidFill>
              </a:rPr>
              <a:t>Боратинська</a:t>
            </a:r>
            <a:r>
              <a:rPr lang="uk-UA" dirty="0" smtClean="0">
                <a:solidFill>
                  <a:srgbClr val="7030A0"/>
                </a:solidFill>
              </a:rPr>
              <a:t> ПШ </a:t>
            </a:r>
            <a:r>
              <a:rPr lang="uk-UA" dirty="0" err="1" smtClean="0">
                <a:solidFill>
                  <a:srgbClr val="7030A0"/>
                </a:solidFill>
              </a:rPr>
              <a:t>Крупецької</a:t>
            </a:r>
            <a:r>
              <a:rPr lang="uk-UA" dirty="0" smtClean="0">
                <a:solidFill>
                  <a:srgbClr val="7030A0"/>
                </a:solidFill>
              </a:rPr>
              <a:t> сільської ради </a:t>
            </a:r>
            <a:r>
              <a:rPr lang="uk-UA" dirty="0" err="1" smtClean="0">
                <a:solidFill>
                  <a:srgbClr val="7030A0"/>
                </a:solidFill>
              </a:rPr>
              <a:t>Дубенського</a:t>
            </a:r>
            <a:r>
              <a:rPr lang="uk-UA" dirty="0" smtClean="0">
                <a:solidFill>
                  <a:srgbClr val="7030A0"/>
                </a:solidFill>
              </a:rPr>
              <a:t> району</a:t>
            </a:r>
            <a:endParaRPr lang="uk-UA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83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114</Words>
  <Application>Microsoft Office PowerPoint</Application>
  <PresentationFormat>Экран (4:3)</PresentationFormat>
  <Paragraphs>30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Братащук Н.С. Боратинська початкова школа</vt:lpstr>
      <vt:lpstr>  </vt:lpstr>
      <vt:lpstr>Презентация PowerPoint</vt:lpstr>
      <vt:lpstr>  Продовжіть речення  Звуки бувають…  Приголосні звуки бувають…  Слухання казки про дзвінкі та глухі приголосні звуки.</vt:lpstr>
      <vt:lpstr>     ВИСНОВОК Приголосні звуки бувають дзвінкі та глухі. Є 11 пар дзвінких та глухих приголосних. Також є звуки, що не мають пар.  </vt:lpstr>
      <vt:lpstr>Словниковий диктант</vt:lpstr>
      <vt:lpstr>Завдання з LEGO</vt:lpstr>
      <vt:lpstr>Перевірте речення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Братащук Н.С. Боратинська початкова школа</dc:title>
  <dc:creator>Користувач Windows</dc:creator>
  <cp:lastModifiedBy>Користувач Windows</cp:lastModifiedBy>
  <cp:revision>12</cp:revision>
  <dcterms:created xsi:type="dcterms:W3CDTF">2022-11-03T17:42:26Z</dcterms:created>
  <dcterms:modified xsi:type="dcterms:W3CDTF">2022-11-03T19:49:49Z</dcterms:modified>
</cp:coreProperties>
</file>