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64" r:id="rId2"/>
    <p:sldId id="256" r:id="rId3"/>
    <p:sldId id="257" r:id="rId4"/>
    <p:sldId id="258" r:id="rId5"/>
    <p:sldId id="259" r:id="rId6"/>
    <p:sldId id="265" r:id="rId7"/>
    <p:sldId id="260" r:id="rId8"/>
    <p:sldId id="261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74" y="-9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179C5-69B9-4FDB-8DF7-9E982BC4C9D7}" type="datetimeFigureOut">
              <a:rPr lang="ru-RU" smtClean="0"/>
              <a:t>26.10.2022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60F59-EB77-4B21-81B3-8D8D21C5151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179C5-69B9-4FDB-8DF7-9E982BC4C9D7}" type="datetimeFigureOut">
              <a:rPr lang="ru-RU" smtClean="0"/>
              <a:t>26.10.2022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60F59-EB77-4B21-81B3-8D8D21C5151D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179C5-69B9-4FDB-8DF7-9E982BC4C9D7}" type="datetimeFigureOut">
              <a:rPr lang="ru-RU" smtClean="0"/>
              <a:t>26.10.2022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60F59-EB77-4B21-81B3-8D8D21C5151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179C5-69B9-4FDB-8DF7-9E982BC4C9D7}" type="datetimeFigureOut">
              <a:rPr lang="ru-RU" smtClean="0"/>
              <a:t>26.10.2022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60F59-EB77-4B21-81B3-8D8D21C5151D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179C5-69B9-4FDB-8DF7-9E982BC4C9D7}" type="datetimeFigureOut">
              <a:rPr lang="ru-RU" smtClean="0"/>
              <a:t>26.10.2022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60F59-EB77-4B21-81B3-8D8D21C5151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179C5-69B9-4FDB-8DF7-9E982BC4C9D7}" type="datetimeFigureOut">
              <a:rPr lang="ru-RU" smtClean="0"/>
              <a:t>26.10.2022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60F59-EB77-4B21-81B3-8D8D21C5151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179C5-69B9-4FDB-8DF7-9E982BC4C9D7}" type="datetimeFigureOut">
              <a:rPr lang="ru-RU" smtClean="0"/>
              <a:t>26.10.2022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60F59-EB77-4B21-81B3-8D8D21C5151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179C5-69B9-4FDB-8DF7-9E982BC4C9D7}" type="datetimeFigureOut">
              <a:rPr lang="ru-RU" smtClean="0"/>
              <a:t>26.10.2022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60F59-EB77-4B21-81B3-8D8D21C5151D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179C5-69B9-4FDB-8DF7-9E982BC4C9D7}" type="datetimeFigureOut">
              <a:rPr lang="ru-RU" smtClean="0"/>
              <a:t>26.10.2022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60F59-EB77-4B21-81B3-8D8D21C5151D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179C5-69B9-4FDB-8DF7-9E982BC4C9D7}" type="datetimeFigureOut">
              <a:rPr lang="ru-RU" smtClean="0"/>
              <a:t>26.10.2022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60F59-EB77-4B21-81B3-8D8D21C5151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179C5-69B9-4FDB-8DF7-9E982BC4C9D7}" type="datetimeFigureOut">
              <a:rPr lang="ru-RU" smtClean="0"/>
              <a:t>26.10.2022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60F59-EB77-4B21-81B3-8D8D21C5151D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09D179C5-69B9-4FDB-8DF7-9E982BC4C9D7}" type="datetimeFigureOut">
              <a:rPr lang="ru-RU" smtClean="0"/>
              <a:t>26.10.2022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8CD60F59-EB77-4B21-81B3-8D8D21C5151D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HP\Desktop\мимрп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4885" y="3859756"/>
            <a:ext cx="2952136" cy="2952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авильный пятиугольник 3"/>
          <p:cNvSpPr/>
          <p:nvPr/>
        </p:nvSpPr>
        <p:spPr>
          <a:xfrm>
            <a:off x="1517897" y="620688"/>
            <a:ext cx="2088232" cy="1908212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i="1" dirty="0" smtClean="0">
                <a:solidFill>
                  <a:schemeClr val="tx1"/>
                </a:solidFill>
              </a:rPr>
              <a:t>Префікс</a:t>
            </a:r>
            <a:endParaRPr lang="ru-RU" sz="2400" b="1" i="1" dirty="0">
              <a:solidFill>
                <a:schemeClr val="tx1"/>
              </a:solidFill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4427984" y="332656"/>
            <a:ext cx="2412368" cy="187575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i="1" dirty="0" smtClean="0">
                <a:solidFill>
                  <a:schemeClr val="tx1"/>
                </a:solidFill>
              </a:rPr>
              <a:t>Корінь</a:t>
            </a:r>
            <a:endParaRPr lang="ru-RU" sz="2400" b="1" i="1" dirty="0">
              <a:solidFill>
                <a:schemeClr val="tx1"/>
              </a:solidFill>
            </a:endParaRPr>
          </a:p>
        </p:txBody>
      </p:sp>
      <p:sp>
        <p:nvSpPr>
          <p:cNvPr id="6" name="Пятно 1 5"/>
          <p:cNvSpPr/>
          <p:nvPr/>
        </p:nvSpPr>
        <p:spPr>
          <a:xfrm>
            <a:off x="6421244" y="1904424"/>
            <a:ext cx="2419418" cy="2028632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i="1" dirty="0" smtClean="0">
                <a:solidFill>
                  <a:schemeClr val="tx1"/>
                </a:solidFill>
              </a:rPr>
              <a:t>Суфікс</a:t>
            </a:r>
            <a:endParaRPr lang="ru-RU" sz="2400" b="1" i="1" dirty="0">
              <a:solidFill>
                <a:schemeClr val="tx1"/>
              </a:solidFill>
            </a:endParaRPr>
          </a:p>
        </p:txBody>
      </p:sp>
      <p:sp>
        <p:nvSpPr>
          <p:cNvPr id="7" name="Выноска-облако 6"/>
          <p:cNvSpPr/>
          <p:nvPr/>
        </p:nvSpPr>
        <p:spPr>
          <a:xfrm>
            <a:off x="210547" y="3068792"/>
            <a:ext cx="2614701" cy="1541892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i="1" dirty="0" smtClean="0">
                <a:solidFill>
                  <a:schemeClr val="tx1"/>
                </a:solidFill>
              </a:rPr>
              <a:t>Закінчення</a:t>
            </a:r>
            <a:endParaRPr lang="ru-RU" sz="2400" b="1" i="1" dirty="0">
              <a:solidFill>
                <a:schemeClr val="tx1"/>
              </a:solidFill>
            </a:endParaRPr>
          </a:p>
        </p:txBody>
      </p:sp>
      <p:sp>
        <p:nvSpPr>
          <p:cNvPr id="8" name="16-конечная звезда 7"/>
          <p:cNvSpPr/>
          <p:nvPr/>
        </p:nvSpPr>
        <p:spPr>
          <a:xfrm>
            <a:off x="3027580" y="4479916"/>
            <a:ext cx="2606588" cy="1711817"/>
          </a:xfrm>
          <a:prstGeom prst="star1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i="1" dirty="0" smtClean="0">
                <a:solidFill>
                  <a:schemeClr val="tx1"/>
                </a:solidFill>
              </a:rPr>
              <a:t>Основа</a:t>
            </a:r>
            <a:endParaRPr lang="ru-RU" sz="2400" b="1" i="1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555776" y="2297364"/>
            <a:ext cx="3960440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Будова слова</a:t>
            </a:r>
            <a:endParaRPr lang="ru-RU" sz="6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59924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1700808"/>
            <a:ext cx="8640960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b="1" dirty="0"/>
          </a:p>
          <a:p>
            <a:pPr algn="ctr"/>
            <a:r>
              <a:rPr lang="ru-RU" sz="3600" b="1" i="1" dirty="0" err="1" smtClean="0">
                <a:solidFill>
                  <a:srgbClr val="FF0000"/>
                </a:solidFill>
              </a:rPr>
              <a:t>Префікс</a:t>
            </a:r>
            <a:r>
              <a:rPr lang="ru-RU" sz="3600" dirty="0"/>
              <a:t> — </a:t>
            </a:r>
            <a:r>
              <a:rPr lang="ru-RU" sz="3600" dirty="0" err="1"/>
              <a:t>це</a:t>
            </a:r>
            <a:r>
              <a:rPr lang="ru-RU" sz="3600" dirty="0"/>
              <a:t> </a:t>
            </a:r>
            <a:r>
              <a:rPr lang="ru-RU" sz="3600" dirty="0" err="1"/>
              <a:t>значуща</a:t>
            </a:r>
            <a:r>
              <a:rPr lang="ru-RU" sz="3600" dirty="0"/>
              <a:t> </a:t>
            </a:r>
            <a:r>
              <a:rPr lang="ru-RU" sz="3600" dirty="0" err="1"/>
              <a:t>частина</a:t>
            </a:r>
            <a:r>
              <a:rPr lang="ru-RU" sz="3600" dirty="0"/>
              <a:t> слова, яка </a:t>
            </a:r>
            <a:r>
              <a:rPr lang="ru-RU" sz="3600" dirty="0" err="1"/>
              <a:t>стоїть</a:t>
            </a:r>
            <a:r>
              <a:rPr lang="ru-RU" sz="3600" dirty="0"/>
              <a:t> перед </a:t>
            </a:r>
            <a:r>
              <a:rPr lang="ru-RU" sz="3600" dirty="0" err="1"/>
              <a:t>коренем</a:t>
            </a:r>
            <a:r>
              <a:rPr lang="ru-RU" sz="3600" dirty="0" smtClean="0"/>
              <a:t>.</a:t>
            </a:r>
          </a:p>
          <a:p>
            <a:pPr algn="ctr"/>
            <a:r>
              <a:rPr lang="ru-RU" sz="3600" dirty="0" smtClean="0"/>
              <a:t> </a:t>
            </a:r>
            <a:r>
              <a:rPr lang="ru-RU" sz="3600" dirty="0" err="1"/>
              <a:t>Щоб</a:t>
            </a:r>
            <a:r>
              <a:rPr lang="ru-RU" sz="3600" dirty="0"/>
              <a:t> </a:t>
            </a:r>
            <a:r>
              <a:rPr lang="ru-RU" sz="3600" dirty="0" err="1"/>
              <a:t>знайти</a:t>
            </a:r>
            <a:r>
              <a:rPr lang="ru-RU" sz="3600" dirty="0"/>
              <a:t> </a:t>
            </a:r>
            <a:r>
              <a:rPr lang="ru-RU" sz="3600" b="1" dirty="0" err="1"/>
              <a:t>префікс</a:t>
            </a:r>
            <a:r>
              <a:rPr lang="ru-RU" sz="3600" dirty="0"/>
              <a:t>, треба </a:t>
            </a:r>
            <a:r>
              <a:rPr lang="ru-RU" sz="3600" dirty="0" err="1"/>
              <a:t>визначити</a:t>
            </a:r>
            <a:r>
              <a:rPr lang="ru-RU" sz="3600" dirty="0"/>
              <a:t> </a:t>
            </a:r>
            <a:r>
              <a:rPr lang="ru-RU" sz="3600" dirty="0" err="1"/>
              <a:t>корінь</a:t>
            </a:r>
            <a:r>
              <a:rPr lang="ru-RU" sz="3600" dirty="0"/>
              <a:t>. Та </a:t>
            </a:r>
            <a:r>
              <a:rPr lang="ru-RU" sz="3600" dirty="0" err="1"/>
              <a:t>частина</a:t>
            </a:r>
            <a:r>
              <a:rPr lang="ru-RU" sz="3600" dirty="0"/>
              <a:t> слова, </a:t>
            </a:r>
            <a:r>
              <a:rPr lang="ru-RU" sz="3600" dirty="0" err="1"/>
              <a:t>що</a:t>
            </a:r>
            <a:r>
              <a:rPr lang="ru-RU" sz="3600" dirty="0"/>
              <a:t> </a:t>
            </a:r>
            <a:r>
              <a:rPr lang="ru-RU" sz="3600" dirty="0" err="1"/>
              <a:t>знаходиться</a:t>
            </a:r>
            <a:r>
              <a:rPr lang="ru-RU" sz="3600" dirty="0"/>
              <a:t> перед </a:t>
            </a:r>
            <a:r>
              <a:rPr lang="ru-RU" sz="3600" dirty="0" err="1"/>
              <a:t>коренем</a:t>
            </a:r>
            <a:r>
              <a:rPr lang="ru-RU" sz="3600" dirty="0"/>
              <a:t> і є </a:t>
            </a:r>
            <a:r>
              <a:rPr lang="ru-RU" sz="3600" b="1" dirty="0" err="1"/>
              <a:t>префікс</a:t>
            </a:r>
            <a:r>
              <a:rPr lang="ru-RU" sz="3600" dirty="0"/>
              <a:t>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63688" y="513091"/>
            <a:ext cx="41044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8000" b="1" i="1" dirty="0" smtClean="0"/>
              <a:t>Префікс</a:t>
            </a:r>
            <a:endParaRPr lang="ru-RU" sz="8000" b="1" i="1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5064089"/>
            <a:ext cx="3474967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 descr="C:\Users\HP\Desktop\мимрп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857192"/>
            <a:ext cx="1812168" cy="18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0557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HP\Desktop\мимрпа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360709"/>
            <a:ext cx="2471936" cy="2471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763688" y="548680"/>
            <a:ext cx="424847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7200" dirty="0" smtClean="0"/>
              <a:t>   </a:t>
            </a:r>
            <a:r>
              <a:rPr lang="uk-UA" sz="8000" b="1" i="1" dirty="0" smtClean="0"/>
              <a:t>Корінь</a:t>
            </a:r>
            <a:endParaRPr lang="ru-RU" sz="8000" b="1" i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1872119"/>
            <a:ext cx="856895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i="1" dirty="0" err="1" smtClean="0">
                <a:solidFill>
                  <a:srgbClr val="FF0000"/>
                </a:solidFill>
              </a:rPr>
              <a:t>Корінь</a:t>
            </a:r>
            <a:r>
              <a:rPr lang="ru-RU" sz="3600" dirty="0" smtClean="0"/>
              <a:t> </a:t>
            </a:r>
            <a:r>
              <a:rPr lang="ru-RU" sz="3600" dirty="0"/>
              <a:t>— </a:t>
            </a:r>
            <a:r>
              <a:rPr lang="ru-RU" sz="3600" dirty="0" err="1"/>
              <a:t>це</a:t>
            </a:r>
            <a:r>
              <a:rPr lang="ru-RU" sz="3600" dirty="0"/>
              <a:t> </a:t>
            </a:r>
            <a:r>
              <a:rPr lang="ru-RU" sz="3600" dirty="0" err="1"/>
              <a:t>головна</a:t>
            </a:r>
            <a:r>
              <a:rPr lang="ru-RU" sz="3600" dirty="0"/>
              <a:t> </a:t>
            </a:r>
            <a:r>
              <a:rPr lang="ru-RU" sz="3600" dirty="0" err="1"/>
              <a:t>частина</a:t>
            </a:r>
            <a:r>
              <a:rPr lang="ru-RU" sz="3600" dirty="0"/>
              <a:t> </a:t>
            </a:r>
            <a:r>
              <a:rPr lang="ru-RU" sz="3600" dirty="0" err="1"/>
              <a:t>основи</a:t>
            </a:r>
            <a:r>
              <a:rPr lang="ru-RU" sz="3600" dirty="0"/>
              <a:t>. </a:t>
            </a:r>
            <a:endParaRPr lang="ru-RU" sz="3600" dirty="0" smtClean="0"/>
          </a:p>
          <a:p>
            <a:pPr algn="ctr"/>
            <a:r>
              <a:rPr lang="ru-RU" sz="3600" dirty="0" err="1" smtClean="0"/>
              <a:t>Корінь</a:t>
            </a:r>
            <a:r>
              <a:rPr lang="ru-RU" sz="3600" dirty="0" smtClean="0"/>
              <a:t> </a:t>
            </a:r>
            <a:r>
              <a:rPr lang="ru-RU" sz="3600" dirty="0" err="1"/>
              <a:t>виражає</a:t>
            </a:r>
            <a:r>
              <a:rPr lang="ru-RU" sz="3600" dirty="0"/>
              <a:t> </a:t>
            </a:r>
            <a:r>
              <a:rPr lang="ru-RU" sz="3600" dirty="0" err="1"/>
              <a:t>основне</a:t>
            </a:r>
            <a:r>
              <a:rPr lang="ru-RU" sz="3600" dirty="0"/>
              <a:t> </a:t>
            </a:r>
            <a:r>
              <a:rPr lang="ru-RU" sz="3600" dirty="0" err="1"/>
              <a:t>значення</a:t>
            </a:r>
            <a:r>
              <a:rPr lang="ru-RU" sz="3600" dirty="0"/>
              <a:t> слова та </a:t>
            </a:r>
            <a:r>
              <a:rPr lang="ru-RU" sz="3600" dirty="0" err="1"/>
              <a:t>вказує</a:t>
            </a:r>
            <a:r>
              <a:rPr lang="ru-RU" sz="3600" dirty="0"/>
              <a:t> на </a:t>
            </a:r>
            <a:r>
              <a:rPr lang="ru-RU" sz="3600" dirty="0" err="1"/>
              <a:t>загальне</a:t>
            </a:r>
            <a:r>
              <a:rPr lang="ru-RU" sz="3600" dirty="0"/>
              <a:t> </a:t>
            </a:r>
            <a:r>
              <a:rPr lang="ru-RU" sz="3600" dirty="0" err="1"/>
              <a:t>значення</a:t>
            </a:r>
            <a:r>
              <a:rPr lang="ru-RU" sz="3600" dirty="0"/>
              <a:t> </a:t>
            </a:r>
            <a:r>
              <a:rPr lang="ru-RU" sz="3600" dirty="0" err="1"/>
              <a:t>всіх</a:t>
            </a:r>
            <a:r>
              <a:rPr lang="ru-RU" sz="3600" dirty="0"/>
              <a:t> </a:t>
            </a:r>
            <a:r>
              <a:rPr lang="ru-RU" sz="3600" dirty="0" err="1"/>
              <a:t>споріднених</a:t>
            </a:r>
            <a:r>
              <a:rPr lang="ru-RU" sz="3600" dirty="0"/>
              <a:t> </a:t>
            </a:r>
            <a:r>
              <a:rPr lang="ru-RU" sz="3600" dirty="0" err="1"/>
              <a:t>слів</a:t>
            </a:r>
            <a:r>
              <a:rPr lang="ru-RU" sz="3600" dirty="0"/>
              <a:t>. </a:t>
            </a:r>
            <a:endParaRPr lang="ru-RU" sz="3600" dirty="0" smtClean="0"/>
          </a:p>
          <a:p>
            <a:pPr algn="ctr"/>
            <a:r>
              <a:rPr lang="ru-RU" sz="3600" b="1" i="1" dirty="0" err="1" smtClean="0">
                <a:solidFill>
                  <a:srgbClr val="FF0000"/>
                </a:solidFill>
              </a:rPr>
              <a:t>Зверни</a:t>
            </a:r>
            <a:r>
              <a:rPr lang="ru-RU" sz="3600" b="1" i="1" dirty="0" smtClean="0">
                <a:solidFill>
                  <a:srgbClr val="FF0000"/>
                </a:solidFill>
              </a:rPr>
              <a:t> </a:t>
            </a:r>
            <a:r>
              <a:rPr lang="ru-RU" sz="3600" b="1" i="1" dirty="0" err="1">
                <a:solidFill>
                  <a:srgbClr val="FF0000"/>
                </a:solidFill>
              </a:rPr>
              <a:t>увагу</a:t>
            </a:r>
            <a:r>
              <a:rPr lang="ru-RU" sz="3600" b="1" i="1" dirty="0">
                <a:solidFill>
                  <a:srgbClr val="FF0000"/>
                </a:solidFill>
              </a:rPr>
              <a:t>! </a:t>
            </a:r>
            <a:r>
              <a:rPr lang="ru-RU" sz="3600" dirty="0" err="1"/>
              <a:t>Корінь</a:t>
            </a:r>
            <a:r>
              <a:rPr lang="ru-RU" sz="3600" dirty="0"/>
              <a:t> </a:t>
            </a:r>
            <a:r>
              <a:rPr lang="ru-RU" sz="3600" dirty="0" err="1"/>
              <a:t>обов'язково</a:t>
            </a:r>
            <a:r>
              <a:rPr lang="ru-RU" sz="3600" dirty="0"/>
              <a:t> є в кожному </a:t>
            </a:r>
            <a:r>
              <a:rPr lang="ru-RU" sz="3600" dirty="0" err="1" smtClean="0"/>
              <a:t>слові</a:t>
            </a:r>
            <a:r>
              <a:rPr lang="ru-RU" sz="3600" dirty="0"/>
              <a:t>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5126770"/>
            <a:ext cx="2880319" cy="1449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3157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HP\Desktop\мимрп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3634" y="3717032"/>
            <a:ext cx="2928670" cy="2928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87624" y="404664"/>
            <a:ext cx="63367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 smtClean="0"/>
              <a:t> </a:t>
            </a:r>
            <a:r>
              <a:rPr lang="uk-UA" sz="8000" b="1" i="1" dirty="0" smtClean="0"/>
              <a:t>Суфікс</a:t>
            </a:r>
            <a:endParaRPr lang="ru-RU" sz="8000" b="1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1772816"/>
            <a:ext cx="864096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i="1" dirty="0" err="1" smtClean="0">
                <a:solidFill>
                  <a:srgbClr val="FF0000"/>
                </a:solidFill>
              </a:rPr>
              <a:t>Суфікс</a:t>
            </a:r>
            <a:r>
              <a:rPr lang="ru-RU" sz="3600" b="1" i="1" dirty="0" smtClean="0">
                <a:solidFill>
                  <a:srgbClr val="FF0000"/>
                </a:solidFill>
              </a:rPr>
              <a:t> </a:t>
            </a:r>
            <a:r>
              <a:rPr lang="ru-RU" sz="3600" b="1" i="1" dirty="0"/>
              <a:t>— </a:t>
            </a:r>
            <a:r>
              <a:rPr lang="ru-RU" sz="3600" dirty="0" err="1"/>
              <a:t>це</a:t>
            </a:r>
            <a:r>
              <a:rPr lang="ru-RU" sz="3600" dirty="0"/>
              <a:t> </a:t>
            </a:r>
            <a:r>
              <a:rPr lang="ru-RU" sz="3600" dirty="0" err="1"/>
              <a:t>значуща</a:t>
            </a:r>
            <a:r>
              <a:rPr lang="ru-RU" sz="3600" dirty="0"/>
              <a:t> </a:t>
            </a:r>
            <a:r>
              <a:rPr lang="ru-RU" sz="3600" dirty="0" err="1"/>
              <a:t>частина</a:t>
            </a:r>
            <a:r>
              <a:rPr lang="ru-RU" sz="3600" dirty="0"/>
              <a:t> слова, яка </a:t>
            </a:r>
            <a:r>
              <a:rPr lang="ru-RU" sz="3600" dirty="0" err="1"/>
              <a:t>стоїть</a:t>
            </a:r>
            <a:r>
              <a:rPr lang="ru-RU" sz="3600" dirty="0"/>
              <a:t> </a:t>
            </a:r>
            <a:r>
              <a:rPr lang="ru-RU" sz="3600" dirty="0" err="1"/>
              <a:t>після</a:t>
            </a:r>
            <a:r>
              <a:rPr lang="ru-RU" sz="3600" dirty="0"/>
              <a:t> </a:t>
            </a:r>
            <a:r>
              <a:rPr lang="ru-RU" sz="3600" dirty="0" err="1"/>
              <a:t>кореня</a:t>
            </a:r>
            <a:r>
              <a:rPr lang="ru-RU" sz="3600" dirty="0"/>
              <a:t>. У словах, </a:t>
            </a:r>
            <a:r>
              <a:rPr lang="ru-RU" sz="3600" dirty="0" err="1"/>
              <a:t>які</a:t>
            </a:r>
            <a:r>
              <a:rPr lang="ru-RU" sz="3600" dirty="0"/>
              <a:t> </a:t>
            </a:r>
            <a:r>
              <a:rPr lang="ru-RU" sz="3600" dirty="0" err="1"/>
              <a:t>мають</a:t>
            </a:r>
            <a:r>
              <a:rPr lang="ru-RU" sz="3600" dirty="0"/>
              <a:t> </a:t>
            </a:r>
            <a:r>
              <a:rPr lang="ru-RU" sz="3600" dirty="0" err="1"/>
              <a:t>закінчення</a:t>
            </a:r>
            <a:r>
              <a:rPr lang="ru-RU" sz="3600" dirty="0"/>
              <a:t>, </a:t>
            </a:r>
            <a:r>
              <a:rPr lang="ru-RU" sz="3600" dirty="0" err="1"/>
              <a:t>суфікс</a:t>
            </a:r>
            <a:r>
              <a:rPr lang="ru-RU" sz="3600" dirty="0"/>
              <a:t> </a:t>
            </a:r>
            <a:r>
              <a:rPr lang="ru-RU" sz="3600" dirty="0" err="1"/>
              <a:t>стоїть</a:t>
            </a:r>
            <a:r>
              <a:rPr lang="ru-RU" sz="3600" dirty="0"/>
              <a:t> </a:t>
            </a:r>
            <a:r>
              <a:rPr lang="ru-RU" sz="3600" dirty="0" err="1"/>
              <a:t>між</a:t>
            </a:r>
            <a:r>
              <a:rPr lang="ru-RU" sz="3600" dirty="0"/>
              <a:t> </a:t>
            </a:r>
            <a:r>
              <a:rPr lang="ru-RU" sz="3600" dirty="0" err="1"/>
              <a:t>коренем</a:t>
            </a:r>
            <a:r>
              <a:rPr lang="ru-RU" sz="3600" dirty="0"/>
              <a:t> та </a:t>
            </a:r>
            <a:r>
              <a:rPr lang="ru-RU" sz="3600" dirty="0" err="1"/>
              <a:t>закінченням</a:t>
            </a:r>
            <a:r>
              <a:rPr lang="ru-RU" sz="3200" dirty="0"/>
              <a:t>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4437112"/>
            <a:ext cx="2809677" cy="18012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5455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15616" y="332656"/>
            <a:ext cx="640871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1600" dirty="0" smtClean="0"/>
              <a:t>                </a:t>
            </a:r>
            <a:r>
              <a:rPr lang="uk-UA" sz="8000" b="1" i="1" dirty="0" smtClean="0"/>
              <a:t>Закінчення</a:t>
            </a:r>
            <a:endParaRPr lang="ru-RU" sz="8000" b="1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1656095"/>
            <a:ext cx="849694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3200" b="1" i="1" dirty="0" smtClean="0">
              <a:solidFill>
                <a:srgbClr val="FF0000"/>
              </a:solidFill>
            </a:endParaRPr>
          </a:p>
          <a:p>
            <a:pPr algn="ctr"/>
            <a:r>
              <a:rPr lang="ru-RU" sz="3600" b="1" i="1" dirty="0" err="1" smtClean="0">
                <a:solidFill>
                  <a:srgbClr val="FF0000"/>
                </a:solidFill>
              </a:rPr>
              <a:t>Закінчення</a:t>
            </a:r>
            <a:r>
              <a:rPr lang="ru-RU" sz="3600" dirty="0" smtClean="0"/>
              <a:t>- </a:t>
            </a:r>
            <a:r>
              <a:rPr lang="ru-RU" sz="3600" dirty="0" err="1"/>
              <a:t>з</a:t>
            </a:r>
            <a:r>
              <a:rPr lang="ru-RU" sz="3600" dirty="0" err="1" smtClean="0"/>
              <a:t>мінна</a:t>
            </a:r>
            <a:r>
              <a:rPr lang="ru-RU" sz="3600" dirty="0" smtClean="0"/>
              <a:t> </a:t>
            </a:r>
            <a:r>
              <a:rPr lang="ru-RU" sz="3600" dirty="0" err="1"/>
              <a:t>частина</a:t>
            </a:r>
            <a:r>
              <a:rPr lang="ru-RU" sz="3600" dirty="0"/>
              <a:t> слова </a:t>
            </a:r>
            <a:r>
              <a:rPr lang="ru-RU" sz="3600" dirty="0" smtClean="0"/>
              <a:t>. </a:t>
            </a:r>
            <a:r>
              <a:rPr lang="ru-RU" sz="3600" dirty="0" err="1"/>
              <a:t>Закінчення</a:t>
            </a:r>
            <a:r>
              <a:rPr lang="ru-RU" sz="3600" dirty="0"/>
              <a:t> служить для </a:t>
            </a:r>
            <a:r>
              <a:rPr lang="ru-RU" sz="3600" dirty="0" err="1"/>
              <a:t>зв'язку</a:t>
            </a:r>
            <a:r>
              <a:rPr lang="ru-RU" sz="3600" dirty="0"/>
              <a:t> </a:t>
            </a:r>
            <a:r>
              <a:rPr lang="ru-RU" sz="3600" dirty="0" err="1"/>
              <a:t>слів</a:t>
            </a:r>
            <a:r>
              <a:rPr lang="ru-RU" sz="3600" dirty="0"/>
              <a:t> у </a:t>
            </a:r>
            <a:r>
              <a:rPr lang="ru-RU" sz="3600" dirty="0" err="1"/>
              <a:t>реченні</a:t>
            </a:r>
            <a:r>
              <a:rPr lang="ru-RU" sz="3600" dirty="0" smtClean="0"/>
              <a:t>.</a:t>
            </a:r>
            <a:r>
              <a:rPr lang="ru-RU" sz="3200" dirty="0"/>
              <a:t> 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119836" y="3728269"/>
            <a:ext cx="2968648" cy="31048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 descr="C:\Users\HP\Desktop\мимрпа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284984"/>
            <a:ext cx="3480048" cy="3480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1559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000" b="1" i="1" dirty="0" smtClean="0">
                <a:solidFill>
                  <a:schemeClr val="tx1"/>
                </a:solidFill>
              </a:rPr>
              <a:t>Основа </a:t>
            </a:r>
            <a:endParaRPr lang="ru-RU" sz="8000" b="1" i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80267" y="2492896"/>
            <a:ext cx="6415539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b="1" i="1" dirty="0">
                <a:solidFill>
                  <a:srgbClr val="FF0000"/>
                </a:solidFill>
              </a:rPr>
              <a:t>Основа </a:t>
            </a:r>
            <a:r>
              <a:rPr lang="ru-RU" sz="4000" dirty="0"/>
              <a:t>— </a:t>
            </a:r>
            <a:r>
              <a:rPr lang="ru-RU" sz="4000" dirty="0" err="1"/>
              <a:t>це</a:t>
            </a:r>
            <a:r>
              <a:rPr lang="ru-RU" sz="4000" dirty="0"/>
              <a:t> </a:t>
            </a:r>
            <a:r>
              <a:rPr lang="ru-RU" sz="4000" dirty="0" err="1"/>
              <a:t>частина</a:t>
            </a:r>
            <a:r>
              <a:rPr lang="ru-RU" sz="4000" dirty="0"/>
              <a:t> слова </a:t>
            </a:r>
            <a:endParaRPr lang="ru-RU" sz="4000" dirty="0" smtClean="0"/>
          </a:p>
          <a:p>
            <a:pPr algn="ctr"/>
            <a:r>
              <a:rPr lang="ru-RU" sz="4000" dirty="0" smtClean="0"/>
              <a:t>без </a:t>
            </a:r>
            <a:r>
              <a:rPr lang="ru-RU" sz="4000" dirty="0" err="1"/>
              <a:t>закінчення</a:t>
            </a:r>
            <a:r>
              <a:rPr lang="ru-RU" sz="3600" dirty="0"/>
              <a:t>.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0267" y="4797152"/>
            <a:ext cx="4248472" cy="1721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 descr="C:\Users\HP\Desktop\мимрпа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947864"/>
            <a:ext cx="2710678" cy="2710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6907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C:\Users\HP\Desktop\мимрп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7" y="4093770"/>
            <a:ext cx="2699793" cy="2699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HP\Desktop\ррррр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93" t="19891" r="10152" b="18383"/>
          <a:stretch/>
        </p:blipFill>
        <p:spPr bwMode="auto">
          <a:xfrm>
            <a:off x="107504" y="2757738"/>
            <a:ext cx="6899661" cy="3859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82662" y="260648"/>
            <a:ext cx="88924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800" b="1" i="1" dirty="0" smtClean="0"/>
              <a:t>Послідовність розбору слова за будовою</a:t>
            </a:r>
            <a:endParaRPr lang="ru-RU" sz="4800" b="1" i="1" dirty="0"/>
          </a:p>
        </p:txBody>
      </p:sp>
    </p:spTree>
    <p:extLst>
      <p:ext uri="{BB962C8B-B14F-4D97-AF65-F5344CB8AC3E}">
        <p14:creationId xmlns:p14="http://schemas.microsoft.com/office/powerpoint/2010/main" val="3482955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C:\Users\HP\Desktop\мимрпа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0232" y="3790076"/>
            <a:ext cx="2612977" cy="2612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095457"/>
            <a:ext cx="6843666" cy="25392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95536" y="660277"/>
            <a:ext cx="820891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6600" b="1" i="1" dirty="0" smtClean="0"/>
              <a:t>Приклад розбору слова</a:t>
            </a:r>
            <a:endParaRPr lang="ru-RU" sz="6600" b="1" i="1" dirty="0"/>
          </a:p>
        </p:txBody>
      </p:sp>
    </p:spTree>
    <p:extLst>
      <p:ext uri="{BB962C8B-B14F-4D97-AF65-F5344CB8AC3E}">
        <p14:creationId xmlns:p14="http://schemas.microsoft.com/office/powerpoint/2010/main" val="502939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101</TotalTime>
  <Words>37</Words>
  <Application>Microsoft Office PowerPoint</Application>
  <PresentationFormat>Экран (4:3)</PresentationFormat>
  <Paragraphs>24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Волна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Основа </vt:lpstr>
      <vt:lpstr>Презентация PowerPoint</vt:lpstr>
      <vt:lpstr>Презентация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HP</dc:creator>
  <cp:lastModifiedBy>HP</cp:lastModifiedBy>
  <cp:revision>11</cp:revision>
  <dcterms:created xsi:type="dcterms:W3CDTF">2022-10-26T16:25:18Z</dcterms:created>
  <dcterms:modified xsi:type="dcterms:W3CDTF">2022-10-26T20:03:31Z</dcterms:modified>
</cp:coreProperties>
</file>