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6" r:id="rId8"/>
    <p:sldId id="264" r:id="rId9"/>
    <p:sldId id="267" r:id="rId10"/>
    <p:sldId id="269" r:id="rId11"/>
    <p:sldId id="268" r:id="rId12"/>
    <p:sldId id="270" r:id="rId13"/>
    <p:sldId id="271" r:id="rId14"/>
    <p:sldId id="272" r:id="rId15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735" autoAdjust="0"/>
    <p:restoredTop sz="94660"/>
  </p:normalViewPr>
  <p:slideViewPr>
    <p:cSldViewPr snapToGrid="0">
      <p:cViewPr varScale="1">
        <p:scale>
          <a:sx n="78" d="100"/>
          <a:sy n="78" d="100"/>
        </p:scale>
        <p:origin x="60" y="9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A6648-2175-4E9A-BCE6-DEE82835D80B}" type="datetimeFigureOut">
              <a:rPr lang="uk-UA" smtClean="0"/>
              <a:t>08.12.2021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1626B-369B-4A34-8B37-4943710AC4B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0640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A6648-2175-4E9A-BCE6-DEE82835D80B}" type="datetimeFigureOut">
              <a:rPr lang="uk-UA" smtClean="0"/>
              <a:t>08.12.2021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1626B-369B-4A34-8B37-4943710AC4B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17182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A6648-2175-4E9A-BCE6-DEE82835D80B}" type="datetimeFigureOut">
              <a:rPr lang="uk-UA" smtClean="0"/>
              <a:t>08.12.2021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1626B-369B-4A34-8B37-4943710AC4B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45442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A6648-2175-4E9A-BCE6-DEE82835D80B}" type="datetimeFigureOut">
              <a:rPr lang="uk-UA" smtClean="0"/>
              <a:t>08.12.2021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1626B-369B-4A34-8B37-4943710AC4B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122396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A6648-2175-4E9A-BCE6-DEE82835D80B}" type="datetimeFigureOut">
              <a:rPr lang="uk-UA" smtClean="0"/>
              <a:t>08.12.2021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1626B-369B-4A34-8B37-4943710AC4B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42854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A6648-2175-4E9A-BCE6-DEE82835D80B}" type="datetimeFigureOut">
              <a:rPr lang="uk-UA" smtClean="0"/>
              <a:t>08.12.2021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1626B-369B-4A34-8B37-4943710AC4B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5662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A6648-2175-4E9A-BCE6-DEE82835D80B}" type="datetimeFigureOut">
              <a:rPr lang="uk-UA" smtClean="0"/>
              <a:t>08.12.2021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1626B-369B-4A34-8B37-4943710AC4B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78101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A6648-2175-4E9A-BCE6-DEE82835D80B}" type="datetimeFigureOut">
              <a:rPr lang="uk-UA" smtClean="0"/>
              <a:t>08.12.2021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1626B-369B-4A34-8B37-4943710AC4B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4567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A6648-2175-4E9A-BCE6-DEE82835D80B}" type="datetimeFigureOut">
              <a:rPr lang="uk-UA" smtClean="0"/>
              <a:t>08.12.2021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1626B-369B-4A34-8B37-4943710AC4B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468974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A6648-2175-4E9A-BCE6-DEE82835D80B}" type="datetimeFigureOut">
              <a:rPr lang="uk-UA" smtClean="0"/>
              <a:t>08.12.2021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1626B-369B-4A34-8B37-4943710AC4B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86956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8A6648-2175-4E9A-BCE6-DEE82835D80B}" type="datetimeFigureOut">
              <a:rPr lang="uk-UA" smtClean="0"/>
              <a:t>08.12.2021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21626B-369B-4A34-8B37-4943710AC4B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0252177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8A6648-2175-4E9A-BCE6-DEE82835D80B}" type="datetimeFigureOut">
              <a:rPr lang="uk-UA" smtClean="0"/>
              <a:t>08.12.2021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21626B-369B-4A34-8B37-4943710AC4B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164615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gif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uk-UA" dirty="0" smtClean="0"/>
              <a:t>  </a:t>
            </a: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icture 4" descr="Слайд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00" y="-228600"/>
            <a:ext cx="12174100" cy="82089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3665621" y="1985211"/>
            <a:ext cx="711467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uk-UA" sz="5400" b="1" dirty="0">
                <a:solidFill>
                  <a:srgbClr val="002060"/>
                </a:solidFill>
                <a:latin typeface="Georgia" pitchFamily="18" charset="0"/>
              </a:rPr>
              <a:t>Українська </a:t>
            </a:r>
            <a:r>
              <a:rPr lang="uk-UA" sz="5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мова</a:t>
            </a:r>
            <a:endParaRPr lang="ru-RU" sz="5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Сонце: векторна графіка, зображення, Сонце малюнки | Скачати з  Depositphotos®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>
                        <a14:backgroundMark x1="5500" y1="6167" x2="5500" y2="6167"/>
                        <a14:backgroundMark x1="63500" y1="4833" x2="83333" y2="4833"/>
                        <a14:backgroundMark x1="93500" y1="54333" x2="93500" y2="55667"/>
                        <a14:backgroundMark x1="94833" y1="86167" x2="94833" y2="86167"/>
                        <a14:backgroundMark x1="71500" y1="96833" x2="71500" y2="96833"/>
                        <a14:backgroundMark x1="11333" y1="84333" x2="11333" y2="84333"/>
                        <a14:backgroundMark x1="51667" y1="4833" x2="51667" y2="4833"/>
                        <a14:backgroundMark x1="12333" y1="36167" x2="12333" y2="36167"/>
                        <a14:backgroundMark x1="12333" y1="94167" x2="12333" y2="94167"/>
                        <a14:backgroundMark x1="83000" y1="93667" x2="83000" y2="93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483" y="921239"/>
            <a:ext cx="3135138" cy="313513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" name="Picture 2" descr="Сова — клипарт на шкафчик — Все для детского сада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4884" y="4040565"/>
            <a:ext cx="4343400" cy="254152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33576814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Picture 4" descr="Слайд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12302836" cy="8068928"/>
          </a:xfrm>
        </p:spPr>
      </p:pic>
      <p:pic>
        <p:nvPicPr>
          <p:cNvPr id="5" name="Picture 2" descr="http://s012.radikal.ru/i319/1410/d1/c03b248a562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6974" y="1027906"/>
            <a:ext cx="3672408" cy="3140968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3948545" y="2493818"/>
            <a:ext cx="710137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Прикметниковий </a:t>
            </a:r>
            <a:r>
              <a:rPr lang="uk-UA" sz="4000" b="1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челендж</a:t>
            </a:r>
            <a:r>
              <a:rPr lang="uk-UA" sz="4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Повторення про прикметник</a:t>
            </a:r>
            <a:endParaRPr lang="uk-UA" sz="40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География Уроки, связанные с элементами Мультяшный Глобус - векторный  клипарт EP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778" y="4149793"/>
            <a:ext cx="3507260" cy="24955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494479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icture 4" descr="Слайд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821607" y="0"/>
            <a:ext cx="25249347" cy="6858000"/>
          </a:xfrm>
          <a:prstGeom prst="rect">
            <a:avLst/>
          </a:prstGeom>
          <a:noFill/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1026" name="Picture 2" descr="ЗВУК №231&amp;quot; | Громадський Проєкт Київ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070" y="1149088"/>
            <a:ext cx="3179623" cy="29929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8" name="Picture 4" descr="Як правильно сидіти за партою? - Мунтян Інна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2432" y="3938172"/>
            <a:ext cx="3990975" cy="26217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TextBox 4"/>
          <p:cNvSpPr txBox="1"/>
          <p:nvPr/>
        </p:nvSpPr>
        <p:spPr>
          <a:xfrm>
            <a:off x="3702843" y="858024"/>
            <a:ext cx="631507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54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У</a:t>
            </a:r>
            <a:r>
              <a:rPr lang="uk-UA" sz="5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важні!</a:t>
            </a:r>
          </a:p>
          <a:p>
            <a:r>
              <a:rPr lang="uk-UA" sz="54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Р</a:t>
            </a:r>
            <a:r>
              <a:rPr lang="uk-UA" sz="5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озумні!</a:t>
            </a:r>
          </a:p>
          <a:p>
            <a:r>
              <a:rPr lang="uk-UA" sz="54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О</a:t>
            </a:r>
            <a:r>
              <a:rPr lang="uk-UA" sz="5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рганізовані!</a:t>
            </a:r>
          </a:p>
          <a:p>
            <a:r>
              <a:rPr lang="uk-UA" sz="5400" b="1" dirty="0" smtClean="0">
                <a:solidFill>
                  <a:srgbClr val="C00000"/>
                </a:solidFill>
                <a:latin typeface="Georgia" panose="02040502050405020303" pitchFamily="18" charset="0"/>
              </a:rPr>
              <a:t>К</a:t>
            </a:r>
            <a:r>
              <a:rPr lang="uk-UA" sz="5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мітливі!</a:t>
            </a:r>
            <a:endParaRPr lang="uk-UA" sz="5400" b="1" dirty="0">
              <a:solidFill>
                <a:srgbClr val="00206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3635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icture 4" descr="Слайд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052736"/>
            <a:ext cx="4655724" cy="54387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5985164" y="1468582"/>
            <a:ext cx="5583381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600" b="1" dirty="0" smtClean="0">
                <a:solidFill>
                  <a:srgbClr val="7030A0"/>
                </a:solidFill>
                <a:latin typeface="Georgia" pitchFamily="18" charset="0"/>
              </a:rPr>
              <a:t>  НАШ  ДЕВІЗ:</a:t>
            </a:r>
          </a:p>
          <a:p>
            <a:r>
              <a:rPr lang="uk-UA" b="1" dirty="0">
                <a:latin typeface="Georgia" pitchFamily="18" charset="0"/>
              </a:rPr>
              <a:t>     </a:t>
            </a:r>
            <a:r>
              <a:rPr lang="uk-UA" sz="2400" b="1" dirty="0">
                <a:latin typeface="Georgia" pitchFamily="18" charset="0"/>
              </a:rPr>
              <a:t>Не просто слухати,</a:t>
            </a:r>
          </a:p>
          <a:p>
            <a:r>
              <a:rPr lang="uk-UA" sz="2400" b="1" dirty="0">
                <a:latin typeface="Georgia" pitchFamily="18" charset="0"/>
              </a:rPr>
              <a:t>                  а </a:t>
            </a:r>
            <a:r>
              <a:rPr lang="uk-UA" sz="2400" b="1" dirty="0">
                <a:solidFill>
                  <a:srgbClr val="C00000"/>
                </a:solidFill>
                <a:latin typeface="Georgia" pitchFamily="18" charset="0"/>
              </a:rPr>
              <a:t>чути</a:t>
            </a:r>
            <a:r>
              <a:rPr lang="uk-UA" sz="2400" b="1" dirty="0">
                <a:latin typeface="Georgia" pitchFamily="18" charset="0"/>
              </a:rPr>
              <a:t>.</a:t>
            </a:r>
          </a:p>
          <a:p>
            <a:r>
              <a:rPr lang="uk-UA" sz="2400" b="1" dirty="0">
                <a:latin typeface="Georgia" pitchFamily="18" charset="0"/>
              </a:rPr>
              <a:t>     Не просто дивитись, </a:t>
            </a:r>
          </a:p>
          <a:p>
            <a:r>
              <a:rPr lang="uk-UA" sz="2400" b="1" dirty="0">
                <a:latin typeface="Georgia" pitchFamily="18" charset="0"/>
              </a:rPr>
              <a:t>                а </a:t>
            </a:r>
            <a:r>
              <a:rPr lang="uk-UA" sz="2400" b="1" dirty="0">
                <a:solidFill>
                  <a:srgbClr val="C00000"/>
                </a:solidFill>
                <a:latin typeface="Georgia" pitchFamily="18" charset="0"/>
              </a:rPr>
              <a:t>бачити</a:t>
            </a:r>
            <a:r>
              <a:rPr lang="uk-UA" sz="2400" b="1" dirty="0">
                <a:latin typeface="Georgia" pitchFamily="18" charset="0"/>
              </a:rPr>
              <a:t>.</a:t>
            </a:r>
          </a:p>
          <a:p>
            <a:r>
              <a:rPr lang="uk-UA" sz="2400" b="1" dirty="0">
                <a:latin typeface="Georgia" pitchFamily="18" charset="0"/>
              </a:rPr>
              <a:t>     Не просто відповідати, </a:t>
            </a:r>
          </a:p>
          <a:p>
            <a:r>
              <a:rPr lang="uk-UA" sz="2400" b="1" dirty="0">
                <a:latin typeface="Georgia" pitchFamily="18" charset="0"/>
              </a:rPr>
              <a:t>             а </a:t>
            </a:r>
            <a:r>
              <a:rPr lang="uk-UA" sz="2400" b="1" dirty="0">
                <a:solidFill>
                  <a:srgbClr val="C00000"/>
                </a:solidFill>
                <a:latin typeface="Georgia" pitchFamily="18" charset="0"/>
              </a:rPr>
              <a:t>міркувати</a:t>
            </a:r>
            <a:r>
              <a:rPr lang="uk-UA" sz="2400" b="1" dirty="0">
                <a:latin typeface="Georgia" pitchFamily="18" charset="0"/>
              </a:rPr>
              <a:t>.</a:t>
            </a:r>
          </a:p>
          <a:p>
            <a:r>
              <a:rPr lang="uk-UA" sz="2400" b="1" dirty="0">
                <a:latin typeface="Georgia" pitchFamily="18" charset="0"/>
              </a:rPr>
              <a:t>     Дружно й </a:t>
            </a:r>
            <a:r>
              <a:rPr lang="uk-UA" sz="2400" b="1" dirty="0" err="1">
                <a:latin typeface="Georgia" pitchFamily="18" charset="0"/>
              </a:rPr>
              <a:t>плідно</a:t>
            </a:r>
            <a:endParaRPr lang="uk-UA" sz="2400" b="1" dirty="0">
              <a:latin typeface="Georgia" pitchFamily="18" charset="0"/>
            </a:endParaRPr>
          </a:p>
          <a:p>
            <a:r>
              <a:rPr lang="uk-UA" sz="2400" b="1" dirty="0">
                <a:latin typeface="Georgia" pitchFamily="18" charset="0"/>
              </a:rPr>
              <a:t>             </a:t>
            </a:r>
            <a:r>
              <a:rPr lang="uk-UA" sz="2400" b="1" dirty="0">
                <a:solidFill>
                  <a:srgbClr val="C00000"/>
                </a:solidFill>
                <a:latin typeface="Georgia" pitchFamily="18" charset="0"/>
              </a:rPr>
              <a:t>працювати</a:t>
            </a:r>
            <a:r>
              <a:rPr lang="uk-UA" sz="2400" b="1" dirty="0">
                <a:latin typeface="Georgia" pitchFamily="18" charset="0"/>
              </a:rPr>
              <a:t>!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195434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icture 4" descr="Слайд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837"/>
            <a:ext cx="12192000" cy="7010400"/>
          </a:xfrm>
          <a:prstGeom prst="rect">
            <a:avLst/>
          </a:prstGeom>
          <a:noFill/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5" name="Picture 4" descr="http://vorob.lvivedu.com/uploads/editor/3256/286988/blog_/files/132450433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200" y="4374356"/>
            <a:ext cx="3960440" cy="221932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" name="Picture 2" descr="http://i.calameoassets.com/131208162402-b8fd60f9701191f5175a1607140809c0/larg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318512" y="4316767"/>
            <a:ext cx="3528392" cy="22322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TextBox 7"/>
          <p:cNvSpPr txBox="1"/>
          <p:nvPr/>
        </p:nvSpPr>
        <p:spPr>
          <a:xfrm>
            <a:off x="2396837" y="1177636"/>
            <a:ext cx="77425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chemeClr val="accent2">
                    <a:lumMod val="75000"/>
                  </a:schemeClr>
                </a:solidFill>
                <a:latin typeface="Georgia" panose="02040502050405020303" pitchFamily="18" charset="0"/>
              </a:rPr>
              <a:t>КАЛІГРАФІЧНА ХВИЛИНКА</a:t>
            </a:r>
            <a:endParaRPr lang="uk-UA" sz="3600" b="1" dirty="0">
              <a:solidFill>
                <a:schemeClr val="accent2">
                  <a:lumMod val="75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11927" y="2055813"/>
            <a:ext cx="834043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>
                <a:solidFill>
                  <a:srgbClr val="0070C0"/>
                </a:solidFill>
              </a:rPr>
              <a:t>Оо ой йо </a:t>
            </a:r>
            <a:r>
              <a:rPr lang="uk-UA" sz="4400" b="1" dirty="0" err="1">
                <a:solidFill>
                  <a:srgbClr val="0070C0"/>
                </a:solidFill>
              </a:rPr>
              <a:t>ом</a:t>
            </a:r>
            <a:r>
              <a:rPr lang="uk-UA" sz="4400" b="1" dirty="0">
                <a:solidFill>
                  <a:srgbClr val="0070C0"/>
                </a:solidFill>
              </a:rPr>
              <a:t> </a:t>
            </a:r>
            <a:r>
              <a:rPr lang="uk-UA" sz="4400" b="1" dirty="0" err="1">
                <a:solidFill>
                  <a:srgbClr val="0070C0"/>
                </a:solidFill>
              </a:rPr>
              <a:t>ор</a:t>
            </a:r>
            <a:r>
              <a:rPr lang="uk-UA" sz="4400" b="1" dirty="0">
                <a:solidFill>
                  <a:srgbClr val="0070C0"/>
                </a:solidFill>
              </a:rPr>
              <a:t> </a:t>
            </a:r>
            <a:r>
              <a:rPr lang="uk-UA" sz="4400" b="1" dirty="0" err="1">
                <a:solidFill>
                  <a:srgbClr val="0070C0"/>
                </a:solidFill>
              </a:rPr>
              <a:t>ов</a:t>
            </a:r>
            <a:r>
              <a:rPr lang="uk-UA" sz="4400" b="1" dirty="0">
                <a:solidFill>
                  <a:srgbClr val="0070C0"/>
                </a:solidFill>
              </a:rPr>
              <a:t> он </a:t>
            </a:r>
            <a:r>
              <a:rPr lang="uk-UA" sz="4400" b="1" dirty="0" err="1">
                <a:solidFill>
                  <a:srgbClr val="0070C0"/>
                </a:solidFill>
              </a:rPr>
              <a:t>Ол</a:t>
            </a:r>
            <a:r>
              <a:rPr lang="uk-UA" sz="4400" b="1" dirty="0">
                <a:solidFill>
                  <a:srgbClr val="0070C0"/>
                </a:solidFill>
              </a:rPr>
              <a:t> </a:t>
            </a:r>
            <a:r>
              <a:rPr lang="uk-UA" sz="4400" b="1" dirty="0" err="1">
                <a:solidFill>
                  <a:srgbClr val="0070C0"/>
                </a:solidFill>
              </a:rPr>
              <a:t>Ом</a:t>
            </a:r>
            <a:r>
              <a:rPr lang="uk-UA" sz="4400" b="1" dirty="0">
                <a:solidFill>
                  <a:srgbClr val="0070C0"/>
                </a:solidFill>
              </a:rPr>
              <a:t> </a:t>
            </a:r>
            <a:r>
              <a:rPr lang="uk-UA" sz="4400" b="1" dirty="0" smtClean="0">
                <a:solidFill>
                  <a:srgbClr val="0070C0"/>
                </a:solidFill>
              </a:rPr>
              <a:t>ох</a:t>
            </a:r>
            <a:endParaRPr lang="uk-UA" sz="4400" b="1" dirty="0">
              <a:solidFill>
                <a:srgbClr val="0070C0"/>
              </a:solidFill>
            </a:endParaRPr>
          </a:p>
          <a:p>
            <a:r>
              <a:rPr lang="uk-UA" sz="4400" b="1" dirty="0" smtClean="0">
                <a:solidFill>
                  <a:srgbClr val="0070C0"/>
                </a:solidFill>
              </a:rPr>
              <a:t>Ой</a:t>
            </a:r>
            <a:r>
              <a:rPr lang="uk-UA" sz="4400" b="1" dirty="0">
                <a:solidFill>
                  <a:srgbClr val="0070C0"/>
                </a:solidFill>
              </a:rPr>
              <a:t>, яка чудова українська мова!</a:t>
            </a:r>
            <a:endParaRPr lang="ru-RU" sz="4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749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icture 4" descr="Слайд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564" y="-134073"/>
            <a:ext cx="12746347" cy="9850546"/>
          </a:xfrm>
          <a:prstGeom prst="rect">
            <a:avLst/>
          </a:prstGeom>
          <a:noFill/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1026" name="Picture 2" descr="Прикольные картинки про зиму для взрослых и детей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597" y="1247109"/>
            <a:ext cx="3622798" cy="28124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TextBox 2"/>
          <p:cNvSpPr txBox="1"/>
          <p:nvPr/>
        </p:nvSpPr>
        <p:spPr>
          <a:xfrm>
            <a:off x="4460999" y="1551909"/>
            <a:ext cx="592991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Сніг (який?) …. , …  .</a:t>
            </a:r>
          </a:p>
          <a:p>
            <a:r>
              <a:rPr lang="uk-UA" sz="4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Зима (яка?)  … , …  .</a:t>
            </a:r>
          </a:p>
          <a:p>
            <a:r>
              <a:rPr lang="uk-UA" sz="4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Небо (</a:t>
            </a:r>
            <a:r>
              <a:rPr lang="uk-UA" sz="4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</a:t>
            </a:r>
            <a:r>
              <a:rPr lang="uk-UA" sz="4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ке?)  … , …  .</a:t>
            </a:r>
          </a:p>
          <a:p>
            <a:r>
              <a:rPr lang="uk-UA" sz="44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Дні (які?)  … , …  .</a:t>
            </a:r>
            <a:endParaRPr lang="uk-UA" sz="44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Зимові пейзажі відомих художників. Найзнаменитіші малюнки про зиму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3472" y="4474282"/>
            <a:ext cx="3863728" cy="234417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842383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icture 4" descr="Слайд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165687"/>
            <a:ext cx="13352965" cy="8523750"/>
          </a:xfrm>
          <a:prstGeom prst="rect">
            <a:avLst/>
          </a:prstGeom>
          <a:noFill/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1026" name="Picture 2" descr="Сніг, Зима, Укорочена Чорна Ялина: картинка на робочий стіл | Скачати  Найкращі обої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225" y="-23017"/>
            <a:ext cx="4676775" cy="254634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8" name="Picture 4" descr="Estplant | The Biggest producer of christmas trees in the Baltic countri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50835" y="-2116964"/>
            <a:ext cx="1768825" cy="2658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stplant | The Biggest producer of christmas trees in the Baltic countri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692" y="0"/>
            <a:ext cx="4634458" cy="25003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32" name="Picture 8" descr="Методичка &amp;quot; Цікавинки для дитинки &amp;quot;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692" y="3108986"/>
            <a:ext cx="4505871" cy="26774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34" name="Picture 10" descr="Конспект заняття Допоможемо Зайчикам | Конспект. Дошкілля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225" y="3221500"/>
            <a:ext cx="4676775" cy="25649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TextBox 2"/>
          <p:cNvSpPr txBox="1"/>
          <p:nvPr/>
        </p:nvSpPr>
        <p:spPr>
          <a:xfrm>
            <a:off x="1543050" y="2500313"/>
            <a:ext cx="39719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Зелена  ялинка</a:t>
            </a:r>
            <a:endParaRPr lang="uk-UA" sz="3200" b="1" dirty="0">
              <a:solidFill>
                <a:schemeClr val="accent6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872413" y="2498730"/>
            <a:ext cx="42148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6">
                    <a:lumMod val="50000"/>
                  </a:schemeClr>
                </a:solidFill>
                <a:latin typeface="Georgia" panose="02040502050405020303" pitchFamily="18" charset="0"/>
              </a:rPr>
              <a:t>Засніжені ялинки</a:t>
            </a:r>
            <a:endParaRPr lang="uk-UA" sz="3200" b="1" dirty="0">
              <a:solidFill>
                <a:schemeClr val="accent6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00213" y="5786438"/>
            <a:ext cx="33718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Сірий зайчик</a:t>
            </a:r>
            <a:endParaRPr lang="uk-UA" sz="32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48833" y="5786437"/>
            <a:ext cx="443839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2">
                    <a:lumMod val="50000"/>
                  </a:schemeClr>
                </a:solidFill>
                <a:latin typeface="Georgia" panose="02040502050405020303" pitchFamily="18" charset="0"/>
              </a:rPr>
              <a:t>Куцохвості зайчики</a:t>
            </a:r>
            <a:endParaRPr lang="uk-UA" sz="3200" b="1" dirty="0">
              <a:solidFill>
                <a:schemeClr val="accent2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936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4" name="Picture 4" descr="Слайд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71438"/>
            <a:ext cx="13352965" cy="8667340"/>
          </a:xfrm>
          <a:prstGeom prst="rect">
            <a:avLst/>
          </a:prstGeom>
          <a:noFill/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1026" name="Picture 2" descr="Фотообои Синее небо 4193 купить в Украине | Интернет-магазин Walldeco.u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1075598"/>
            <a:ext cx="3926950" cy="225383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5" name="TextBox 4"/>
          <p:cNvSpPr txBox="1"/>
          <p:nvPr/>
        </p:nvSpPr>
        <p:spPr>
          <a:xfrm>
            <a:off x="5015344" y="1399310"/>
            <a:ext cx="6982691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400" b="1" dirty="0" err="1" smtClean="0">
                <a:solidFill>
                  <a:srgbClr val="002060"/>
                </a:solidFill>
                <a:latin typeface="Georgia" panose="02040502050405020303" pitchFamily="18" charset="0"/>
              </a:rPr>
              <a:t>Блакитн</a:t>
            </a:r>
            <a:r>
              <a:rPr lang="uk-UA" sz="4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…   небо.</a:t>
            </a:r>
          </a:p>
          <a:p>
            <a:r>
              <a:rPr lang="uk-UA" sz="4400" b="1" dirty="0" err="1" smtClean="0">
                <a:solidFill>
                  <a:srgbClr val="002060"/>
                </a:solidFill>
                <a:latin typeface="Georgia" panose="02040502050405020303" pitchFamily="18" charset="0"/>
              </a:rPr>
              <a:t>Блакитн</a:t>
            </a:r>
            <a:r>
              <a:rPr lang="uk-UA" sz="4400" b="1" dirty="0">
                <a:solidFill>
                  <a:srgbClr val="002060"/>
                </a:solidFill>
                <a:latin typeface="Georgia" panose="02040502050405020303" pitchFamily="18" charset="0"/>
              </a:rPr>
              <a:t> </a:t>
            </a:r>
            <a:r>
              <a:rPr lang="uk-UA" sz="4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…   метелик.</a:t>
            </a:r>
          </a:p>
          <a:p>
            <a:r>
              <a:rPr lang="uk-UA" sz="4400" b="1" dirty="0" err="1" smtClean="0">
                <a:solidFill>
                  <a:srgbClr val="002060"/>
                </a:solidFill>
                <a:latin typeface="Georgia" panose="02040502050405020303" pitchFamily="18" charset="0"/>
              </a:rPr>
              <a:t>Блакитн</a:t>
            </a:r>
            <a:r>
              <a:rPr lang="uk-UA" sz="4400" b="1" dirty="0" smtClean="0">
                <a:solidFill>
                  <a:srgbClr val="002060"/>
                </a:solidFill>
                <a:latin typeface="Georgia" panose="02040502050405020303" pitchFamily="18" charset="0"/>
              </a:rPr>
              <a:t> …   вода.</a:t>
            </a:r>
          </a:p>
          <a:p>
            <a:endParaRPr lang="uk-UA" sz="4400" dirty="0" smtClean="0">
              <a:latin typeface="Georgia" panose="02040502050405020303" pitchFamily="18" charset="0"/>
            </a:endParaRPr>
          </a:p>
          <a:p>
            <a:endParaRPr lang="uk-UA" sz="4400" dirty="0">
              <a:latin typeface="Georgia" panose="02040502050405020303" pitchFamily="18" charset="0"/>
            </a:endParaRPr>
          </a:p>
        </p:txBody>
      </p:sp>
      <p:pic>
        <p:nvPicPr>
          <p:cNvPr id="6" name="Picture 2" descr="Обои на Рабочий стол - Фото :: Море и волны :: Голубая вода :: по 1 ::  Страница 3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4310" y="3687055"/>
            <a:ext cx="4916955" cy="30934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7" name="AutoShape 4" descr="Прапор украины картинки, стоковые фото Прапор украины | Depositphoto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9" name="AutoShape 6" descr="Прапор украины картинки, стоковые фото Прапор украины | Depositphotos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10" name="AutoShape 8" descr="Прапор украины картинки, стоковые фото Прапор украины | Depositphotos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28" name="Picture 4" descr="PHILOLOGY&amp;quot; Блог Коцур Оксани Володимирівни: Метелик або трішки свого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712" y="3687055"/>
            <a:ext cx="4699126" cy="30934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64252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icture 4" descr="Слайд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352965" cy="7891487"/>
          </a:xfrm>
          <a:prstGeom prst="rect">
            <a:avLst/>
          </a:prstGeom>
          <a:noFill/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51573" y="1550461"/>
            <a:ext cx="120867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solidFill>
                  <a:srgbClr val="7030A0"/>
                </a:solidFill>
                <a:latin typeface="Georgia" panose="02040502050405020303" pitchFamily="18" charset="0"/>
              </a:rPr>
              <a:t>Різдвяна зірка, зимовий день, зоряне небо.</a:t>
            </a:r>
            <a:endParaRPr lang="uk-UA" sz="4000" b="1" dirty="0">
              <a:solidFill>
                <a:srgbClr val="7030A0"/>
              </a:solidFill>
              <a:latin typeface="Georgia" panose="02040502050405020303" pitchFamily="18" charset="0"/>
            </a:endParaRPr>
          </a:p>
        </p:txBody>
      </p:sp>
      <p:pic>
        <p:nvPicPr>
          <p:cNvPr id="1026" name="Picture 2" descr="Рождественские символы: звезда | Журнал Ярмарки Мастеров | Вертеп,  Рождественское художественное оформление, Рождественская колядк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573" y="3064487"/>
            <a:ext cx="4619191" cy="32474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8" name="Picture 4" descr="Звёздное небо зим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8092" y="2945246"/>
            <a:ext cx="4876800" cy="33666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482190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icture 4" descr="Слайд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5370" y="-18077"/>
            <a:ext cx="12327370" cy="7333277"/>
          </a:xfrm>
          <a:prstGeom prst="rect">
            <a:avLst/>
          </a:prstGeom>
          <a:noFill/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728152" y="1107650"/>
            <a:ext cx="66256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b="1" dirty="0" smtClean="0">
                <a:solidFill>
                  <a:schemeClr val="accent5">
                    <a:lumMod val="50000"/>
                  </a:schemeClr>
                </a:solidFill>
                <a:latin typeface="Georgia" panose="02040502050405020303" pitchFamily="18" charset="0"/>
              </a:rPr>
              <a:t>Ласкаве, у, сонечко, віконечко, стукає.</a:t>
            </a:r>
          </a:p>
          <a:p>
            <a:r>
              <a:rPr lang="uk-UA" sz="2400" b="1" dirty="0" smtClean="0">
                <a:solidFill>
                  <a:schemeClr val="accent5">
                    <a:lumMod val="50000"/>
                  </a:schemeClr>
                </a:solidFill>
                <a:latin typeface="Georgia" panose="02040502050405020303" pitchFamily="18" charset="0"/>
              </a:rPr>
              <a:t>З , </a:t>
            </a:r>
            <a:r>
              <a:rPr lang="uk-UA" sz="2400" b="1" dirty="0">
                <a:solidFill>
                  <a:schemeClr val="accent5">
                    <a:lumMod val="50000"/>
                  </a:schemeClr>
                </a:solidFill>
                <a:latin typeface="Georgia" panose="02040502050405020303" pitchFamily="18" charset="0"/>
              </a:rPr>
              <a:t>неба, пухнастий, падає, лапатий, сніг</a:t>
            </a:r>
            <a:r>
              <a:rPr lang="uk-UA" sz="2400" b="1" dirty="0" smtClean="0">
                <a:solidFill>
                  <a:schemeClr val="accent5">
                    <a:lumMod val="50000"/>
                  </a:schemeClr>
                </a:solidFill>
                <a:latin typeface="Georgia" panose="02040502050405020303" pitchFamily="18" charset="0"/>
              </a:rPr>
              <a:t>.</a:t>
            </a:r>
          </a:p>
          <a:p>
            <a:r>
              <a:rPr lang="uk-UA" sz="2400" b="1" dirty="0" smtClean="0">
                <a:solidFill>
                  <a:schemeClr val="accent5">
                    <a:lumMod val="50000"/>
                  </a:schemeClr>
                </a:solidFill>
                <a:latin typeface="Georgia" panose="02040502050405020303" pitchFamily="18" charset="0"/>
              </a:rPr>
              <a:t>На ,малює, мороз, вікнах, малюнки, прекрасні.</a:t>
            </a:r>
            <a:endParaRPr lang="uk-UA" sz="2400" b="1" dirty="0">
              <a:solidFill>
                <a:schemeClr val="accent5">
                  <a:lumMod val="50000"/>
                </a:schemeClr>
              </a:solidFill>
              <a:latin typeface="Georgia" panose="02040502050405020303" pitchFamily="18" charset="0"/>
            </a:endParaRPr>
          </a:p>
        </p:txBody>
      </p:sp>
      <p:sp>
        <p:nvSpPr>
          <p:cNvPr id="6" name="AutoShape 2" descr="Морозний візерунок на вікні своїми руками | #ТЕГ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7" name="AutoShape 4" descr="Морозний візерунок на вікні своїми руками | #ТЕГ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8" name="AutoShape 6" descr="МОРОЗКОВІ ВІЗЕРУНКИ |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sp>
        <p:nvSpPr>
          <p:cNvPr id="9" name="AutoShape 8" descr="МОРОЗКОВІ ВІЗЕРУНКИ |"/>
          <p:cNvSpPr>
            <a:spLocks noChangeAspect="1" noChangeArrowheads="1"/>
          </p:cNvSpPr>
          <p:nvPr/>
        </p:nvSpPr>
        <p:spPr bwMode="auto">
          <a:xfrm>
            <a:off x="612775" y="432963"/>
            <a:ext cx="304800" cy="241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34" name="Picture 10" descr="МОРОЗКОВІ ВІЗЕРУНКИ |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1107651"/>
            <a:ext cx="4194752" cy="30487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sp>
        <p:nvSpPr>
          <p:cNvPr id="3" name="AutoShape 2" descr="Вже падає сніг Вже падає сніг,... - Іван Цимбалюк, вірші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28" name="Picture 4" descr="Картинки идет снег (40 фото) • Прикольные картинки и позитив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3926" y="3427950"/>
            <a:ext cx="5165715" cy="32257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4121517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0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icture 4" descr="Слайд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7024255"/>
          </a:xfrm>
          <a:prstGeom prst="rect">
            <a:avLst/>
          </a:prstGeom>
          <a:noFill/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2050" name="Picture 2" descr="Дидактичні матеріали. Ментальна карта &amp;quot;Прикметник&amp;quot; | Інтерактивні  матеріали. НУШ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27906"/>
            <a:ext cx="12067309" cy="58300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8936093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icture 4" descr="Слайд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4170218" y="2133600"/>
            <a:ext cx="22998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dirty="0"/>
          </a:p>
        </p:txBody>
      </p:sp>
      <p:sp>
        <p:nvSpPr>
          <p:cNvPr id="7" name="TextBox 6"/>
          <p:cNvSpPr txBox="1"/>
          <p:nvPr/>
        </p:nvSpPr>
        <p:spPr>
          <a:xfrm>
            <a:off x="4170218" y="2133600"/>
            <a:ext cx="877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852472" y="1169234"/>
            <a:ext cx="7824866" cy="47025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uk-UA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</a:t>
            </a:r>
            <a:r>
              <a:rPr lang="uk-UA" sz="2800" b="1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Ніжна</a:t>
            </a:r>
            <a:r>
              <a:rPr lang="uk-UA" sz="28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мила, світанкова,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uk-UA" sz="28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   Ясна, чиста, колискова,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uk-UA" sz="28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   Мелодійна, дзвінкоголоса,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uk-UA" sz="28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   Дивна, радісна, співуча,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uk-UA" sz="28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   Лагідна, жива, казкова,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uk-UA" sz="28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   Красна, чарівна, шовкова,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uk-UA" sz="28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   Найдорожча, добра, власна,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uk-UA" sz="28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   Мудра, сонячна, прекрасна,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uk-UA" sz="28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   Солов’їна, барвінкова</a:t>
            </a:r>
          </a:p>
          <a:p>
            <a:pPr marL="90170">
              <a:lnSpc>
                <a:spcPct val="107000"/>
              </a:lnSpc>
              <a:spcAft>
                <a:spcPts val="0"/>
              </a:spcAft>
              <a:tabLst>
                <a:tab pos="1171575" algn="l"/>
              </a:tabLst>
            </a:pPr>
            <a:r>
              <a:rPr lang="uk-UA" sz="28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uk-UA" sz="2800" b="1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Українська </a:t>
            </a:r>
            <a:r>
              <a:rPr lang="uk-UA" sz="2800" b="1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рідна мова!</a:t>
            </a:r>
            <a:endParaRPr lang="uk-UA" sz="2800" b="1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Без мови рідної ніяк не можна! » Профспілка працівників освіти і науки  Україн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38" y="1030341"/>
            <a:ext cx="4080456" cy="48414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27031675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icture 4" descr="Слайд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7210269"/>
          </a:xfrm>
          <a:prstGeom prst="rect">
            <a:avLst/>
          </a:prstGeom>
          <a:noFill/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5" name="Picture 2" descr="http://8next.com/uploads/fotos/3mova/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2454" y="1154724"/>
            <a:ext cx="3341483" cy="487132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TextBox 5"/>
          <p:cNvSpPr txBox="1"/>
          <p:nvPr/>
        </p:nvSpPr>
        <p:spPr>
          <a:xfrm>
            <a:off x="5021706" y="1484026"/>
            <a:ext cx="58611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Georgia" panose="02040502050405020303" pitchFamily="18" charset="0"/>
              </a:rPr>
              <a:t>ДОМАШНЄ  ЗАВДАННЯ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362138" y="2578308"/>
            <a:ext cx="652072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>
                <a:latin typeface="Georgia" panose="02040502050405020303" pitchFamily="18" charset="0"/>
              </a:rPr>
              <a:t>Скласти і записати 3-4 речення про свою матусю, використовуючи якомога більше прикметників.</a:t>
            </a:r>
          </a:p>
          <a:p>
            <a:r>
              <a:rPr lang="uk-UA" sz="2800" b="1" dirty="0">
                <a:latin typeface="Georgia" panose="02040502050405020303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272136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Picture 4" descr="Слайд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7734925"/>
          </a:xfrm>
          <a:prstGeom prst="rect">
            <a:avLst/>
          </a:prstGeom>
          <a:noFill/>
          <a:ln w="9525">
            <a:solidFill>
              <a:schemeClr val="accent2">
                <a:lumMod val="75000"/>
              </a:schemeClr>
            </a:solidFill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7311" y="1027906"/>
            <a:ext cx="11617377" cy="607105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196353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</TotalTime>
  <Words>191</Words>
  <Application>Microsoft Office PowerPoint</Application>
  <PresentationFormat>Широкоэкранный</PresentationFormat>
  <Paragraphs>47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Georgia</vt:lpstr>
      <vt:lpstr>Times New Roman</vt:lpstr>
      <vt:lpstr>Тема Office</vt:lpstr>
      <vt:lpstr>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School6</dc:creator>
  <cp:lastModifiedBy>School6</cp:lastModifiedBy>
  <cp:revision>61</cp:revision>
  <dcterms:created xsi:type="dcterms:W3CDTF">2021-11-30T17:48:16Z</dcterms:created>
  <dcterms:modified xsi:type="dcterms:W3CDTF">2021-12-08T06:39:14Z</dcterms:modified>
</cp:coreProperties>
</file>