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73" r:id="rId2"/>
    <p:sldId id="274" r:id="rId3"/>
    <p:sldId id="258" r:id="rId4"/>
    <p:sldId id="269" r:id="rId5"/>
    <p:sldId id="275" r:id="rId6"/>
    <p:sldId id="270" r:id="rId7"/>
    <p:sldId id="272" r:id="rId8"/>
    <p:sldId id="261" r:id="rId9"/>
    <p:sldId id="263" r:id="rId10"/>
    <p:sldId id="264" r:id="rId11"/>
    <p:sldId id="27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22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01.03.2023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285729"/>
            <a:ext cx="8458200" cy="857255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Тема</a:t>
            </a:r>
            <a:r>
              <a:rPr lang="uk-UA" dirty="0" smtClean="0"/>
              <a:t>: </a:t>
            </a:r>
            <a:r>
              <a:rPr lang="uk-UA" smtClean="0"/>
              <a:t>Міська вулиця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pic>
        <p:nvPicPr>
          <p:cNvPr id="1026" name="Picture 2" descr="D:\Мои документы\Досвід\2022-2023 матеріали до уроків\ЛІЦЕЙ\Розмовний  клуб\Міська вулиця\_Romantichniy_Den_mista_Hmelnickogo__z_naybilshim_korovayem_yarmarkami_i_koncertami__PROGRAMA__1_2016_09_23_05_26_31.jpg"/>
          <p:cNvPicPr>
            <a:picLocks noChangeAspect="1" noChangeArrowheads="1"/>
          </p:cNvPicPr>
          <p:nvPr/>
        </p:nvPicPr>
        <p:blipFill>
          <a:blip r:embed="rId2"/>
          <a:srcRect l="1660" t="1949" r="1660" b="14108"/>
          <a:stretch>
            <a:fillRect/>
          </a:stretch>
        </p:blipFill>
        <p:spPr bwMode="auto">
          <a:xfrm>
            <a:off x="428596" y="1142984"/>
            <a:ext cx="8122314" cy="494476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643306" y="6072206"/>
            <a:ext cx="5500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Презентацію  підготувала 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вчитель  </a:t>
            </a:r>
            <a:endParaRPr lang="uk-UA" i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української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мови та літератури  </a:t>
            </a:r>
            <a:r>
              <a:rPr lang="uk-UA" i="1" dirty="0" err="1" smtClean="0">
                <a:latin typeface="Times New Roman" pitchFamily="18" charset="0"/>
                <a:cs typeface="Times New Roman" pitchFamily="18" charset="0"/>
              </a:rPr>
              <a:t>Носаченко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 Л.М.                                                                             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uk-UA" b="1" dirty="0" smtClean="0"/>
              <a:t>Фонетика. Орфоепічні вправи. </a:t>
            </a:r>
            <a:br>
              <a:rPr lang="uk-UA" b="1" dirty="0" smtClean="0"/>
            </a:br>
            <a:r>
              <a:rPr lang="uk-UA" b="1" dirty="0" smtClean="0"/>
              <a:t>Вимова звуків </a:t>
            </a:r>
            <a:r>
              <a:rPr lang="ru-RU" b="1" dirty="0" smtClean="0"/>
              <a:t>[г] </a:t>
            </a:r>
            <a:r>
              <a:rPr lang="uk-UA" b="1" dirty="0" smtClean="0"/>
              <a:t>і</a:t>
            </a:r>
            <a:r>
              <a:rPr lang="ru-RU" b="1" dirty="0" smtClean="0"/>
              <a:t> [</a:t>
            </a:r>
            <a:r>
              <a:rPr lang="ru-RU" b="1" dirty="0" err="1" smtClean="0"/>
              <a:t>ґ</a:t>
            </a:r>
            <a:r>
              <a:rPr lang="ru-RU" b="1" dirty="0" smtClean="0"/>
              <a:t>]</a:t>
            </a:r>
            <a:r>
              <a:rPr lang="uk-UA" b="1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uk-UA" b="1" dirty="0" smtClean="0"/>
              <a:t>«Піймайте слово»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14062" t="25635" r="12695" b="23095"/>
          <a:stretch>
            <a:fillRect/>
          </a:stretch>
        </p:blipFill>
        <p:spPr bwMode="auto">
          <a:xfrm>
            <a:off x="1301160" y="2428868"/>
            <a:ext cx="7143800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i="1" dirty="0" smtClean="0"/>
              <a:t> </a:t>
            </a:r>
            <a:r>
              <a:rPr lang="uk-UA" b="1" i="1" dirty="0" smtClean="0"/>
              <a:t>«Скоромовка язика не ламає,</a:t>
            </a:r>
            <a:br>
              <a:rPr lang="uk-UA" b="1" i="1" dirty="0" smtClean="0"/>
            </a:br>
            <a:r>
              <a:rPr lang="uk-UA" b="1" i="1" dirty="0" smtClean="0"/>
              <a:t> а вимови навчає»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7"/>
            <a:ext cx="4786314" cy="235745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b="1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uk-UA" sz="2800" b="1" dirty="0" err="1" smtClean="0">
                <a:latin typeface="Times New Roman" pitchFamily="18" charset="0"/>
                <a:cs typeface="Times New Roman" pitchFamily="18" charset="0"/>
              </a:rPr>
              <a:t>Ґа́ва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 ґаву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запита́ла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- Ти на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ґа́нок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літа́ла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?	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- Не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літа́ла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я на </a:t>
            </a:r>
            <a:r>
              <a:rPr lang="uk-UA" sz="2800" b="1" dirty="0" err="1" smtClean="0">
                <a:latin typeface="Times New Roman" pitchFamily="18" charset="0"/>
                <a:cs typeface="Times New Roman" pitchFamily="18" charset="0"/>
              </a:rPr>
              <a:t>ґа́нок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То й 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проґавила 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сніда́нок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5362" name="Picture 2" descr="https://1.bp.blogspot.com/-iDMnDtCgjsc/XRno8eV_DQI/AAAAAAAABVc/ndP8GjJviugLcW_0bwS43241aa2F-y-lACLcBGAs/s400/12_%25D2%2590%25D0%25B0%25D0%25B2%25D0%25B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1214422"/>
            <a:ext cx="3452810" cy="3452810"/>
          </a:xfrm>
          <a:prstGeom prst="rect">
            <a:avLst/>
          </a:prstGeom>
          <a:noFill/>
        </p:spPr>
      </p:pic>
      <p:pic>
        <p:nvPicPr>
          <p:cNvPr id="15364" name="Picture 4" descr="Презентація до уроку української мови &quot;Буква Ґ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500438"/>
            <a:ext cx="4214842" cy="3161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Читання скоромовок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54162"/>
            <a:ext cx="6572264" cy="4803796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   </a:t>
            </a:r>
            <a:r>
              <a:rPr lang="uk-UA" dirty="0" err="1" smtClean="0"/>
              <a:t>Галасли́ві</a:t>
            </a:r>
            <a:r>
              <a:rPr lang="uk-UA" dirty="0" smtClean="0"/>
              <a:t> </a:t>
            </a:r>
            <a:r>
              <a:rPr lang="uk-UA" dirty="0" err="1" smtClean="0"/>
              <a:t>ґа́ви</a:t>
            </a:r>
            <a:r>
              <a:rPr lang="uk-UA" dirty="0" smtClean="0"/>
              <a:t> й </a:t>
            </a:r>
            <a:r>
              <a:rPr lang="uk-UA" dirty="0" err="1" smtClean="0"/>
              <a:t>га́лки</a:t>
            </a:r>
            <a:r>
              <a:rPr lang="uk-UA" dirty="0" smtClean="0"/>
              <a:t> в гусенят </a:t>
            </a:r>
            <a:r>
              <a:rPr lang="uk-UA" dirty="0" err="1" smtClean="0"/>
              <a:t>взяли́</a:t>
            </a:r>
            <a:r>
              <a:rPr lang="uk-UA" dirty="0" smtClean="0"/>
              <a:t>  </a:t>
            </a:r>
            <a:r>
              <a:rPr lang="uk-UA" dirty="0" err="1" smtClean="0"/>
              <a:t>скака́лки</a:t>
            </a:r>
            <a:r>
              <a:rPr lang="uk-UA" dirty="0" smtClean="0"/>
              <a:t>.</a:t>
            </a:r>
            <a:endParaRPr lang="ru-RU" dirty="0" smtClean="0"/>
          </a:p>
          <a:p>
            <a:pPr>
              <a:buNone/>
            </a:pPr>
            <a:r>
              <a:rPr lang="uk-UA" dirty="0" smtClean="0"/>
              <a:t>   </a:t>
            </a:r>
            <a:r>
              <a:rPr lang="uk-UA" dirty="0" err="1" smtClean="0"/>
              <a:t>Гусеня́та</a:t>
            </a:r>
            <a:r>
              <a:rPr lang="uk-UA" dirty="0" smtClean="0"/>
              <a:t> їм </a:t>
            </a:r>
            <a:r>
              <a:rPr lang="uk-UA" b="1" dirty="0" err="1" smtClean="0"/>
              <a:t>ґелґо́чуть</a:t>
            </a:r>
            <a:r>
              <a:rPr lang="uk-UA" dirty="0" smtClean="0"/>
              <a:t>,</a:t>
            </a:r>
          </a:p>
          <a:p>
            <a:pPr>
              <a:buNone/>
            </a:pPr>
            <a:r>
              <a:rPr lang="uk-UA" dirty="0" smtClean="0"/>
              <a:t>   що й </a:t>
            </a:r>
            <a:r>
              <a:rPr lang="uk-UA" dirty="0" err="1" smtClean="0"/>
              <a:t>вони́</a:t>
            </a:r>
            <a:r>
              <a:rPr lang="uk-UA" dirty="0" smtClean="0"/>
              <a:t> скакати </a:t>
            </a:r>
            <a:r>
              <a:rPr lang="uk-UA" dirty="0" err="1" smtClean="0"/>
              <a:t>хо́чуть</a:t>
            </a:r>
            <a:r>
              <a:rPr lang="uk-UA" dirty="0" smtClean="0"/>
              <a:t>.</a:t>
            </a:r>
          </a:p>
          <a:p>
            <a:pPr>
              <a:buNone/>
            </a:pPr>
            <a:endParaRPr lang="uk-UA" dirty="0" smtClean="0"/>
          </a:p>
        </p:txBody>
      </p:sp>
      <p:pic>
        <p:nvPicPr>
          <p:cNvPr id="6" name="Picture 2" descr="C:\Users\User\Desktop\thumb_5.jpg"/>
          <p:cNvPicPr>
            <a:picLocks noChangeAspect="1" noChangeArrowheads="1"/>
          </p:cNvPicPr>
          <p:nvPr/>
        </p:nvPicPr>
        <p:blipFill>
          <a:blip r:embed="rId2"/>
          <a:srcRect l="47166" t="31376"/>
          <a:stretch>
            <a:fillRect/>
          </a:stretch>
        </p:blipFill>
        <p:spPr bwMode="auto">
          <a:xfrm>
            <a:off x="7072330" y="1142984"/>
            <a:ext cx="1760502" cy="1718661"/>
          </a:xfrm>
          <a:prstGeom prst="rect">
            <a:avLst/>
          </a:prstGeom>
          <a:noFill/>
        </p:spPr>
      </p:pic>
      <p:pic>
        <p:nvPicPr>
          <p:cNvPr id="8" name="Picture 2" descr="C:\Users\User\Desktop\thumb_5.jpg"/>
          <p:cNvPicPr>
            <a:picLocks noChangeAspect="1" noChangeArrowheads="1"/>
          </p:cNvPicPr>
          <p:nvPr/>
        </p:nvPicPr>
        <p:blipFill>
          <a:blip r:embed="rId2"/>
          <a:srcRect r="50690" b="37247"/>
          <a:stretch>
            <a:fillRect/>
          </a:stretch>
        </p:blipFill>
        <p:spPr bwMode="auto">
          <a:xfrm>
            <a:off x="500034" y="4646552"/>
            <a:ext cx="1714512" cy="1639968"/>
          </a:xfrm>
          <a:prstGeom prst="rect">
            <a:avLst/>
          </a:prstGeom>
          <a:noFill/>
        </p:spPr>
      </p:pic>
      <p:pic>
        <p:nvPicPr>
          <p:cNvPr id="9" name="Picture 2" descr="C:\Users\User\Desktop\thumb_5.jpg"/>
          <p:cNvPicPr>
            <a:picLocks noChangeAspect="1" noChangeArrowheads="1"/>
          </p:cNvPicPr>
          <p:nvPr/>
        </p:nvPicPr>
        <p:blipFill>
          <a:blip r:embed="rId2"/>
          <a:srcRect l="47166" t="31376"/>
          <a:stretch>
            <a:fillRect/>
          </a:stretch>
        </p:blipFill>
        <p:spPr bwMode="auto">
          <a:xfrm>
            <a:off x="5143504" y="4071942"/>
            <a:ext cx="1974816" cy="1927881"/>
          </a:xfrm>
          <a:prstGeom prst="rect">
            <a:avLst/>
          </a:prstGeom>
          <a:noFill/>
        </p:spPr>
      </p:pic>
      <p:pic>
        <p:nvPicPr>
          <p:cNvPr id="10" name="Picture 3" descr="C:\Users\User\Desktop\890f3ea4fccc19e7c65dfeef69e0220d8e0d94c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4429132"/>
            <a:ext cx="1442554" cy="12934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uk-UA" dirty="0" smtClean="0"/>
              <a:t> Особливість української графіки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5195" t="41015" r="23828" b="31885"/>
          <a:stretch>
            <a:fillRect/>
          </a:stretch>
        </p:blipFill>
        <p:spPr bwMode="auto">
          <a:xfrm>
            <a:off x="857224" y="1785926"/>
            <a:ext cx="7715662" cy="3281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 Каліграфічна хвилинка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Картинки по запросу літера ґ"/>
          <p:cNvPicPr>
            <a:picLocks noGrp="1"/>
          </p:cNvPicPr>
          <p:nvPr>
            <p:ph idx="1"/>
          </p:nvPr>
        </p:nvPicPr>
        <p:blipFill>
          <a:blip r:embed="rId2" cstate="print">
            <a:lum bright="-10000" contrast="20000"/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643042" y="1357298"/>
            <a:ext cx="6072230" cy="48577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Самоперевірка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1643050"/>
            <a:ext cx="7786742" cy="4214842"/>
          </a:xfrm>
        </p:spPr>
        <p:txBody>
          <a:bodyPr/>
          <a:lstStyle/>
          <a:p>
            <a:pPr>
              <a:buNone/>
            </a:pPr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uk-UA" sz="4800" b="1" i="1" dirty="0" smtClean="0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Гуси гучно ґелґотали,</a:t>
            </a:r>
            <a:br>
              <a:rPr lang="uk-UA" sz="4800" b="1" i="1" dirty="0" smtClean="0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uk-UA" sz="4800" b="1" i="1" dirty="0" smtClean="0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Горобці зерно клювали.</a:t>
            </a:r>
            <a:br>
              <a:rPr lang="uk-UA" sz="4800" b="1" i="1" dirty="0" smtClean="0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uk-UA" sz="4800" b="1" i="1" dirty="0" smtClean="0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Гуси гонять горобців,</a:t>
            </a:r>
            <a:br>
              <a:rPr lang="uk-UA" sz="4800" b="1" i="1" dirty="0" smtClean="0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uk-UA" sz="4800" b="1" i="1" dirty="0" smtClean="0">
                <a:solidFill>
                  <a:schemeClr val="tx2">
                    <a:lumMod val="7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Голубок на ґанок сів.</a:t>
            </a:r>
            <a:endParaRPr lang="ru-RU" sz="4800" i="1" dirty="0" smtClean="0">
              <a:solidFill>
                <a:schemeClr val="tx2">
                  <a:lumMod val="7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Розрізняймо значення слів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28596" y="1397000"/>
          <a:ext cx="8215370" cy="4519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7685"/>
                <a:gridCol w="4107685"/>
              </a:tblGrid>
              <a:tr h="387896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104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Г</a:t>
                      </a: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РАТИ                                </a:t>
                      </a: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Ґ</a:t>
                      </a: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РАТИ </a:t>
                      </a: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Содержимое 3" descr="Картинки по запросу грати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714348" y="2071678"/>
            <a:ext cx="3571900" cy="235745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/>
          <p:cNvPicPr/>
          <p:nvPr/>
        </p:nvPicPr>
        <p:blipFill>
          <a:blip r:embed="rId3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4786314" y="2071678"/>
            <a:ext cx="3429024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Розрізняймо значення слів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28596" y="1397000"/>
          <a:ext cx="8215370" cy="47933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7685"/>
                <a:gridCol w="4107685"/>
              </a:tblGrid>
              <a:tr h="387896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104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Г</a:t>
                      </a: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</a:t>
                      </a:r>
                      <a:r>
                        <a:rPr kumimoji="0" lang="uk-UA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І</a:t>
                      </a: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</a:t>
                      </a: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</a:t>
                      </a: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18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Ґ</a:t>
                      </a:r>
                      <a:r>
                        <a:rPr kumimoji="0" lang="uk-UA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НІТ</a:t>
                      </a: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Содержимое 9" descr="Картинки по запросу иго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 t="14627" b="12236"/>
          <a:stretch/>
        </p:blipFill>
        <p:spPr bwMode="auto">
          <a:xfrm>
            <a:off x="642910" y="2143116"/>
            <a:ext cx="3786214" cy="22860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  <p:pic>
        <p:nvPicPr>
          <p:cNvPr id="11" name="Рисунок 10"/>
          <p:cNvPicPr/>
          <p:nvPr/>
        </p:nvPicPr>
        <p:blipFill>
          <a:blip r:embed="rId3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5143504" y="1928802"/>
            <a:ext cx="2928958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Розрізняймо значення слів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28596" y="1397000"/>
          <a:ext cx="8215370" cy="47933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7685"/>
                <a:gridCol w="4107685"/>
              </a:tblGrid>
              <a:tr h="387896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104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Г</a:t>
                      </a: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УЛЯ</a:t>
                      </a: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</a:t>
                      </a: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18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Ґ</a:t>
                      </a:r>
                      <a:r>
                        <a:rPr kumimoji="0" lang="uk-UA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УЛЯ</a:t>
                      </a: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Содержимое 7" descr="Картинки по запросу гуля прическа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071538" y="2071678"/>
            <a:ext cx="3143272" cy="2500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на фото шишка на лбу после удара у ребенка"/>
          <p:cNvPicPr/>
          <p:nvPr/>
        </p:nvPicPr>
        <p:blipFill>
          <a:blip r:embed="rId3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4929190" y="2071678"/>
            <a:ext cx="3214710" cy="25003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848756" cy="129540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dirty="0" smtClean="0"/>
              <a:t/>
            </a:r>
            <a:br>
              <a:rPr lang="ru-RU" dirty="0" smtClean="0"/>
            </a:br>
            <a:r>
              <a:rPr lang="uk-UA" b="1" dirty="0" smtClean="0"/>
              <a:t> Міська вулиця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 descr="D:\Мои документы\Досвід\2022-2023 матеріали до уроків\ЛІЦЕЙ\Розмовний  клуб\Міська вулиця\thumb_l_1710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1285860"/>
            <a:ext cx="7345755" cy="51968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252</TotalTime>
  <Words>86</Words>
  <PresentationFormat>Экран (4:3)</PresentationFormat>
  <Paragraphs>31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Трек</vt:lpstr>
      <vt:lpstr>Тема: Міська вулиця </vt:lpstr>
      <vt:lpstr>Фонетика. Орфоепічні вправи.  Вимова звуків [г] і [ґ]. </vt:lpstr>
      <vt:lpstr> «Скоромовка язика не ламає,  а вимови навчає» </vt:lpstr>
      <vt:lpstr>Читання скоромовок</vt:lpstr>
      <vt:lpstr> Особливість української графіки </vt:lpstr>
      <vt:lpstr> Каліграфічна хвилинка </vt:lpstr>
      <vt:lpstr>Самоперевірка</vt:lpstr>
      <vt:lpstr>Розрізняймо значення слів </vt:lpstr>
      <vt:lpstr>Розрізняймо значення слів </vt:lpstr>
      <vt:lpstr>Розрізняймо значення слів </vt:lpstr>
      <vt:lpstr>  Міська вулиця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29</cp:revision>
  <dcterms:modified xsi:type="dcterms:W3CDTF">2023-03-01T18:52:59Z</dcterms:modified>
</cp:coreProperties>
</file>