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80" r:id="rId4"/>
    <p:sldId id="273" r:id="rId5"/>
    <p:sldId id="274" r:id="rId6"/>
    <p:sldId id="281" r:id="rId7"/>
    <p:sldId id="284" r:id="rId8"/>
    <p:sldId id="275" r:id="rId9"/>
    <p:sldId id="276" r:id="rId10"/>
    <p:sldId id="277" r:id="rId11"/>
    <p:sldId id="279" r:id="rId12"/>
    <p:sldId id="278" r:id="rId13"/>
    <p:sldId id="259" r:id="rId14"/>
    <p:sldId id="258" r:id="rId15"/>
    <p:sldId id="261" r:id="rId16"/>
    <p:sldId id="271" r:id="rId17"/>
    <p:sldId id="269" r:id="rId18"/>
    <p:sldId id="282" r:id="rId19"/>
    <p:sldId id="270" r:id="rId20"/>
    <p:sldId id="267" r:id="rId21"/>
    <p:sldId id="266" r:id="rId22"/>
    <p:sldId id="285" r:id="rId23"/>
    <p:sldId id="283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29526BA-5A6E-4454-8B5A-F34CF9B28759}" type="datetimeFigureOut">
              <a:rPr lang="uk-UA" smtClean="0"/>
              <a:t>29.12.2024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786F32D-A4E9-439F-A9D8-C347475C2764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piliapp.com/random/wheel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908720"/>
            <a:ext cx="7772400" cy="1470025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002060"/>
                </a:solidFill>
                <a:latin typeface="Arial Black" pitchFamily="34" charset="0"/>
              </a:rPr>
              <a:t>Фонетичний розб</a:t>
            </a:r>
            <a:r>
              <a:rPr lang="ru-RU" sz="5400" b="1" dirty="0">
                <a:solidFill>
                  <a:srgbClr val="002060"/>
                </a:solidFill>
                <a:latin typeface="Arial Black" pitchFamily="34" charset="0"/>
              </a:rPr>
              <a:t>ір слова</a:t>
            </a:r>
            <a:endParaRPr lang="uk-UA" sz="5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Lenovo 330\Desktop\удали\1 pngwing.com (33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15"/>
          <a:stretch/>
        </p:blipFill>
        <p:spPr bwMode="auto">
          <a:xfrm>
            <a:off x="1369366" y="2708920"/>
            <a:ext cx="6350000" cy="351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51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chemeClr val="tx2"/>
                </a:solidFill>
              </a:rPr>
              <a:t>Повторити вивчене з фонетики.</a:t>
            </a:r>
          </a:p>
          <a:p>
            <a:r>
              <a:rPr lang="uk-UA" sz="4000" b="1" dirty="0" smtClean="0">
                <a:solidFill>
                  <a:schemeClr val="tx2"/>
                </a:solidFill>
              </a:rPr>
              <a:t>Удосконалити навички фонетичного розбору.</a:t>
            </a:r>
            <a:endParaRPr lang="uk-UA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60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2736"/>
            <a:ext cx="6902556" cy="4713387"/>
          </a:xfrm>
        </p:spPr>
      </p:pic>
    </p:spTree>
    <p:extLst>
      <p:ext uri="{BB962C8B-B14F-4D97-AF65-F5344CB8AC3E}">
        <p14:creationId xmlns:p14="http://schemas.microsoft.com/office/powerpoint/2010/main" val="72615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60696"/>
          <a:stretch/>
        </p:blipFill>
        <p:spPr>
          <a:xfrm>
            <a:off x="971600" y="1772816"/>
            <a:ext cx="781685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7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3261" t="60192"/>
          <a:stretch/>
        </p:blipFill>
        <p:spPr>
          <a:xfrm>
            <a:off x="611560" y="1916832"/>
            <a:ext cx="828092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1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63" y="1412776"/>
            <a:ext cx="7806338" cy="43924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1880" y="389245"/>
            <a:ext cx="2515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FFC000"/>
                </a:solidFill>
              </a:rPr>
              <a:t>ГОЛОСНІ</a:t>
            </a:r>
            <a:endParaRPr lang="uk-UA" sz="4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Блог вчителя української мови та літератури Онуферко Ірини Іванівни:  Мнемонічні фрази для деяких правил з української мов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54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262"/>
            <a:ext cx="9144000" cy="646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6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548680"/>
            <a:ext cx="8031563" cy="568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7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50657"/>
            <a:ext cx="8136904" cy="610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60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8000" b="1" dirty="0">
                <a:solidFill>
                  <a:srgbClr val="0070C0"/>
                </a:solidFill>
              </a:rPr>
              <a:t>МЕМИ</a:t>
            </a:r>
            <a:endParaRPr lang="en-US" sz="8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2" y="1287399"/>
            <a:ext cx="3433564" cy="38052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38" y="1154049"/>
            <a:ext cx="3246501" cy="32465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225" y="2471737"/>
            <a:ext cx="2893219" cy="3857625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16553" y="6154738"/>
            <a:ext cx="36552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5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8029">
        <p:fade/>
      </p:transition>
    </mc:Choice>
    <mc:Fallback xmlns="">
      <p:transition spd="med" advTm="38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72" y="476672"/>
            <a:ext cx="8036784" cy="603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9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Букви, що позначають два звука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2088232" cy="219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62853"/>
            <a:ext cx="2124075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40768"/>
            <a:ext cx="2137420" cy="213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789040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539" y="3789041"/>
            <a:ext cx="2450765" cy="252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244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920880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020272" y="5445224"/>
            <a:ext cx="172819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647"/>
            <a:ext cx="1619672" cy="308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Lenovo 330\Desktop\удали\pngwing.com (27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543" y="5026892"/>
            <a:ext cx="1979712" cy="171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21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778" y="332656"/>
            <a:ext cx="8471980" cy="1282154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chemeClr val="accent2"/>
                </a:solidFill>
              </a:rPr>
              <a:t>Мовна </a:t>
            </a:r>
            <a:r>
              <a:rPr lang="uk-UA" sz="3600" b="1" dirty="0" err="1" smtClean="0">
                <a:solidFill>
                  <a:schemeClr val="accent2"/>
                </a:solidFill>
              </a:rPr>
              <a:t>фізкультхвилинка</a:t>
            </a:r>
            <a:r>
              <a:rPr lang="uk-UA" sz="3600" b="1" dirty="0" smtClean="0">
                <a:solidFill>
                  <a:schemeClr val="accent2"/>
                </a:solidFill>
              </a:rPr>
              <a:t> </a:t>
            </a:r>
            <a:br>
              <a:rPr lang="uk-UA" sz="3600" b="1" dirty="0" smtClean="0">
                <a:solidFill>
                  <a:schemeClr val="accent2"/>
                </a:solidFill>
              </a:rPr>
            </a:br>
            <a:r>
              <a:rPr lang="uk-UA" sz="2000" b="1" dirty="0" smtClean="0"/>
              <a:t>1 руку піднести –  </a:t>
            </a:r>
            <a:r>
              <a:rPr lang="uk-UA" sz="2000" b="1" dirty="0" smtClean="0">
                <a:solidFill>
                  <a:srgbClr val="FF0000"/>
                </a:solidFill>
              </a:rPr>
              <a:t>я,ю,є</a:t>
            </a:r>
            <a:r>
              <a:rPr lang="uk-UA" sz="2000" b="1" dirty="0" smtClean="0"/>
              <a:t> позначають 1 звук,  </a:t>
            </a:r>
            <a:br>
              <a:rPr lang="uk-UA" sz="2000" b="1" dirty="0" smtClean="0"/>
            </a:br>
            <a:r>
              <a:rPr lang="uk-UA" sz="2000" b="1" dirty="0" smtClean="0"/>
              <a:t> 2 руки піднести – </a:t>
            </a:r>
            <a:r>
              <a:rPr lang="uk-UA" sz="2000" b="1" dirty="0"/>
              <a:t>–  </a:t>
            </a:r>
            <a:r>
              <a:rPr lang="uk-UA" sz="2000" b="1" dirty="0">
                <a:solidFill>
                  <a:srgbClr val="FF0000"/>
                </a:solidFill>
              </a:rPr>
              <a:t>я,ю,є</a:t>
            </a:r>
            <a:r>
              <a:rPr lang="uk-UA" sz="2000" b="1" dirty="0"/>
              <a:t> позначають </a:t>
            </a:r>
            <a:r>
              <a:rPr lang="uk-UA" sz="2000" b="1" dirty="0" smtClean="0"/>
              <a:t>2 звуки.</a:t>
            </a:r>
            <a:endParaRPr lang="uk-UA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988840"/>
            <a:ext cx="6779096" cy="1728191"/>
          </a:xfrm>
        </p:spPr>
        <p:txBody>
          <a:bodyPr numCol="2">
            <a:normAutofit fontScale="2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Євген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Анастасія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Ярослав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Люба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Іларія </a:t>
            </a:r>
          </a:p>
          <a:p>
            <a:pPr>
              <a:buFont typeface="Wingdings" pitchFamily="2" charset="2"/>
              <a:buChar char="ü"/>
            </a:pPr>
            <a:endParaRPr lang="uk-UA" sz="11200" b="1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endParaRPr lang="uk-UA" sz="11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Уляна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Зінаїда 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Вікторія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Дем’ян</a:t>
            </a:r>
          </a:p>
          <a:p>
            <a:pPr>
              <a:buFont typeface="Wingdings" pitchFamily="2" charset="2"/>
              <a:buChar char="ü"/>
            </a:pPr>
            <a:r>
              <a:rPr lang="uk-UA" sz="11200" b="1" dirty="0" smtClean="0">
                <a:solidFill>
                  <a:srgbClr val="002060"/>
                </a:solidFill>
              </a:rPr>
              <a:t>Юрій</a:t>
            </a:r>
          </a:p>
          <a:p>
            <a:pPr>
              <a:buFont typeface="Wingdings" pitchFamily="2" charset="2"/>
              <a:buChar char="ü"/>
            </a:pPr>
            <a:endParaRPr lang="uk-UA" dirty="0" smtClean="0"/>
          </a:p>
          <a:p>
            <a:pPr>
              <a:buFont typeface="Wingdings" pitchFamily="2" charset="2"/>
              <a:buChar char="ü"/>
            </a:pPr>
            <a:endParaRPr lang="uk-UA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32583"/>
            <a:ext cx="8748464" cy="2625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03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80898"/>
            <a:ext cx="8388424" cy="472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/>
              <a:t>Зразки фонетичного розбору слів</a:t>
            </a:r>
            <a:endParaRPr lang="uk-UA" sz="4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12777"/>
            <a:ext cx="8955311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9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74" y="404664"/>
            <a:ext cx="8041051" cy="5721499"/>
          </a:xfrm>
        </p:spPr>
      </p:pic>
    </p:spTree>
    <p:extLst>
      <p:ext uri="{BB962C8B-B14F-4D97-AF65-F5344CB8AC3E}">
        <p14:creationId xmlns:p14="http://schemas.microsoft.com/office/powerpoint/2010/main" val="211196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268760"/>
            <a:ext cx="7725544" cy="3312368"/>
          </a:xfrm>
        </p:spPr>
        <p:txBody>
          <a:bodyPr>
            <a:normAutofit/>
          </a:bodyPr>
          <a:lstStyle/>
          <a:p>
            <a:r>
              <a:rPr lang="uk-UA" b="1" dirty="0" smtClean="0"/>
              <a:t>Вправа </a:t>
            </a:r>
            <a:r>
              <a:rPr lang="uk-UA" b="1" dirty="0"/>
              <a:t>4</a:t>
            </a:r>
            <a:r>
              <a:rPr lang="uk-UA" b="1" dirty="0" smtClean="0"/>
              <a:t>. Зробіть фонетичний аналіз слова</a:t>
            </a:r>
            <a:br>
              <a:rPr lang="uk-UA" b="1" dirty="0" smtClean="0"/>
            </a:br>
            <a:r>
              <a:rPr lang="uk-UA" b="1" dirty="0" smtClean="0"/>
              <a:t> </a:t>
            </a:r>
            <a:br>
              <a:rPr lang="uk-UA" b="1" dirty="0" smtClean="0"/>
            </a:br>
            <a:r>
              <a:rPr lang="uk-UA" sz="6600" b="1" dirty="0" smtClean="0">
                <a:solidFill>
                  <a:srgbClr val="FF0000"/>
                </a:solidFill>
              </a:rPr>
              <a:t>зоріють</a:t>
            </a:r>
            <a:r>
              <a:rPr lang="uk-UA" b="1" dirty="0" smtClean="0"/>
              <a:t> 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0379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Домашнє завдання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4525963"/>
          </a:xfrm>
        </p:spPr>
        <p:txBody>
          <a:bodyPr/>
          <a:lstStyle/>
          <a:p>
            <a:pPr algn="just"/>
            <a:r>
              <a:rPr lang="uk-UA" dirty="0" smtClean="0">
                <a:solidFill>
                  <a:srgbClr val="002060"/>
                </a:solidFill>
              </a:rPr>
              <a:t>Запишіть фонетичною транскрипцією  імена своїх батьків, братів та сестер, дідуся та бабусі. Визначте кількість букв та звуків у них.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i="1" dirty="0" smtClean="0">
                <a:solidFill>
                  <a:srgbClr val="FF0000"/>
                </a:solidFill>
              </a:rPr>
              <a:t>Зразок:</a:t>
            </a:r>
          </a:p>
          <a:p>
            <a:pPr marL="0" indent="0">
              <a:buNone/>
            </a:pPr>
            <a:r>
              <a:rPr lang="uk-UA" i="1" dirty="0" smtClean="0">
                <a:solidFill>
                  <a:srgbClr val="FF0000"/>
                </a:solidFill>
              </a:rPr>
              <a:t>Іван [</a:t>
            </a:r>
            <a:r>
              <a:rPr lang="uk-UA" i="1" dirty="0" err="1" smtClean="0">
                <a:solidFill>
                  <a:srgbClr val="FF0000"/>
                </a:solidFill>
              </a:rPr>
              <a:t>іван</a:t>
            </a:r>
            <a:r>
              <a:rPr lang="uk-UA" i="1" dirty="0" smtClean="0">
                <a:solidFill>
                  <a:srgbClr val="FF0000"/>
                </a:solidFill>
              </a:rPr>
              <a:t>] – 4 букви, 4 звуки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1741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Бесіда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1665" y="1240160"/>
            <a:ext cx="7427168" cy="2260848"/>
          </a:xfrm>
        </p:spPr>
        <p:txBody>
          <a:bodyPr>
            <a:normAutofit fontScale="92500"/>
          </a:bodyPr>
          <a:lstStyle/>
          <a:p>
            <a:pPr algn="just">
              <a:buFont typeface="Wingdings" pitchFamily="2" charset="2"/>
              <a:buChar char="Ø"/>
            </a:pPr>
            <a:r>
              <a:rPr lang="uk-UA" sz="2400" b="1" dirty="0" smtClean="0"/>
              <a:t>Скільки звуків має буква </a:t>
            </a:r>
            <a:r>
              <a:rPr lang="uk-UA" sz="2400" b="1" dirty="0" smtClean="0">
                <a:solidFill>
                  <a:srgbClr val="FF0000"/>
                </a:solidFill>
              </a:rPr>
              <a:t>ї</a:t>
            </a:r>
            <a:r>
              <a:rPr lang="uk-UA" sz="2400" b="1" dirty="0" smtClean="0"/>
              <a:t>?</a:t>
            </a:r>
          </a:p>
          <a:p>
            <a:pPr algn="just">
              <a:buFont typeface="Wingdings" pitchFamily="2" charset="2"/>
              <a:buChar char="Ø"/>
            </a:pPr>
            <a:r>
              <a:rPr lang="uk-UA" sz="2400" b="1" dirty="0" smtClean="0"/>
              <a:t>У яких випадках букви </a:t>
            </a:r>
            <a:r>
              <a:rPr lang="uk-UA" sz="2400" b="1" dirty="0" smtClean="0">
                <a:solidFill>
                  <a:srgbClr val="FF0000"/>
                </a:solidFill>
              </a:rPr>
              <a:t>я,ю,є </a:t>
            </a:r>
            <a:r>
              <a:rPr lang="uk-UA" sz="2400" b="1" dirty="0" smtClean="0"/>
              <a:t>мають один звук?</a:t>
            </a:r>
          </a:p>
          <a:p>
            <a:pPr algn="just">
              <a:buFont typeface="Wingdings" pitchFamily="2" charset="2"/>
              <a:buChar char="Ø"/>
            </a:pPr>
            <a:r>
              <a:rPr lang="uk-UA" sz="2400" b="1" dirty="0" smtClean="0"/>
              <a:t>Коли </a:t>
            </a:r>
            <a:r>
              <a:rPr lang="uk-UA" sz="2400" b="1" dirty="0" smtClean="0">
                <a:solidFill>
                  <a:srgbClr val="FF0000"/>
                </a:solidFill>
              </a:rPr>
              <a:t>я,ю,є</a:t>
            </a:r>
            <a:r>
              <a:rPr lang="uk-UA" sz="2400" b="1" dirty="0" smtClean="0"/>
              <a:t> позначають два звуки?</a:t>
            </a:r>
          </a:p>
          <a:p>
            <a:pPr algn="just">
              <a:buFont typeface="Wingdings" pitchFamily="2" charset="2"/>
              <a:buChar char="Ø"/>
            </a:pPr>
            <a:r>
              <a:rPr lang="uk-UA" sz="2400" b="1" dirty="0" smtClean="0"/>
              <a:t>Скільки звуків має буква </a:t>
            </a:r>
            <a:r>
              <a:rPr lang="uk-UA" sz="2400" b="1" dirty="0" smtClean="0">
                <a:solidFill>
                  <a:srgbClr val="FF0000"/>
                </a:solidFill>
              </a:rPr>
              <a:t>щ</a:t>
            </a:r>
            <a:r>
              <a:rPr lang="uk-UA" sz="2400" b="1" dirty="0" smtClean="0"/>
              <a:t>?</a:t>
            </a:r>
          </a:p>
          <a:p>
            <a:pPr algn="just">
              <a:buFont typeface="Wingdings" pitchFamily="2" charset="2"/>
              <a:buChar char="Ø"/>
            </a:pPr>
            <a:r>
              <a:rPr lang="uk-UA" sz="2400" b="1" dirty="0" smtClean="0"/>
              <a:t>Як у транскрипції позначаємо </a:t>
            </a:r>
            <a:r>
              <a:rPr lang="uk-UA" sz="2400" b="1" dirty="0" smtClean="0">
                <a:solidFill>
                  <a:srgbClr val="FF0000"/>
                </a:solidFill>
              </a:rPr>
              <a:t>ь</a:t>
            </a:r>
            <a:r>
              <a:rPr lang="uk-UA" sz="2400" b="1" dirty="0" smtClean="0"/>
              <a:t>?</a:t>
            </a:r>
            <a:endParaRPr lang="uk-UA" sz="2400" b="1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41510">
            <a:off x="7166088" y="-23006"/>
            <a:ext cx="1811337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6752" y="5469790"/>
            <a:ext cx="77569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Колесо фортуни </a:t>
            </a:r>
          </a:p>
          <a:p>
            <a:r>
              <a:rPr lang="en-US" sz="3600" b="1" dirty="0">
                <a:solidFill>
                  <a:schemeClr val="tx2"/>
                </a:solidFill>
                <a:hlinkClick r:id="rId3"/>
              </a:rPr>
              <a:t>https://ru.piliapp.com/random/wheel</a:t>
            </a:r>
            <a:r>
              <a:rPr lang="en-US" sz="3600" b="1" dirty="0" smtClean="0">
                <a:solidFill>
                  <a:schemeClr val="tx2"/>
                </a:solidFill>
                <a:hlinkClick r:id="rId3"/>
              </a:rPr>
              <a:t>/</a:t>
            </a:r>
            <a:endParaRPr lang="uk-UA" sz="3600" b="1" dirty="0" smtClean="0">
              <a:solidFill>
                <a:schemeClr val="tx2"/>
              </a:solidFill>
            </a:endParaRPr>
          </a:p>
          <a:p>
            <a:endParaRPr lang="uk-UA" sz="3600" b="1" dirty="0" smtClean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481568"/>
            <a:ext cx="2376264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4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206" y="332656"/>
            <a:ext cx="4434559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3397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2736"/>
            <a:ext cx="6902556" cy="4713387"/>
          </a:xfrm>
        </p:spPr>
      </p:pic>
    </p:spTree>
    <p:extLst>
      <p:ext uri="{BB962C8B-B14F-4D97-AF65-F5344CB8AC3E}">
        <p14:creationId xmlns:p14="http://schemas.microsoft.com/office/powerpoint/2010/main" val="297137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3985</TotalTime>
  <Words>124</Words>
  <Application>Microsoft Office PowerPoint</Application>
  <PresentationFormat>Экран (4:3)</PresentationFormat>
  <Paragraphs>35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Кнопка</vt:lpstr>
      <vt:lpstr>Фонетичний розбір слова</vt:lpstr>
      <vt:lpstr>МЕТА УРОКУ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МЕМИ</vt:lpstr>
      <vt:lpstr>Презентация PowerPoint</vt:lpstr>
      <vt:lpstr>Букви, що позначають два звука</vt:lpstr>
      <vt:lpstr>Презентация PowerPoint</vt:lpstr>
      <vt:lpstr>Мовна фізкультхвилинка  1 руку піднести –  я,ю,є позначають 1 звук,    2 руки піднести – –  я,ю,є позначають 2 звуки.</vt:lpstr>
      <vt:lpstr>Презентация PowerPoint</vt:lpstr>
      <vt:lpstr>Зразки фонетичного розбору слів</vt:lpstr>
      <vt:lpstr>Презентация PowerPoint</vt:lpstr>
      <vt:lpstr>Вправа 4. Зробіть фонетичний аналіз слова   зоріють </vt:lpstr>
      <vt:lpstr>Домашнє завдання</vt:lpstr>
      <vt:lpstr>Бесіда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Фонетичний розбір слова</dc:title>
  <dc:creator>Lenovo 330</dc:creator>
  <cp:lastModifiedBy>User</cp:lastModifiedBy>
  <cp:revision>19</cp:revision>
  <dcterms:created xsi:type="dcterms:W3CDTF">2022-11-27T20:04:28Z</dcterms:created>
  <dcterms:modified xsi:type="dcterms:W3CDTF">2024-12-29T08:32:26Z</dcterms:modified>
</cp:coreProperties>
</file>