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7" r:id="rId10"/>
    <p:sldId id="268" r:id="rId11"/>
    <p:sldId id="270" r:id="rId12"/>
    <p:sldId id="271" r:id="rId13"/>
    <p:sldId id="275" r:id="rId14"/>
    <p:sldId id="272" r:id="rId15"/>
    <p:sldId id="274" r:id="rId16"/>
    <p:sldId id="277" r:id="rId17"/>
    <p:sldId id="278" r:id="rId18"/>
    <p:sldId id="280" r:id="rId19"/>
    <p:sldId id="284" r:id="rId20"/>
    <p:sldId id="282" r:id="rId21"/>
    <p:sldId id="283" r:id="rId22"/>
    <p:sldId id="286" r:id="rId23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озділ за замовчуванням" id="{6E0B6AE0-ABAE-439A-B1B9-7AD4FB897412}">
          <p14:sldIdLst>
            <p14:sldId id="290"/>
            <p14:sldId id="257"/>
            <p14:sldId id="258"/>
            <p14:sldId id="259"/>
            <p14:sldId id="260"/>
            <p14:sldId id="263"/>
            <p14:sldId id="264"/>
            <p14:sldId id="265"/>
            <p14:sldId id="267"/>
            <p14:sldId id="268"/>
            <p14:sldId id="270"/>
            <p14:sldId id="271"/>
            <p14:sldId id="275"/>
            <p14:sldId id="272"/>
            <p14:sldId id="274"/>
            <p14:sldId id="277"/>
            <p14:sldId id="278"/>
            <p14:sldId id="280"/>
            <p14:sldId id="284"/>
            <p14:sldId id="282"/>
            <p14:sldId id="283"/>
            <p14:sldId id="286"/>
          </p14:sldIdLst>
        </p14:section>
        <p14:section name="Розділ без заголовка" id="{54C249CA-D085-447A-BE94-6669C2B356CE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DB91DB-C99D-41FD-8B18-8903716012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0114FBEC-8774-4041-9C20-45D27ECDF6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B4D33CB-D235-446A-856A-AE95F2C19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C88180E-EC2E-40F7-99D1-6C2558BEC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DB9F919-45D7-4AD8-B29E-08065B29C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94683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6D620F-A7B6-4E93-8617-534079259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72564DA-DE55-4841-8EAF-C796055526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7FC5E35-EB69-478B-B0CC-1D52E4F86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44CEAD2-B254-46AB-AD6D-046E80BE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C9C8711-1BC1-41A7-96F3-00E79BD37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49584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B32EE2-7E32-4044-ABD8-CBD464864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5491B5E-113B-4A27-A62D-94A75B5F06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81D5B88-61A1-4472-915D-6E583A91C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070ABA0-0BCB-4BFD-90DB-90BAF1BE5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F15297-2FE8-4708-96DF-A918D4B6D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60069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114DEC-9385-4A07-A54D-4AE35279D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6194600-D0FC-4210-88C1-ACC5A2983C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5E2847-498D-4140-81C7-EB298F4392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AE27BD9-5C34-46F9-A39D-966B27FB5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52ABC3E-8EC6-4985-951C-BAC131470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57D7D78-6018-445C-876A-4968E0949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34831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1C28-59A1-4751-B905-E8A7DA98A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9DFEE0A-3B05-4D57-901F-2205FDC03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BB8CFC1-169E-4A73-9ED2-8B9E002E85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15021711-D3A4-495B-B2FA-48EB785FB2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CC041D-7CA4-4EAF-A336-FF36FCE215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A21FCB5B-8A15-4E25-8964-F8251AE68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B9D0873-B75D-40B3-8A8E-CB2AA496A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C7C0029A-0019-44F7-A522-9D2462351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81397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F9D095-C3A3-423D-9356-5EFCE373B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89FD716-0ECA-407E-82DD-84ABC195C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770778B3-9306-4A3D-A0D1-612AABB9C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FDE05C4B-2103-4274-B71E-FC841563A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91839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7E264128-9BDC-4A44-9386-FE4777E66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BC9288C-BFC0-45CE-9415-EC3E8DAC9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975CD87D-8B95-4351-A0E1-E3701E056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254989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DDF7FF-BA56-4B6C-B5AC-78A6B17B9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9CB044E-0B10-435B-B2F2-CDAC1F129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001F2C5-6F14-4242-AFA3-38952110CA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BFB00B3-40E1-4A15-BB5C-99D7CA20A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C3BBC7D-77D3-4C6C-B7D8-5A3DAC0BB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F16163F-191E-4488-858D-EF90113F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88589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FDD6F6-E4C4-4307-A976-22DF888A0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4D1280F6-5235-4BA8-888B-56D858D7B1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2940CA5-FABF-4DA7-AF69-972D352CFC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B8D3074-93AD-43F4-A890-3EE4F374E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6DACF60-751A-4F0C-8860-4D4EFD29A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D59A569-DC0F-4FC3-BEB6-A504D8565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9833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13D7E3-80F7-4B74-8027-8FEEA4949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906229E-CF02-4315-BAEE-A1AC79C73B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F74A07B-63C9-4D0F-AE48-55F519B90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A66CB2A-04E0-4B69-A21F-2261064AF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7C5286-930F-4797-B8B1-23D702033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86673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521C614-1D73-46C5-A67D-19F45E448D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8121F30-8825-441E-A0DF-11AE6DEA55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31F2640-7458-4B2C-88F0-57F7A8EB5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76F9D94-EADB-4DF2-B39E-0972964D8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AED0650-9524-4BE8-B070-2AA7EE5F0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51841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A26B5668-FBA7-4DAF-91F3-828CE6897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F54267B-A2A1-411D-B7DE-71453A0E07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1560105-6D2C-48F2-B589-E1ADFEECE4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BF4FB-4E81-42CC-8725-3BA9228BFD1B}" type="datetimeFigureOut">
              <a:rPr lang="ru-UA" smtClean="0"/>
              <a:t>21.05.2023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9FC4505-063E-4960-B3D5-0A001C7512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E8F1F39-327B-4E05-82D4-20C0E35290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67B80-22D3-403D-B702-62CD8611FD47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45383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B6BB20C3-7294-4AB3-A582-632C05E9ADDA}"/>
              </a:ext>
            </a:extLst>
          </p:cNvPr>
          <p:cNvSpPr/>
          <p:nvPr/>
        </p:nvSpPr>
        <p:spPr>
          <a:xfrm>
            <a:off x="150920" y="237648"/>
            <a:ext cx="11878323" cy="2192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>
              <a:lnSpc>
                <a:spcPct val="115000"/>
              </a:lnSpc>
              <a:spcAft>
                <a:spcPts val="0"/>
              </a:spcAft>
            </a:pPr>
            <a:r>
              <a:rPr lang="uk-UA" sz="4000" b="1" dirty="0">
                <a:solidFill>
                  <a:srgbClr val="0070C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Фразеологізми, їх класифікація, багатозначність, синонімія й антонімія  фразеологізмів та їх походження</a:t>
            </a:r>
            <a:endParaRPr lang="ru-UA" sz="4000" b="1" dirty="0">
              <a:solidFill>
                <a:srgbClr val="0070C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ctr">
              <a:lnSpc>
                <a:spcPct val="115000"/>
              </a:lnSpc>
              <a:spcAft>
                <a:spcPts val="0"/>
              </a:spcAft>
            </a:pPr>
            <a:r>
              <a:rPr lang="uk-UA" sz="4000" b="1" dirty="0">
                <a:solidFill>
                  <a:srgbClr val="0070C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10клас (профільний рівень)</a:t>
            </a:r>
            <a:endParaRPr lang="ru-UA" sz="4000" b="1" dirty="0">
              <a:solidFill>
                <a:srgbClr val="0070C0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⬇ Скачать картинки Клубок ниток, стоковые фото Клубок ниток ...">
            <a:extLst>
              <a:ext uri="{FF2B5EF4-FFF2-40B4-BE49-F238E27FC236}">
                <a16:creationId xmlns:a16="http://schemas.microsoft.com/office/drawing/2014/main" id="{B61D47C0-7B02-4DA9-8EB2-415D6B391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661" y="3149621"/>
            <a:ext cx="3524271" cy="3453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1950187-F198-4F31-8A01-5055F3DE3E09}"/>
              </a:ext>
            </a:extLst>
          </p:cNvPr>
          <p:cNvSpPr txBox="1"/>
          <p:nvPr/>
        </p:nvSpPr>
        <p:spPr>
          <a:xfrm rot="362946">
            <a:off x="8093415" y="3056735"/>
            <a:ext cx="2317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     </a:t>
            </a:r>
            <a:r>
              <a:rPr lang="uk-UA" dirty="0" err="1"/>
              <a:t>аріаднина</a:t>
            </a:r>
            <a:r>
              <a:rPr lang="uk-UA" dirty="0"/>
              <a:t> </a:t>
            </a:r>
            <a:r>
              <a:rPr lang="uk-UA" dirty="0">
                <a:solidFill>
                  <a:srgbClr val="C00000"/>
                </a:solidFill>
              </a:rPr>
              <a:t>нитка</a:t>
            </a:r>
            <a:endParaRPr lang="ru-UA" dirty="0">
              <a:solidFill>
                <a:srgbClr val="C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592A60-91C7-4AAA-8C9C-4C5B9BE88F68}"/>
              </a:ext>
            </a:extLst>
          </p:cNvPr>
          <p:cNvSpPr txBox="1"/>
          <p:nvPr/>
        </p:nvSpPr>
        <p:spPr>
          <a:xfrm rot="1038997">
            <a:off x="7285419" y="5183273"/>
            <a:ext cx="3933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розмотати (розплутати ) </a:t>
            </a:r>
            <a:r>
              <a:rPr lang="uk-UA" dirty="0">
                <a:solidFill>
                  <a:srgbClr val="C00000"/>
                </a:solidFill>
              </a:rPr>
              <a:t>клубок</a:t>
            </a:r>
            <a:endParaRPr lang="ru-UA" dirty="0">
              <a:solidFill>
                <a:srgbClr val="C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2ADB1D-68F5-43CD-AB78-8BF862BE7772}"/>
              </a:ext>
            </a:extLst>
          </p:cNvPr>
          <p:cNvSpPr txBox="1"/>
          <p:nvPr/>
        </p:nvSpPr>
        <p:spPr>
          <a:xfrm rot="20632422">
            <a:off x="867913" y="3446339"/>
            <a:ext cx="3297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C00000"/>
                </a:solidFill>
              </a:rPr>
              <a:t>клубок</a:t>
            </a:r>
            <a:r>
              <a:rPr lang="uk-UA" dirty="0"/>
              <a:t> підкотився до горла</a:t>
            </a:r>
            <a:endParaRPr lang="ru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057AF7-039E-4E3B-B688-B27779E21710}"/>
              </a:ext>
            </a:extLst>
          </p:cNvPr>
          <p:cNvSpPr txBox="1"/>
          <p:nvPr/>
        </p:nvSpPr>
        <p:spPr>
          <a:xfrm rot="8841044" flipV="1">
            <a:off x="976543" y="5017220"/>
            <a:ext cx="2386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ставати </a:t>
            </a:r>
            <a:r>
              <a:rPr lang="uk-UA" dirty="0">
                <a:solidFill>
                  <a:srgbClr val="C00000"/>
                </a:solidFill>
              </a:rPr>
              <a:t>клубком</a:t>
            </a:r>
            <a:r>
              <a:rPr lang="uk-UA" dirty="0"/>
              <a:t> у горлі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4172035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920A5F5-ADA9-4F00-A07E-67A166F72D92}"/>
              </a:ext>
            </a:extLst>
          </p:cNvPr>
          <p:cNvSpPr/>
          <p:nvPr/>
        </p:nvSpPr>
        <p:spPr>
          <a:xfrm>
            <a:off x="213064" y="844542"/>
            <a:ext cx="11683014" cy="5752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50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Слово фразеологія (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гр.. </a:t>
            </a:r>
            <a:r>
              <a:rPr lang="en-US" sz="2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phrasis</a:t>
            </a: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вислів, зворот мови, </a:t>
            </a: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logos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поняття, вчення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в сучасній науці про мову вживається у двох значеннях: 1) розділ мовознавства, що вивчає усталені вирази, звороти мови; 2) сукупність стійких зворотів мовлення, фразеологічних одиниць, властивих певній мові. </a:t>
            </a:r>
            <a:endParaRPr lang="ru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50000"/>
              </a:lnSpc>
              <a:spcAft>
                <a:spcPts val="100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Фразеологія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розділ мовознавства, що всебічно вивчає структуру і семантику фразеологічних одиниць, функцію їх у мові та мовленні, історію їх виникнення й розвитку, роль у процесі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інтралінгвістичних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(внутрісистемних) і екстралінгвістичних (позамовних) факторів тощо. </a:t>
            </a:r>
          </a:p>
          <a:p>
            <a:pPr marL="457200" indent="360680" algn="just">
              <a:lnSpc>
                <a:spcPct val="150000"/>
              </a:lnSpc>
              <a:spcAft>
                <a:spcPts val="100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Отже, об’єктом вивчення фразеології є стійкі звороти, словосполучення, які в науці називаються фразеологічними одиницями, фразеологізмами, фразеологічними зворотами або сталими висловами мовлення.</a:t>
            </a:r>
            <a:endParaRPr lang="ru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652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6B523FB8-1C69-408F-947F-C7B5E2FF70B4}"/>
              </a:ext>
            </a:extLst>
          </p:cNvPr>
          <p:cNvSpPr/>
          <p:nvPr/>
        </p:nvSpPr>
        <p:spPr>
          <a:xfrm>
            <a:off x="594804" y="1003817"/>
            <a:ext cx="11017188" cy="5801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Фразеологізмом, або фразеологічною одиницею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називається стійке сполучення слів, які сприймаються як єдине ціле й відтворюються в процесі спілкування автоматично, а не творяться щоразу подібно до вільних граматичних сполучень.</a:t>
            </a:r>
            <a:endParaRPr lang="ru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своїм значенням фразеологізми сприймаються як одне ціле: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бити байдики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(ледарювати);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одним ликом шиті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(однакові);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</a:t>
            </a:r>
            <a:r>
              <a:rPr lang="uk-UA" sz="24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усом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моргнути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(не реагувати);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вагу золота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(цінний);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тридев’ять земель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(дуже далеко);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дати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гарбуза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(відмовити);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пасти задніх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(відставати);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 пари з уст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(мовчати);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клювати носом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(дрімати);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товкти воду в ступі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(даремно витрачати час).</a:t>
            </a:r>
            <a:endParaRPr lang="ru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ctr"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620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extLst>
              <a:ext uri="{FF2B5EF4-FFF2-40B4-BE49-F238E27FC236}">
                <a16:creationId xmlns:a16="http://schemas.microsoft.com/office/drawing/2014/main" id="{288CCC02-695F-410B-9513-839E7E08839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69662" y="1516727"/>
            <a:ext cx="1584962" cy="1457111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EC315FEB-AC18-4F9E-9178-FBD592070AB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69663" y="2403217"/>
            <a:ext cx="1424701" cy="57062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96EB719A-A29C-4086-8F17-F6C442E5A521}"/>
              </a:ext>
            </a:extLst>
          </p:cNvPr>
          <p:cNvSpPr>
            <a:spLocks noChangeShapeType="1"/>
          </p:cNvSpPr>
          <p:nvPr/>
        </p:nvSpPr>
        <p:spPr bwMode="auto">
          <a:xfrm>
            <a:off x="4169663" y="2973843"/>
            <a:ext cx="1406256" cy="44142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/>
          </a:p>
        </p:txBody>
      </p:sp>
      <p:sp>
        <p:nvSpPr>
          <p:cNvPr id="5" name="AutoShape 3">
            <a:extLst>
              <a:ext uri="{FF2B5EF4-FFF2-40B4-BE49-F238E27FC236}">
                <a16:creationId xmlns:a16="http://schemas.microsoft.com/office/drawing/2014/main" id="{C5CCFCFB-B3AE-4210-AF12-01C90E729324}"/>
              </a:ext>
            </a:extLst>
          </p:cNvPr>
          <p:cNvSpPr>
            <a:spLocks noChangeShapeType="1"/>
          </p:cNvSpPr>
          <p:nvPr/>
        </p:nvSpPr>
        <p:spPr bwMode="auto">
          <a:xfrm>
            <a:off x="4233671" y="3005855"/>
            <a:ext cx="1296683" cy="131768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/>
          </a:p>
        </p:txBody>
      </p:sp>
      <p:sp>
        <p:nvSpPr>
          <p:cNvPr id="6" name="AutoShape 1">
            <a:extLst>
              <a:ext uri="{FF2B5EF4-FFF2-40B4-BE49-F238E27FC236}">
                <a16:creationId xmlns:a16="http://schemas.microsoft.com/office/drawing/2014/main" id="{8F6B264D-212A-41D2-B91C-C6919FF54638}"/>
              </a:ext>
            </a:extLst>
          </p:cNvPr>
          <p:cNvSpPr>
            <a:spLocks noChangeShapeType="1"/>
          </p:cNvSpPr>
          <p:nvPr/>
        </p:nvSpPr>
        <p:spPr bwMode="auto">
          <a:xfrm>
            <a:off x="4169662" y="2986837"/>
            <a:ext cx="1360693" cy="248251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5D55F8B-A7E0-4397-86E1-ABA5C590DE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UA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4269390-9BAC-4673-90E7-08836AE4A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4143" y="3860330"/>
            <a:ext cx="5698480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60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br>
              <a:rPr kumimoji="0" lang="ru-UA" altLang="ru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створюються, а відтворюються як готові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мовні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одиниці;</a:t>
            </a:r>
            <a:endParaRPr lang="ru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603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UA" altLang="ru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3603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UA" altLang="ru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06BC6FC-4899-4620-BE8C-2B7686236BDD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371239" y="1138535"/>
            <a:ext cx="82508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720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7207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UA" altLang="ru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7207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ru-UA" altLang="ru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UA" altLang="ru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BAEA0177-6715-4431-BE72-341DC3DDCF95}"/>
              </a:ext>
            </a:extLst>
          </p:cNvPr>
          <p:cNvSpPr/>
          <p:nvPr/>
        </p:nvSpPr>
        <p:spPr>
          <a:xfrm>
            <a:off x="-1" y="2363109"/>
            <a:ext cx="44101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6036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UA" sz="3600" b="1" dirty="0">
                <a:solidFill>
                  <a:srgbClr val="0070C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Основні ознаки     </a:t>
            </a:r>
          </a:p>
          <a:p>
            <a:pPr lvl="0" indent="36036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UA" sz="3600" b="1" dirty="0">
                <a:solidFill>
                  <a:srgbClr val="0070C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фразеологізмів</a:t>
            </a:r>
            <a:endParaRPr lang="uk-UA" altLang="ru-UA" sz="3600" dirty="0">
              <a:solidFill>
                <a:srgbClr val="0070C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4D400BA7-5F2B-41AA-907A-632E25AE5CC4}"/>
              </a:ext>
            </a:extLst>
          </p:cNvPr>
          <p:cNvSpPr/>
          <p:nvPr/>
        </p:nvSpPr>
        <p:spPr>
          <a:xfrm>
            <a:off x="4590288" y="1062826"/>
            <a:ext cx="6667743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720725">
              <a:lnSpc>
                <a:spcPct val="115000"/>
              </a:lnSpc>
              <a:spcAft>
                <a:spcPts val="10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усталена(стійка)конструкція;</a:t>
            </a:r>
            <a:endParaRPr lang="ru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41FB73E5-0A0F-4FFF-B907-7214FFB3D0E8}"/>
              </a:ext>
            </a:extLst>
          </p:cNvPr>
          <p:cNvSpPr/>
          <p:nvPr/>
        </p:nvSpPr>
        <p:spPr>
          <a:xfrm>
            <a:off x="5724143" y="3141200"/>
            <a:ext cx="59022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надання реченню (тексту) певного стилістичного (експресивного) забарвлення</a:t>
            </a:r>
            <a:endParaRPr lang="ru-UA" sz="2400" dirty="0"/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4303B095-D185-4F30-A34A-7013A855AA16}"/>
              </a:ext>
            </a:extLst>
          </p:cNvPr>
          <p:cNvSpPr/>
          <p:nvPr/>
        </p:nvSpPr>
        <p:spPr>
          <a:xfrm rot="10800000" flipV="1">
            <a:off x="5079568" y="5210029"/>
            <a:ext cx="6771056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just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реченні виступають одним членом речення (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найчастіше присудком, обставиною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B9D0FE05-13F3-4867-9155-06BDEC419FCE}"/>
              </a:ext>
            </a:extLst>
          </p:cNvPr>
          <p:cNvSpPr/>
          <p:nvPr/>
        </p:nvSpPr>
        <p:spPr>
          <a:xfrm>
            <a:off x="5754624" y="173106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втрата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виражають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1508284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BCE4EBA-2E84-4E9D-9CDD-1710E8AE66E0}"/>
              </a:ext>
            </a:extLst>
          </p:cNvPr>
          <p:cNvSpPr/>
          <p:nvPr/>
        </p:nvSpPr>
        <p:spPr>
          <a:xfrm>
            <a:off x="-266330" y="289937"/>
            <a:ext cx="12331083" cy="1125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сучасному мовознавстві відомі кілька типів класифікацій фразеологізмів. За семантичною злитістю компонентів (слів), які входять до стійких словосполучень  одні вчені виділяють три групи фразеологічних зворотів: зрощення, єдності, сполучення, а  інші - ще й фразеологічні вирази.</a:t>
            </a:r>
            <a:endParaRPr lang="ru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C6866D4-1E2C-4959-91D4-DA9BD4408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421" y="1757779"/>
            <a:ext cx="10067278" cy="490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8224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>
            <a:extLst>
              <a:ext uri="{FF2B5EF4-FFF2-40B4-BE49-F238E27FC236}">
                <a16:creationId xmlns:a16="http://schemas.microsoft.com/office/drawing/2014/main" id="{32151280-E205-4722-9B1E-EE39C4B83C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298730"/>
              </p:ext>
            </p:extLst>
          </p:nvPr>
        </p:nvGraphicFramePr>
        <p:xfrm>
          <a:off x="205665" y="115411"/>
          <a:ext cx="11780669" cy="6591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0944">
                  <a:extLst>
                    <a:ext uri="{9D8B030D-6E8A-4147-A177-3AD203B41FA5}">
                      <a16:colId xmlns:a16="http://schemas.microsoft.com/office/drawing/2014/main" val="1264177092"/>
                    </a:ext>
                  </a:extLst>
                </a:gridCol>
                <a:gridCol w="3435658">
                  <a:extLst>
                    <a:ext uri="{9D8B030D-6E8A-4147-A177-3AD203B41FA5}">
                      <a16:colId xmlns:a16="http://schemas.microsoft.com/office/drawing/2014/main" val="395971669"/>
                    </a:ext>
                  </a:extLst>
                </a:gridCol>
                <a:gridCol w="6454067">
                  <a:extLst>
                    <a:ext uri="{9D8B030D-6E8A-4147-A177-3AD203B41FA5}">
                      <a16:colId xmlns:a16="http://schemas.microsoft.com/office/drawing/2014/main" val="814204966"/>
                    </a:ext>
                  </a:extLst>
                </a:gridCol>
              </a:tblGrid>
              <a:tr h="627081">
                <a:tc>
                  <a:txBody>
                    <a:bodyPr/>
                    <a:lstStyle/>
                    <a:p>
                      <a:r>
                        <a:rPr lang="en-US" sz="1500" dirty="0"/>
                        <a:t> </a:t>
                      </a:r>
                      <a:r>
                        <a:rPr lang="uk-UA" sz="1500" dirty="0"/>
                        <a:t>Класифікація фразеологізмів</a:t>
                      </a:r>
                      <a:endParaRPr lang="ru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500" dirty="0"/>
                        <a:t>Визначення</a:t>
                      </a:r>
                      <a:endParaRPr lang="ru-UA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500" dirty="0"/>
                        <a:t>Приклади</a:t>
                      </a:r>
                      <a:endParaRPr lang="ru-UA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0637615"/>
                  </a:ext>
                </a:extLst>
              </a:tr>
              <a:tr h="11970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Фразеологічні зрощення або ідіоми (від грецького </a:t>
                      </a:r>
                      <a:r>
                        <a:rPr lang="en-US" sz="15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idioma</a:t>
                      </a: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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особливий, своєрідний зворот)</a:t>
                      </a:r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сталі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словосполучення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зміст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яких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можна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зрозуміти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із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значень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окремих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слів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що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входять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них</a:t>
                      </a:r>
                    </a:p>
                    <a:p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залишитися з носом </a:t>
                      </a:r>
                      <a:r>
                        <a:rPr lang="uk-UA" sz="15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(зазнати невдачі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); </a:t>
                      </a:r>
                      <a:r>
                        <a:rPr lang="uk-UA" sz="1500" b="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байдики бити </a:t>
                      </a:r>
                      <a:r>
                        <a:rPr lang="uk-UA" sz="15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(ледарювати);  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танцювати під чужу дудку </a:t>
                      </a:r>
                      <a:r>
                        <a:rPr lang="uk-UA" sz="15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(підкорятися);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накивати п’ятами </a:t>
                      </a:r>
                      <a:r>
                        <a:rPr lang="uk-UA" sz="15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(втекти);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тягтися у нитку </a:t>
                      </a:r>
                      <a:r>
                        <a:rPr lang="uk-UA" sz="15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(бідувати, жити в бідності);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собаку з’їсти </a:t>
                      </a:r>
                      <a:r>
                        <a:rPr lang="uk-UA" sz="15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(досвідчений);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пальці знати </a:t>
                      </a:r>
                      <a:r>
                        <a:rPr lang="uk-UA" sz="15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(невправно);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дати </a:t>
                      </a:r>
                      <a:r>
                        <a:rPr lang="uk-UA" sz="1500" i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дуба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5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(померти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); мокрим рядном накрити </a:t>
                      </a:r>
                      <a:r>
                        <a:rPr lang="uk-UA" sz="15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(накинутись на когось з докором);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попасти пальцем в небо </a:t>
                      </a:r>
                      <a:r>
                        <a:rPr lang="uk-UA" sz="150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(не вгадати).</a:t>
                      </a:r>
                      <a:endParaRPr lang="ru-UA" sz="15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5686969"/>
                  </a:ext>
                </a:extLst>
              </a:tr>
              <a:tr h="9753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Фразеологічні єдності</a:t>
                      </a:r>
                      <a:endParaRPr lang="ru-UA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стійкі словосполучення, зміст яких певною мірою мотивується значенням слів – компонентів </a:t>
                      </a:r>
                      <a:endParaRPr lang="ru-UA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заливатися </a:t>
                      </a:r>
                      <a:r>
                        <a:rPr lang="uk-UA" sz="1500" i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слізьми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(безутішно плакати);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згорати від сорому 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(червоніти);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прикусити язика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(замовкнути);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біла ворона 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(зовсім не схожий на інших);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крапля в морі 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(небагато);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замилювати очі 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(хитрувати),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замітати сліди 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(знищувати).</a:t>
                      </a:r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0672274"/>
                  </a:ext>
                </a:extLst>
              </a:tr>
              <a:tr h="9753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Фразеологічні сполучення</a:t>
                      </a:r>
                      <a:endParaRPr lang="ru-UA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стійкі вислови, до складу яких входять слова з вільним і </a:t>
                      </a:r>
                      <a:r>
                        <a:rPr lang="uk-UA" sz="15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фразеологічно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зв’язаним значенням</a:t>
                      </a:r>
                      <a:endParaRPr lang="ru-UA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здобути перемогу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розбити вщент; шкірити зуби; заклятий ворог; покласти голову; спустити з очей; брати участь; брати до уваги; завдати клопоту, зачіпати інтереси, делікатне питання, насупити брови, нагла смерть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7676504"/>
                  </a:ext>
                </a:extLst>
              </a:tr>
              <a:tr h="9753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Фразеологічні вирази</a:t>
                      </a:r>
                      <a:endParaRPr lang="ru-UA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стійкі звороти мови, які складаються зі слів із вільним значенням, але в процесі мовлення відтворюються як сталі одиниці</a:t>
                      </a:r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борітеся</a:t>
                      </a:r>
                      <a:r>
                        <a:rPr lang="uk-UA" sz="150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– поборете </a:t>
                      </a:r>
                      <a:r>
                        <a:rPr lang="uk-UA" sz="15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(Т. Г. Шевченко); </a:t>
                      </a:r>
                      <a:r>
                        <a:rPr lang="uk-UA" sz="150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вогонь в одежі слова </a:t>
                      </a:r>
                      <a:r>
                        <a:rPr lang="uk-UA" sz="15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(І. Франко); </a:t>
                      </a:r>
                      <a:r>
                        <a:rPr lang="uk-UA" sz="150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вовка боятися в ліс не ходити; лінивому все ніколи.</a:t>
                      </a:r>
                      <a:endParaRPr lang="ru-UA" sz="15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9560725"/>
                  </a:ext>
                </a:extLst>
              </a:tr>
              <a:tr h="8564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а)комунікативний тип (речення)</a:t>
                      </a:r>
                      <a:endParaRPr lang="ru-UA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прислів’я, приказки, крилаті вислови</a:t>
                      </a:r>
                      <a:endParaRPr lang="ru-UA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яке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коріння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таке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й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насіння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дівка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 без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щастя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козак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 без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долі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мовчання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знак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згоди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у страху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очі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великі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буря в </a:t>
                      </a:r>
                      <a:r>
                        <a:rPr lang="ru-RU" sz="15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склянці</a:t>
                      </a:r>
                      <a:r>
                        <a:rPr lang="ru-RU" sz="15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води 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5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Монтеск’є</a:t>
                      </a:r>
                      <a:r>
                        <a:rPr lang="ru-RU" sz="15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</a:t>
                      </a:r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0001509"/>
                  </a:ext>
                </a:extLst>
              </a:tr>
              <a:tr h="8564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б)номінативний тип (словосполучення)</a:t>
                      </a:r>
                      <a:endParaRPr lang="ru-UA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500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мовні</a:t>
                      </a:r>
                      <a:r>
                        <a:rPr lang="uk-UA" sz="15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кліше, виражені переважно простим словосполученням</a:t>
                      </a:r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5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пленарне засідання; охорона здоров’я; ядерна безпека; ринкові відносини; чорне золото; коло інтересів</a:t>
                      </a:r>
                      <a:r>
                        <a:rPr lang="uk-UA" sz="15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UA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84170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8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FFA6C1EB-6123-4ED7-A2A2-F51DF0FA3FA6}"/>
              </a:ext>
            </a:extLst>
          </p:cNvPr>
          <p:cNvSpPr/>
          <p:nvPr/>
        </p:nvSpPr>
        <p:spPr>
          <a:xfrm>
            <a:off x="0" y="0"/>
            <a:ext cx="11754034" cy="6794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Фразеологізми, як і слова, можуть бути багатозначними, вступати в синонімічні, омонімічні, антонімічні відношення з іншими фразеологізмами та словами. Так багатозначний фразеологізм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стати кісткою в горлі 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може означати: 1) викликати заздрість у когось; 2) стати на перешкоді кому -, чому-небудь; 3) зробитися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остогидним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ненависним кому-небудь;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відвести душу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1)звірятися кому-небудь, ділитися своїми переживаннями; 2) задовольнити яке-небудь сильне бажання.     </a:t>
            </a:r>
            <a:endParaRPr lang="ru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Омонімія 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фразеології менш поширена, ніж полісемія, адже більшість фразеологічних одиниць в українській мові однозначна. Омонімічними можна вважати такі значення фразеологізмів, які не мають між собою асоціативного зв’язку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пустити півня - підпалити, сфальшивити при співі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Синонімія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фразеології – явище досить поширене. Фразеологізми можуть перебувати в синонімічних зв’язках як з окремими словами, так і між собою. Фразеологічні синоніми відрізняються один від одного експресивними змістовими відтінками: ледарювати –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байдики бити, собак ганяти, боки відлежувати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недалеко –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рукою подати, не за горами, як палку кинути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тікати-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давати драла, брати ноги на плечі, накивати п’ятами, показувати спину.</a:t>
            </a:r>
            <a:endParaRPr lang="ru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Фразеологічні синоніми треба відрізняти від фразеологічних варіантів (різновиди фразеологічних одиниць, які є тотожними за значеннями, але частково відрізняються лексичним складом або порядком слів):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кров пити (смоктати), обливати (обкидати) брудом, блукати (бігати) очима, давати (дати) собі раду.</a:t>
            </a: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Варіативність фразеологізмів визначається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мовною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традицією і допускається далеко не у всіх випадках. Не можна сказати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з’їсти пса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замість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з’їсти собаку.</a:t>
            </a:r>
            <a:endParaRPr lang="ru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78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0C29F9E-FD4C-4BEB-A3EA-0854BED99B33}"/>
              </a:ext>
            </a:extLst>
          </p:cNvPr>
          <p:cNvSpPr/>
          <p:nvPr/>
        </p:nvSpPr>
        <p:spPr>
          <a:xfrm>
            <a:off x="0" y="357841"/>
            <a:ext cx="11576481" cy="4733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Антонімічні пари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фразеологізмів передають протилежні значення: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розпустити язика – води в рот набрати; кури не клюють – як кіт наплакав;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жовтороте пташеня – собаку з’їсти; поливати помиями – співати дифірамби, топтати ряст – врізати </a:t>
            </a:r>
            <a:r>
              <a:rPr lang="uk-UA" sz="2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дуба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камінь за пазухою – з відкритим серцем; повісити носа – вдарити лихом об землю; тягнути в один гуж – хто в луг, а хто в плуг, хоч у вухо бгай – ставати на диби; як мокре горить - аж у вухах вітер свистить.</a:t>
            </a:r>
            <a:endParaRPr lang="ru-UA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антонімічності може привести заміна одного з компонентів: </a:t>
            </a:r>
            <a:r>
              <a:rPr lang="uk-UA" sz="2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зіп’ястись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ноги – з ніг звалитися; кидає в жар - кидає в холод; жити своїм розумом – жити позиченим розумом.</a:t>
            </a:r>
            <a:endParaRPr lang="ru-UA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своїм походженням фразеологічні одиниці неоднорідні. Українська фразеологія формувалася протягом багатовікового історичного розвитку нашого народу, його контактів з іншими народами і їхніми культурами.</a:t>
            </a:r>
            <a:endParaRPr lang="ru-UA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080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>
            <a:extLst>
              <a:ext uri="{FF2B5EF4-FFF2-40B4-BE49-F238E27FC236}">
                <a16:creationId xmlns:a16="http://schemas.microsoft.com/office/drawing/2014/main" id="{25F4BC89-7134-4C84-A78A-C2F9EC6EFD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508562"/>
              </p:ext>
            </p:extLst>
          </p:nvPr>
        </p:nvGraphicFramePr>
        <p:xfrm>
          <a:off x="97655" y="133166"/>
          <a:ext cx="11933266" cy="7086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9114">
                  <a:extLst>
                    <a:ext uri="{9D8B030D-6E8A-4147-A177-3AD203B41FA5}">
                      <a16:colId xmlns:a16="http://schemas.microsoft.com/office/drawing/2014/main" val="1263312718"/>
                    </a:ext>
                  </a:extLst>
                </a:gridCol>
                <a:gridCol w="9474152">
                  <a:extLst>
                    <a:ext uri="{9D8B030D-6E8A-4147-A177-3AD203B41FA5}">
                      <a16:colId xmlns:a16="http://schemas.microsoft.com/office/drawing/2014/main" val="1264569149"/>
                    </a:ext>
                  </a:extLst>
                </a:gridCol>
              </a:tblGrid>
              <a:tr h="877518">
                <a:tc>
                  <a:txBody>
                    <a:bodyPr/>
                    <a:lstStyle/>
                    <a:p>
                      <a:pPr algn="ctr"/>
                      <a:r>
                        <a:rPr lang="uk-UA" sz="16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Джерела фразеології    </a:t>
                      </a:r>
                      <a:endParaRPr lang="ru-U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                                               Приклади</a:t>
                      </a:r>
                      <a:endParaRPr lang="ru-U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6293646"/>
                  </a:ext>
                </a:extLst>
              </a:tr>
              <a:tr h="1263086">
                <a:tc>
                  <a:txBody>
                    <a:bodyPr/>
                    <a:lstStyle/>
                    <a:p>
                      <a:r>
                        <a:rPr lang="uk-UA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1.Жива народна мова (побут, звичаї, обряди), прислів’я, приказки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Кирпу гнути; обоє </a:t>
                      </a:r>
                      <a:r>
                        <a:rPr lang="uk-UA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рябоє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сам не гам і другому не дам; світ зав’язати; дати гарбуза; свиню підкласти; передати куті меду; розбити глека; як горохом об стіну; рука руку миє; купувати кота в мішку; буває, що й корова літає; піймала </a:t>
                      </a:r>
                      <a:r>
                        <a:rPr lang="uk-UA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облизня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виносити сміття з хати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237245"/>
                  </a:ext>
                </a:extLst>
              </a:tr>
              <a:tr h="1263086">
                <a:tc>
                  <a:txBody>
                    <a:bodyPr/>
                    <a:lstStyle/>
                    <a:p>
                      <a:r>
                        <a:rPr lang="uk-UA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2.Вислови українських письменників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всякому городу нрав і права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(Г. Сковорода); 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права без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обов’язків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сваволя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досвітні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вогні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(Л. </a:t>
                      </a:r>
                      <a:r>
                        <a:rPr lang="ru-RU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Українка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свинська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конституція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украдене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щастя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вічний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революціонер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(І. Франко); 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караюсь,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мучуся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…але не каюсь; великих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слів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велика сила; за шмат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гнилої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ковбаси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(Т. Шевченко).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3809720"/>
                  </a:ext>
                </a:extLst>
              </a:tr>
              <a:tr h="3683185">
                <a:tc>
                  <a:txBody>
                    <a:bodyPr/>
                    <a:lstStyle/>
                    <a:p>
                      <a:r>
                        <a:rPr lang="uk-UA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3.Професійно - виробнича сфера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 мови:</a:t>
                      </a:r>
                    </a:p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артистів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сходити зі сцени, грати першу скрипку, з іншої опери, коронний номер, у своєму репертуарі, входити в роль; </a:t>
                      </a:r>
                    </a:p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кравців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куди голка, туди й нитка; білими нитками </a:t>
                      </a:r>
                      <a:r>
                        <a:rPr lang="uk-UA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шито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тріщати по всіх швах; </a:t>
                      </a:r>
                    </a:p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ткачів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 тонко, там і рветься;</a:t>
                      </a:r>
                    </a:p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крамарів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вагу золота; міряти на свій аршин;</a:t>
                      </a:r>
                    </a:p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ковалів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між молотом і ковадлом; брати в лещата; куй залізо, поки гаряче;</a:t>
                      </a:r>
                    </a:p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рибалок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спіймати на гачок; змотувати вудки;</a:t>
                      </a:r>
                    </a:p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медиків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 мертвому припарки; заговорювати зуби; поставити діагноз;</a:t>
                      </a:r>
                    </a:p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військових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брати рубіж; не нюхати пороху; схрещувати мечі; прорвати фронт.</a:t>
                      </a:r>
                    </a:p>
                    <a:p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2824628"/>
                  </a:ext>
                </a:extLst>
              </a:tr>
            </a:tbl>
          </a:graphicData>
        </a:graphic>
      </p:graphicFrame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BC559835-CAE1-4A4E-9F54-F19328F0995C}"/>
              </a:ext>
            </a:extLst>
          </p:cNvPr>
          <p:cNvSpPr/>
          <p:nvPr/>
        </p:nvSpPr>
        <p:spPr>
          <a:xfrm>
            <a:off x="282999" y="0"/>
            <a:ext cx="1174792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4022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>
            <a:extLst>
              <a:ext uri="{FF2B5EF4-FFF2-40B4-BE49-F238E27FC236}">
                <a16:creationId xmlns:a16="http://schemas.microsoft.com/office/drawing/2014/main" id="{5C030595-ED31-41E0-8A48-E661DC3C24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72282"/>
              </p:ext>
            </p:extLst>
          </p:nvPr>
        </p:nvGraphicFramePr>
        <p:xfrm>
          <a:off x="88775" y="88778"/>
          <a:ext cx="12038121" cy="6680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2584">
                  <a:extLst>
                    <a:ext uri="{9D8B030D-6E8A-4147-A177-3AD203B41FA5}">
                      <a16:colId xmlns:a16="http://schemas.microsoft.com/office/drawing/2014/main" val="2419188016"/>
                    </a:ext>
                  </a:extLst>
                </a:gridCol>
                <a:gridCol w="9685537">
                  <a:extLst>
                    <a:ext uri="{9D8B030D-6E8A-4147-A177-3AD203B41FA5}">
                      <a16:colId xmlns:a16="http://schemas.microsoft.com/office/drawing/2014/main" val="402352438"/>
                    </a:ext>
                  </a:extLst>
                </a:gridCol>
              </a:tblGrid>
              <a:tr h="563349">
                <a:tc>
                  <a:txBody>
                    <a:bodyPr/>
                    <a:lstStyle/>
                    <a:p>
                      <a:pPr algn="ctr"/>
                      <a:r>
                        <a:rPr lang="uk-UA" sz="16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Джерела фразеології    </a:t>
                      </a:r>
                      <a:endParaRPr lang="ru-U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                                               Приклади</a:t>
                      </a:r>
                      <a:endParaRPr lang="ru-U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4181411"/>
                  </a:ext>
                </a:extLst>
              </a:tr>
              <a:tr h="897915">
                <a:tc>
                  <a:txBody>
                    <a:bodyPr/>
                    <a:lstStyle/>
                    <a:p>
                      <a:r>
                        <a:rPr lang="uk-UA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4.Давньоруські джерела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Мертві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сраму не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імуть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не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осоромим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землі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руської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іду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(князь Святослав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);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приходьте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й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володійте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нами;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повстав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рід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рід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(«</a:t>
                      </a:r>
                      <a:r>
                        <a:rPr lang="ru-RU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Повість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временних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літ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»); 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напитися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шоломом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Дону;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лисиці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брешуть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щити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(«Слово о полку </a:t>
                      </a:r>
                      <a:r>
                        <a:rPr lang="ru-RU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Ігоревім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»).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0629399"/>
                  </a:ext>
                </a:extLst>
              </a:tr>
              <a:tr h="1911229">
                <a:tc>
                  <a:txBody>
                    <a:bodyPr/>
                    <a:lstStyle/>
                    <a:p>
                      <a:r>
                        <a:rPr lang="uk-UA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5.Переклади з мов інших народів або запозичення без перекладу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розумній голові досить сказати одне слово 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(з польської);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бути не в своїй тарілці; повернімось до наших баранів 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(з </a:t>
                      </a:r>
                      <a:r>
                        <a:rPr lang="uk-UA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франц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мови);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дивитися крізь пальці ; де собака зарита 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(з нім. мови);</a:t>
                      </a:r>
                    </a:p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contra </a:t>
                      </a:r>
                      <a:r>
                        <a:rPr lang="en-US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spem</a:t>
                      </a:r>
                      <a:r>
                        <a:rPr lang="en-US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spero</a:t>
                      </a:r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 надії сподіваюсь); </a:t>
                      </a:r>
                      <a:r>
                        <a:rPr lang="en-US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homo sapiens </a:t>
                      </a:r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людина розумна); </a:t>
                      </a:r>
                      <a:r>
                        <a:rPr lang="en-US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veni</a:t>
                      </a:r>
                      <a:r>
                        <a:rPr lang="en-US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vidi</a:t>
                      </a:r>
                      <a:r>
                        <a:rPr lang="en-US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vici</a:t>
                      </a:r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прийшов, побачив, переміг); </a:t>
                      </a:r>
                      <a:r>
                        <a:rPr lang="en-US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memento mori</a:t>
                      </a:r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пам’ятай про смерть); </a:t>
                      </a:r>
                      <a:r>
                        <a:rPr lang="en-US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fata morgana</a:t>
                      </a:r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марево) </a:t>
                      </a:r>
                      <a:r>
                        <a:rPr lang="en-US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guo</a:t>
                      </a:r>
                      <a:r>
                        <a:rPr lang="en-US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vadis</a:t>
                      </a:r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куди йдеш).</a:t>
                      </a:r>
                    </a:p>
                    <a:p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383708"/>
                  </a:ext>
                </a:extLst>
              </a:tr>
              <a:tr h="1167289">
                <a:tc>
                  <a:txBody>
                    <a:bodyPr/>
                    <a:lstStyle/>
                    <a:p>
                      <a:r>
                        <a:rPr lang="uk-UA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6.Античне походження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давньоримські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мовчання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знак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згоди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гроші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 пахнуть; гола правда; перейти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Рубікон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злий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геній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тернистий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шлях; людна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людині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вовк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поспішай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повільно</a:t>
                      </a:r>
                      <a:r>
                        <a:rPr lang="ru-RU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</a:p>
                    <a:p>
                      <a:r>
                        <a:rPr lang="uk-UA" sz="1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давньогрецькі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авгієві стайні; гордіїв вузол; дамоклів меч; лавровий вінок; драконівські закони; прокрустове ложе.</a:t>
                      </a:r>
                      <a:endParaRPr lang="ru-UA" sz="18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2533545"/>
                  </a:ext>
                </a:extLst>
              </a:tr>
              <a:tr h="897915">
                <a:tc>
                  <a:txBody>
                    <a:bodyPr/>
                    <a:lstStyle/>
                    <a:p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Фразеологізми біблійного  походження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випити чашу до </a:t>
                      </a:r>
                      <a:r>
                        <a:rPr lang="uk-UA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дна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глас </a:t>
                      </a:r>
                      <a:r>
                        <a:rPr lang="uk-UA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вопіющого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пустині; золоте теля; ієрихонська труба; поцілунок Іуди; козел відпущення; манна небесна; маслинова гілка; блудний син; кинути камінь; </a:t>
                      </a:r>
                      <a:r>
                        <a:rPr lang="uk-UA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камо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грядеш; ловці душ; блаженні вбогі </a:t>
                      </a:r>
                      <a:r>
                        <a:rPr lang="uk-UA" sz="1800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духом,брат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піднявся на брата.</a:t>
                      </a:r>
                      <a:endParaRPr lang="ru-UA" sz="18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217254"/>
                  </a:ext>
                </a:extLst>
              </a:tr>
              <a:tr h="1167289">
                <a:tc>
                  <a:txBody>
                    <a:bodyPr/>
                    <a:lstStyle/>
                    <a:p>
                      <a:r>
                        <a:rPr lang="uk-UA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8.Крилаті вислови відомих людей</a:t>
                      </a:r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бути чи не бути? 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(В. Шекспір);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людська комедія 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(О. де Бальзак);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залізом і кров’ю 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(О. Бісмарк);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поезія і правда 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(Й. Гете);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добрими намірами вимощене пекло 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(С. Джексон); </a:t>
                      </a:r>
                      <a:r>
                        <a:rPr lang="uk-UA" sz="1800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останній із могікан </a:t>
                      </a:r>
                      <a:r>
                        <a:rPr lang="uk-UA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(Ф. Купер).</a:t>
                      </a:r>
                    </a:p>
                    <a:p>
                      <a:endParaRPr lang="ru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43456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6903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9359074-582C-4EE2-BD17-5F41D1AEBF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" y="1488728"/>
            <a:ext cx="9936480" cy="5147647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ED42667B-819D-4BF8-9377-24E7103511C0}"/>
              </a:ext>
            </a:extLst>
          </p:cNvPr>
          <p:cNvSpPr/>
          <p:nvPr/>
        </p:nvSpPr>
        <p:spPr>
          <a:xfrm>
            <a:off x="264160" y="221625"/>
            <a:ext cx="11267440" cy="96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50000"/>
              </a:lnSpc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Кожний стиль мовлення володіє значним запасом фразеологізмів. Стилістичні функції залежать і від джерел їх походження. На цій підставі фразеологізми діляться на три групи.</a:t>
            </a:r>
            <a:endParaRPr lang="ru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13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53EC7ED7-8548-4CFD-880A-3BE80A9E4ED2}"/>
              </a:ext>
            </a:extLst>
          </p:cNvPr>
          <p:cNvSpPr/>
          <p:nvPr/>
        </p:nvSpPr>
        <p:spPr>
          <a:xfrm>
            <a:off x="-177552" y="169807"/>
            <a:ext cx="12251184" cy="6788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Розмовно</a:t>
            </a: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-побутові фразеологізми 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 яскраво виражене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емоційно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-експресивне забарвлення.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Прислів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я, приказки роблять наше мовлення багатим,  виразним, дотепним. У творах художньої літератури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розмовно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-побутові фразеологізми є важливим засобом підсилення, увиразнення думки. Цю ж функцію вони виконують і в текстах публіцистичного стилю.</a:t>
            </a:r>
            <a:endParaRPr lang="ru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Народнопоетичні фразеологізми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вииникли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фольклорній основі. Фольклорні елементи мовлення виступають у художньому(рідше в публіцистичному) стилі як засоби емоційного забарвлення тексту в ліричні та гумористичні тони.</a:t>
            </a:r>
            <a:endParaRPr lang="ru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Поява </a:t>
            </a: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термінологічних словосполучень 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зумовлена постійним розвитком різних галузей науки, культури, техніки. У творах художньої літератури вони вживаються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рідко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Термінологічні словосполучення, як і інші групи фразеологізмів, означають одне поняття і в мовленні виступають як готовий вислів, що не членується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адамове яблуко, мічені атоми, північне сяйво, технічний мінімум.</a:t>
            </a:r>
            <a:endParaRPr lang="ru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публіцистичних і художніх текстах фразеологізми іноді видозмінюються, що теж служить засобом експресії, створення каламбурів,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оказіоналізмів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Наприклад: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Бути чи не бути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питання вирішене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Як бути – ось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чім питання. Пасажир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це звучить гордо.</a:t>
            </a:r>
            <a:endParaRPr lang="ru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Фразеологізми є одним з невичерпних джерел багатства і виразності мовлення, але вимагають доречного вживання. Тому треба уникати помилок типу: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мати роль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(треба –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відігравати роль)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приймати участь 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(треба</a:t>
            </a:r>
            <a:r>
              <a:rPr lang="uk-UA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брати участь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Запас фразеологізмів й уміле їх використання робить наше мовлення багатим, виразним, експресивним й оригінальним.</a:t>
            </a:r>
            <a:endParaRPr lang="ru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4723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F5CFC2EB-3D01-4681-8C79-6C0796B425F6}"/>
              </a:ext>
            </a:extLst>
          </p:cNvPr>
          <p:cNvSpPr/>
          <p:nvPr/>
        </p:nvSpPr>
        <p:spPr>
          <a:xfrm>
            <a:off x="-1" y="-270378"/>
            <a:ext cx="12118019" cy="6509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ctr">
              <a:lnSpc>
                <a:spcPct val="115000"/>
              </a:lnSpc>
              <a:spcAft>
                <a:spcPts val="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Тренувальні вправи</a:t>
            </a:r>
            <a:r>
              <a:rPr lang="uk-UA" sz="24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360680" algn="ctr">
              <a:lnSpc>
                <a:spcPct val="115000"/>
              </a:lnSpc>
              <a:spcAft>
                <a:spcPts val="0"/>
              </a:spcAft>
            </a:pPr>
            <a:endParaRPr lang="uk-UA" sz="2400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1.У поданих реченнях знайдіть фразеологізми, </a:t>
            </a:r>
            <a:r>
              <a:rPr lang="uk-UA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випишіть</a:t>
            </a: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їх і поясніть.</a:t>
            </a:r>
            <a:endParaRPr lang="ru-UA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Мабуть, забіжу трохи наперед і стисло розповім, коли ми з ним побили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горшки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(В. Дрозд).</a:t>
            </a: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 не минула й її [Горпину]  лиха година! (М. Вовчок). Відмінники дивилися на свого вчорашнього побратима співчутливо, а ті, хто вчився через пень-колоду, з радістю чекали на те, що їхнього полку прибуде (Г. Тютюнник). Щира, добросерда жінка чимало знала і не вміла кривити душею (М. Колесников). Справді, Ганна здавалася тут [в Асканії]   багатьом білою вороною (О. Гончар). Йому не давали можливості розправити крила, злетіти у височінь, його сховали за ширму, тримали в тіні (з газети). Має ходити [Гонта] під 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дамокловим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мечем, кожної миті сподіваючись смертельного удару (Я. Стецюк). </a:t>
            </a: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ru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2.Поясніть лексичне значення фразеологізмів та складіть з ними речення. Запишіть їх.</a:t>
            </a:r>
            <a:endParaRPr lang="ru-UA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Облизня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піймати, сісти на мілину, пороги оббивати, міцний горішок, сяє як нова копійка, море по коліна, заморити черв’яка, як мокре горить.</a:t>
            </a:r>
            <a:endParaRPr lang="ru-UA" sz="2200" dirty="0"/>
          </a:p>
        </p:txBody>
      </p:sp>
    </p:spTree>
    <p:extLst>
      <p:ext uri="{BB962C8B-B14F-4D97-AF65-F5344CB8AC3E}">
        <p14:creationId xmlns:p14="http://schemas.microsoft.com/office/powerpoint/2010/main" val="8828546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FB07752-B249-478F-A7EF-7C72D650B32C}"/>
              </a:ext>
            </a:extLst>
          </p:cNvPr>
          <p:cNvSpPr/>
          <p:nvPr/>
        </p:nvSpPr>
        <p:spPr>
          <a:xfrm>
            <a:off x="1" y="426128"/>
            <a:ext cx="12029242" cy="5386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3.До поданих слів, словосполучень доберіть фразеологізми. Запишіть їх.</a:t>
            </a:r>
            <a:endParaRPr lang="ru-UA" sz="2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Ніщо; базікати; рано; здоровий; бут нещирим; зазнати невдачі; посилити вимоги; повторювати; затаїти образу; запам’ятати; вередувати.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Довідка: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гайку закрутити; товкти воду в ступі; зарубати на носі; кров з молоком; тримати камінь за пазухою; теревені правити; нуль без палички; ні світ ні зоря; залишитися з носом; варити воду; водити за ніс.</a:t>
            </a: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uk-UA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4.Згрупуйте фразеологізми за семантичними типами (фразеологічні зрощення, фразеологічні єдності, фразеологічні сполучення, фразеологічні вислови).</a:t>
            </a:r>
            <a:endParaRPr lang="ru-UA" sz="2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Вусом не вести; дивитися крізь пальці; чесне діло роби сміло; жити на широку ногу; брати на глум; патріотичне виховання; крапля в морі; замітати сліди; храм науки; кіт наплакав; залишитися з носом; яке коріння, таке й насіння; зло бере; лебедина пісня; дамоклів меч; дивитися вовком; прикусити язика.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ru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323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FB1DE4C8-4055-4D91-B25E-57E1B0DAFD1E}"/>
              </a:ext>
            </a:extLst>
          </p:cNvPr>
          <p:cNvSpPr/>
          <p:nvPr/>
        </p:nvSpPr>
        <p:spPr>
          <a:xfrm>
            <a:off x="150920" y="159798"/>
            <a:ext cx="12041080" cy="6867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5.Визначте джерела походження фразеологізмів.</a:t>
            </a:r>
            <a:endParaRPr lang="ru-UA" sz="2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Купувати кота в мішку; притча во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язицех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білим нитками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шито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піррова перемога; не минай ані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титли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ніже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тії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коми; людська комедія; бути чи не бути;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contra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spero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досвітні вогні; лавровий вінок; тернистий шлях; як горохом об стіну; дати гарбуза.</a:t>
            </a: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uk-UA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6.З’ясуйте, хто автор кожного з висловів, які стали крилатими. Запам’ятайте </a:t>
            </a: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 вислови, вживайте їх у мовленні.</a:t>
            </a:r>
            <a:endParaRPr lang="ru-UA" sz="2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І чужому научайтесь, й свого не цурайтесь.         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Л. Українка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2.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Я вийду сама проти бурі.                                        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Т. Шевченко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Мужича правда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єсть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колюча, а панська                  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Ювенал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08940" algn="just">
              <a:lnSpc>
                <a:spcPct val="115000"/>
              </a:lnSpc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на всі боки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гнуча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                                                    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І. П. Котляревський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Здоровий дух у здоровому тілі.                               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Овідій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5. 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самому собі шукай справжніх благ.                     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Г. Сковорода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Книги – морська глибина.                                        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І. Франко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Крапля камінь точить.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uk-UA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(1Б, 2А, 3Г, 4В, 5Е, 6Є, 7Д)</a:t>
            </a:r>
            <a:endParaRPr lang="ru-UA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ru-U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</a:t>
            </a:r>
            <a:endParaRPr lang="ru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7800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8A44EDC-C83A-4C7A-BC81-93881F6C6111}"/>
              </a:ext>
            </a:extLst>
          </p:cNvPr>
          <p:cNvSpPr/>
          <p:nvPr/>
        </p:nvSpPr>
        <p:spPr>
          <a:xfrm>
            <a:off x="-177552" y="177553"/>
            <a:ext cx="12135774" cy="7758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До поданих фразеологізмів доберіть фразеологізми – антоніми. Складіть з двома парами речення.</a:t>
            </a:r>
            <a:endParaRPr lang="ru-UA" sz="2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Хоч греблю гати; попасти в тенета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горобцям дулі давати; намилити шию; </a:t>
            </a:r>
            <a:r>
              <a:rPr lang="ru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мести</a:t>
            </a:r>
            <a:r>
              <a:rPr lang="ru-UA" sz="2200" dirty="0"/>
              <a:t> </a:t>
            </a:r>
            <a:r>
              <a:rPr lang="ru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UA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воріт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UA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намотати</a:t>
            </a:r>
            <a:r>
              <a:rPr lang="ru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UA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вус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тримати в чорному тілі,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поливати помиями; тягнути в один гуж; як мокре горить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UA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Довідка: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гладити по голові; як кіт наплакав; пускати на вітер; гнути спину; співати дифірамби; попускати віжки; викинути з голови; вискочити на сухе;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аж у вухах вітер свистить; хто в луг, а хто в плуг. 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поданих фразеологізмів доберіть  фразеологізми – синоніми. Складіть з двома парами речення.</a:t>
            </a:r>
            <a:endParaRPr lang="ru-UA" sz="2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мати своєї голови на плечах; кури не клюють; море по коліна; на краю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світа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купатися як вареник в маслі; байдики бити, одним ликом шиті; замилювати очі; залити сала за шкуру; хоч у вухо бгай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Довідка: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танцювати під чужу дудку;  жити чужим розумом; хоч греблю гати; хоч трава не рости; як з гуски вода;  у чорта на куличках; куди Макар телят не ганяв;  жити як у Бога за пазухою; купатися в молоці;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ханьки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м’яти;  горобцям дулі давати; напускати туману; і води не замутить; два чоботи пара; допекти до живого.</a:t>
            </a:r>
            <a:r>
              <a:rPr lang="ru-RU" sz="2400" dirty="0"/>
              <a:t>   </a:t>
            </a:r>
            <a:r>
              <a:rPr lang="uk-UA" sz="2400" dirty="0"/>
              <a:t> </a:t>
            </a:r>
            <a:endParaRPr lang="uk-UA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uk-UA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ru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7172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2603AECB-3C3A-4F9C-AB83-DCEF749026CC}"/>
              </a:ext>
            </a:extLst>
          </p:cNvPr>
          <p:cNvSpPr/>
          <p:nvPr/>
        </p:nvSpPr>
        <p:spPr>
          <a:xfrm>
            <a:off x="-142042" y="168676"/>
            <a:ext cx="12189040" cy="56972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Відгадайте фразеологізм за окремими словами.</a:t>
            </a:r>
            <a:endParaRPr lang="ru-UA" sz="2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Передати …, витрішки …, як рак …, хто шукає …, і стіни …, дивитися …, танцювати …, піймати …, де тонко …, ложка дьогтю в …, кістки …, на милування …,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…, собаку …, цідити …, вивести ….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Довідка: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куті меду, продавати, свисне, той знайде, вуха мають, крізь пальці, під чужу дудку,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облизня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там і рветься, бочці меду, зложити, нема силування,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з’їсти, крізь зуби, на чисту воду.</a:t>
            </a: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uk-UA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 Знайдіть помилки у вживанні фразеологізмів, </a:t>
            </a:r>
            <a:r>
              <a:rPr lang="uk-UA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виправте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їх і запишіть. Поясніть лексичне значення.</a:t>
            </a:r>
            <a:endParaRPr lang="ru-UA" sz="2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Танталові п’яти; прокрустовий меч;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ноєві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стайні; 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аріаднин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поцілунок;  піррова праця;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ахіллесові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муки;  іудина нитка; сізіфова перемога; дамоклеве ложе;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авгієвий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ковчег; геростратова посмішка; слава авгура.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360680" algn="just">
              <a:lnSpc>
                <a:spcPct val="115000"/>
              </a:lnSpc>
              <a:spcAft>
                <a:spcPts val="0"/>
              </a:spcAft>
            </a:pPr>
            <a:endParaRPr lang="ru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9170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57A8F737-FA42-4B7A-A5DF-CF9810303D2F}"/>
              </a:ext>
            </a:extLst>
          </p:cNvPr>
          <p:cNvSpPr/>
          <p:nvPr/>
        </p:nvSpPr>
        <p:spPr>
          <a:xfrm>
            <a:off x="221942" y="177553"/>
            <a:ext cx="11727402" cy="793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400" b="1" spc="16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Словничок термінів</a:t>
            </a:r>
            <a:endParaRPr lang="ru-UA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200" b="1" spc="16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Фразеологічною</a:t>
            </a:r>
            <a:r>
              <a:rPr lang="uk-UA" sz="2200" b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b="1" spc="17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одиницею,</a:t>
            </a:r>
            <a:r>
              <a:rPr lang="uk-UA" sz="2200" b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або </a:t>
            </a:r>
            <a:r>
              <a:rPr lang="uk-UA" sz="2200" b="1" spc="1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фразеоло­</a:t>
            </a:r>
            <a:r>
              <a:rPr lang="uk-UA" sz="2200" b="1" spc="17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гізмом</a:t>
            </a:r>
            <a:r>
              <a:rPr lang="uk-UA" sz="2200" spc="17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називається стійке сполучення слів, граматично організованих за моделлю словосполучення або речення. Фразеологізми характеризуються семантичною злитістю компонентів, цілісністю значення й автоматичним відтво­ренням у мовленні. Напр.: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збити з пантелику; біла ворона; прокрустове ложе; сім разів відміряй, а раз </a:t>
            </a:r>
            <a:r>
              <a:rPr lang="uk-UA" sz="2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відріж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буде й на нашій вулиці свято; коефіцієнт корисної дії; мир та лад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ве­ликий </a:t>
            </a:r>
            <a:r>
              <a:rPr lang="uk-UA" sz="2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клад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наша дума, наша пісня не вмре, не загине; змета­ти на живу нитку; заварити кашу.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5240" marR="97790" algn="just">
              <a:lnSpc>
                <a:spcPct val="115000"/>
              </a:lnSpc>
              <a:spcAft>
                <a:spcPts val="1000"/>
              </a:spcAft>
            </a:pPr>
            <a:r>
              <a:rPr lang="uk-UA" sz="2200" b="1" spc="17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Ідіомами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(від гр.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idioma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особливість, самобутній зворот) називаються стійкі словосполучення, що виражають  єдине поняття. Вони втратили свою внутрішню форму й іншою мовою, як правило, дослівно не перекладаються: </a:t>
            </a:r>
            <a:r>
              <a:rPr lang="uk-UA" sz="22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ускочити в халепу; була не була; море по коліна; замилювати очі. </a:t>
            </a:r>
          </a:p>
          <a:p>
            <a:pPr marL="15240" marR="97790" algn="just">
              <a:lnSpc>
                <a:spcPct val="115000"/>
              </a:lnSpc>
              <a:spcAft>
                <a:spcPts val="1000"/>
              </a:spcAft>
            </a:pPr>
            <a:r>
              <a:rPr lang="uk-UA" sz="2200" b="1" spc="20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Порівняння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це вид простого тропа, в якому од­не явище як поняття виявляється шляхом зіставлення з іншим явищем. Цього типу фразеологізми цінні тим, що в них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безпосередніше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відбиваються особливості життя і побуту носіїв мови: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чистий, як сльоза; їсть, як іржа залізо; мов у воду опущений; крутиться, як муха в окропі; білий, як стіна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крейда, як глина, як молоко, як сніг).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5240" marR="97790" algn="just">
              <a:lnSpc>
                <a:spcPct val="115000"/>
              </a:lnSpc>
              <a:spcAft>
                <a:spcPts val="1000"/>
              </a:spcAft>
            </a:pPr>
            <a:endParaRPr lang="uk-UA" sz="2200" i="1" spc="-1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5240" marR="97790" algn="just">
              <a:lnSpc>
                <a:spcPct val="115000"/>
              </a:lnSpc>
              <a:spcAft>
                <a:spcPts val="1000"/>
              </a:spcAft>
            </a:pPr>
            <a:endParaRPr lang="ru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6520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118F9F6-E34E-48D6-BE90-4435F30E6106}"/>
              </a:ext>
            </a:extLst>
          </p:cNvPr>
          <p:cNvSpPr/>
          <p:nvPr/>
        </p:nvSpPr>
        <p:spPr>
          <a:xfrm>
            <a:off x="230819" y="417250"/>
            <a:ext cx="11869445" cy="5856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" marR="97790" algn="just">
              <a:lnSpc>
                <a:spcPct val="150000"/>
              </a:lnSpc>
              <a:spcAft>
                <a:spcPts val="1000"/>
              </a:spcAft>
            </a:pPr>
            <a:r>
              <a:rPr lang="uk-UA" sz="2200" b="1" spc="20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Прислів’я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це виражений реченням народний вислів повчального змісту, що передає узагальнений су­спільний досвід або формулює життєву закономірність: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щи­ре слово, добре діло душу й серце обігріло; обпікся на молоці, то й на воду студить; не копай під кимсь ями, бо сам у неї впадеш; вік живи, вік учись.</a:t>
            </a:r>
          </a:p>
          <a:p>
            <a:pPr marL="15240" marR="97790" algn="just">
              <a:lnSpc>
                <a:spcPct val="115000"/>
              </a:lnSpc>
              <a:spcAft>
                <a:spcPts val="100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Приказка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це стійкий вислів, який відзначається лаконічною будовою й використанням образної виразності, але не формулює певної закономірності чи правила: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стра­ху очі великі; і стіни вуха мають; ні сіло ні впало; м'які слова і камінь </a:t>
            </a:r>
            <a:r>
              <a:rPr lang="uk-UA" sz="2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крушать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830" marR="54610" algn="just">
              <a:lnSpc>
                <a:spcPct val="115000"/>
              </a:lnSpc>
              <a:spcAft>
                <a:spcPts val="100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Крилаті вислови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часто повторювані влучні словесні формули, джерело яких може бути встановлене: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го­лос волаючого в пустелі; лиш боротись — значить </a:t>
            </a:r>
            <a:r>
              <a:rPr lang="uk-UA" sz="2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жить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по­сипати голову </a:t>
            </a:r>
            <a:r>
              <a:rPr lang="uk-UA" sz="2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попелом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них належать вислови видатних політичних діячів та історичних осіб, цитати з творів пись­менників, з античної літератури тощо: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драконівські закони; </a:t>
            </a:r>
            <a:r>
              <a:rPr lang="uk-UA" sz="22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чужому научайтесь, й свого не цурайтесь; неопалима купина. 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5240" marR="97790" algn="just">
              <a:lnSpc>
                <a:spcPct val="115000"/>
              </a:lnSpc>
              <a:spcAft>
                <a:spcPts val="1000"/>
              </a:spcAft>
            </a:pPr>
            <a:endParaRPr lang="ru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0101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E94F64FF-4C37-431B-9B33-7AF2A7635FEA}"/>
              </a:ext>
            </a:extLst>
          </p:cNvPr>
          <p:cNvSpPr/>
          <p:nvPr/>
        </p:nvSpPr>
        <p:spPr>
          <a:xfrm>
            <a:off x="319595" y="257452"/>
            <a:ext cx="11638625" cy="6497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" marR="54610" algn="just">
              <a:lnSpc>
                <a:spcPct val="150000"/>
              </a:lnSpc>
              <a:spcAft>
                <a:spcPts val="1000"/>
              </a:spcAft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Афоризм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виражає в стислій формі яку-небудь дум­ку узагальнено. Це може бути прислів'я, приказка, крила­тий вислів, народнопоетична формула та інші фразео­логізми, які набувають афористичності у мовленні: /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наше віконце загляне сонце; хто шукає, той знайде; бо то не прос­то мова, звуки...; друзі пізнаються в біді; через терни до зірок; </a:t>
            </a:r>
            <a:r>
              <a:rPr lang="uk-UA" sz="22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хутко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казка мовиться, та нешвидко діло робиться.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2550" marR="24130" indent="207010" algn="just">
              <a:lnSpc>
                <a:spcPct val="115000"/>
              </a:lnSpc>
              <a:spcAft>
                <a:spcPts val="1000"/>
              </a:spcAft>
            </a:pP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Каламбур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фігура мовлення, яка полягає в гумо­ристичному використанні багатозначності слова або звуко­вої схожості різних слів: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кому весілля, а курці смерть; на Ми­коли та ніколи; далеко куцому до зайця; на городі бузина, а в Києві дядько; де раки зимують; далеко ще чуприні до лисої </a:t>
            </a:r>
            <a:r>
              <a:rPr lang="uk-UA" sz="2200" i="1" spc="-1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голови.</a:t>
            </a:r>
          </a:p>
          <a:p>
            <a:pPr marL="82550" marR="24130" indent="207010" algn="just">
              <a:lnSpc>
                <a:spcPct val="115000"/>
              </a:lnSpc>
              <a:spcAft>
                <a:spcPts val="1000"/>
              </a:spcAft>
            </a:pPr>
            <a:r>
              <a:rPr lang="uk-UA" sz="2200" spc="18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2200" b="1" spc="18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Професійні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вислови  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це стійкі словосполучення або речення, що внаслідок переосмислення вийшли за межі мови професійних груп і набули образного звучання: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грати першу скрипку; брати в шори; підрізати під корінь, закручувати гайки; увійти в роль; дати зелену вулицю; і кінці в воду; добре тому ковалеві; і пиши пропало.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2550" marR="24130" indent="207010" algn="just">
              <a:lnSpc>
                <a:spcPct val="115000"/>
              </a:lnSpc>
              <a:spcAft>
                <a:spcPts val="1000"/>
              </a:spcAft>
            </a:pPr>
            <a:endParaRPr lang="ru-UA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3956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765CEF64-43F8-45E7-AE39-37EAB7AE4ED4}"/>
              </a:ext>
            </a:extLst>
          </p:cNvPr>
          <p:cNvSpPr/>
          <p:nvPr/>
        </p:nvSpPr>
        <p:spPr>
          <a:xfrm>
            <a:off x="115411" y="88777"/>
            <a:ext cx="11825055" cy="5311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201295" algn="just">
              <a:lnSpc>
                <a:spcPct val="115000"/>
              </a:lnSpc>
              <a:spcAft>
                <a:spcPts val="1000"/>
              </a:spcAft>
            </a:pPr>
            <a:r>
              <a:rPr lang="uk-UA" spc="18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U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095" indent="198120" algn="just"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Народнопоетичні включення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стійкі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мовні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моделі, які вживаються як зачини чи кінцівки в народній творчості у вигляді рефренів, евфемізмів: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 що казати. та мало слухати; як задумав, так і зробив; хай йому земля пером; у добрий час сказати, а в лихий помовчати; бодай те­бе добро не минуло; вічна пам'ять.                                                                             	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 переважно народні побажання, заклинання, обіцянки, клятви, вітання. Пере­несені в незвичну для них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мовну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ситуацію, вони надають викладу ліричності, невимушеності, плавності.</a:t>
            </a:r>
          </a:p>
          <a:p>
            <a:pPr marL="125095" indent="198120" algn="just">
              <a:lnSpc>
                <a:spcPct val="115000"/>
              </a:lnSpc>
              <a:spcAft>
                <a:spcPts val="1000"/>
              </a:spcAft>
            </a:pP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b="1" spc="16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Вислови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b="1" spc="16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термінологічного</a:t>
            </a:r>
            <a:r>
              <a:rPr lang="uk-UA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характеру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ста­ють фразеологізмами, коли вони виходять за межі своєї терміносистеми й набувають переносного значення: </a:t>
            </a:r>
            <a:r>
              <a:rPr lang="uk-UA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питома вага; зійти з орбіти; вийти на фінішну пряму; поставити на лінійку готовності; тримати руку на пульсі; кінська сила; міжнародний клімат; поставити наголос.</a:t>
            </a:r>
            <a:endParaRPr lang="ru-UA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095" indent="198120" algn="just">
              <a:lnSpc>
                <a:spcPct val="115000"/>
              </a:lnSpc>
              <a:spcAft>
                <a:spcPts val="1000"/>
              </a:spcAft>
            </a:pPr>
            <a:endParaRPr lang="ru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4339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3FCF380C-5805-4F56-825B-8396EC150AD4}"/>
              </a:ext>
            </a:extLst>
          </p:cNvPr>
          <p:cNvSpPr/>
          <p:nvPr/>
        </p:nvSpPr>
        <p:spPr>
          <a:xfrm>
            <a:off x="88777" y="0"/>
            <a:ext cx="11993732" cy="6263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indent="207010" algn="just">
              <a:lnSpc>
                <a:spcPct val="115000"/>
              </a:lnSpc>
              <a:spcBef>
                <a:spcPts val="70"/>
              </a:spcBef>
              <a:spcAft>
                <a:spcPts val="1000"/>
              </a:spcAft>
            </a:pP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Література</a:t>
            </a:r>
          </a:p>
          <a:p>
            <a:pPr marL="3175" indent="207010">
              <a:lnSpc>
                <a:spcPct val="150000"/>
              </a:lnSpc>
              <a:spcBef>
                <a:spcPts val="70"/>
              </a:spcBef>
              <a:spcAft>
                <a:spcPts val="1000"/>
              </a:spcAft>
            </a:pPr>
            <a:r>
              <a:rPr lang="uk-UA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Гонтар В. У світі цікавої лексикології та фразеології. – Українська мова і література в школі.- 2004. №6 – 30-32с. </a:t>
            </a:r>
          </a:p>
          <a:p>
            <a:pPr marL="3175" indent="207010">
              <a:lnSpc>
                <a:spcPct val="150000"/>
              </a:lnSpc>
              <a:spcBef>
                <a:spcPts val="70"/>
              </a:spcBef>
              <a:spcAft>
                <a:spcPts val="1000"/>
              </a:spcAft>
            </a:pPr>
            <a:r>
              <a:rPr lang="uk-UA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Коваль А. П., Коптілов В. В. Крилаті вислови в українській літературній мові.- К.: Вища школа,1975.- 335с.</a:t>
            </a:r>
          </a:p>
          <a:p>
            <a:pPr marL="3175" indent="207010">
              <a:lnSpc>
                <a:spcPct val="150000"/>
              </a:lnSpc>
              <a:spcBef>
                <a:spcPts val="70"/>
              </a:spcBef>
              <a:spcAft>
                <a:spcPts val="1000"/>
              </a:spcAft>
            </a:pP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Медведєв Ф. П. Українська фразеологія. Чому ми так говоримо.- Харків: Вища школа, 1982.</a:t>
            </a:r>
            <a:endParaRPr lang="ru-UA" sz="19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175" indent="207010">
              <a:lnSpc>
                <a:spcPct val="150000"/>
              </a:lnSpc>
              <a:spcBef>
                <a:spcPts val="70"/>
              </a:spcBef>
              <a:spcAft>
                <a:spcPts val="1000"/>
              </a:spcAft>
            </a:pP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Словник фразеологізмів української мови / </a:t>
            </a:r>
            <a:r>
              <a:rPr lang="uk-UA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Уклад.:В</a:t>
            </a: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М. </a:t>
            </a:r>
            <a:r>
              <a:rPr lang="uk-UA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Білоноженко</a:t>
            </a: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ін.- К. : Наукова думка, 2003.-1004 с.-  (Словники України).</a:t>
            </a:r>
            <a:endParaRPr lang="ru-UA" sz="19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175" indent="207010">
              <a:lnSpc>
                <a:spcPct val="150000"/>
              </a:lnSpc>
              <a:spcBef>
                <a:spcPts val="70"/>
              </a:spcBef>
              <a:spcAft>
                <a:spcPts val="1000"/>
              </a:spcAft>
            </a:pP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Сучасна українська мова: Підручник/ О. Д. Пономарів, В. В. </a:t>
            </a:r>
            <a:r>
              <a:rPr lang="uk-UA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Різун</a:t>
            </a: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Л. Ю. Шевченко та ін.; за ред. О. Д.       Пономарева.- 3-тє </a:t>
            </a:r>
            <a:r>
              <a:rPr lang="uk-UA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вид.,перероб</a:t>
            </a: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.-К.: Либідь, 2005-488с.</a:t>
            </a:r>
          </a:p>
          <a:p>
            <a:pPr marL="3175" indent="207010">
              <a:lnSpc>
                <a:spcPct val="150000"/>
              </a:lnSpc>
              <a:spcBef>
                <a:spcPts val="70"/>
              </a:spcBef>
              <a:spcAft>
                <a:spcPts val="1000"/>
              </a:spcAft>
            </a:pP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Удовиченко Г. М. Фразеологічний словник української мови: у 2т.-К.: Вища школа,1984.</a:t>
            </a:r>
          </a:p>
          <a:p>
            <a:pPr lvl="0">
              <a:lnSpc>
                <a:spcPct val="150000"/>
              </a:lnSpc>
            </a:pPr>
            <a:r>
              <a:rPr lang="uk-UA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Українська мова: Універсальний довідник. Зубков М. Г. – Х.: ВД «Школа», 2005. – 496с.</a:t>
            </a:r>
            <a:endParaRPr lang="ru-UA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uk-UA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Усі крилаті вислови, прислів’я, приказки, загадки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uk-UA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Укладач </a:t>
            </a:r>
            <a:r>
              <a:rPr lang="uk-UA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Курганова</a:t>
            </a:r>
            <a:r>
              <a:rPr lang="uk-UA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 В.  – Х.: </a:t>
            </a:r>
            <a:r>
              <a:rPr lang="uk-UA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Торсінг</a:t>
            </a:r>
            <a:r>
              <a:rPr lang="uk-UA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плюс, 2006. – 320с.</a:t>
            </a:r>
            <a:endParaRPr lang="ru-UA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</a:t>
            </a:r>
            <a:r>
              <a:rPr lang="uk-UA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Пентилюк</a:t>
            </a: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М. І. Культура мови і стилістика: Пробний </a:t>
            </a:r>
            <a:r>
              <a:rPr lang="uk-UA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підруч</a:t>
            </a: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для гімназій </a:t>
            </a:r>
            <a:r>
              <a:rPr lang="uk-UA" sz="19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гуманіт</a:t>
            </a:r>
            <a:r>
              <a:rPr lang="uk-UA" sz="1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профілю.- К.: Вежа,1994.</a:t>
            </a:r>
            <a:endParaRPr lang="ru-UA" sz="19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3619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</TotalTime>
  <Words>2392</Words>
  <Application>Microsoft Office PowerPoint</Application>
  <PresentationFormat>Широкий екран</PresentationFormat>
  <Paragraphs>160</Paragraphs>
  <Slides>22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30" baseType="lpstr">
      <vt:lpstr>Arial</vt:lpstr>
      <vt:lpstr>Calibri</vt:lpstr>
      <vt:lpstr>Calibri Light</vt:lpstr>
      <vt:lpstr>Cambria</vt:lpstr>
      <vt:lpstr>Monotype Corsiva</vt:lpstr>
      <vt:lpstr>Symbol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Домашній</dc:creator>
  <cp:lastModifiedBy>Домашній</cp:lastModifiedBy>
  <cp:revision>71</cp:revision>
  <dcterms:created xsi:type="dcterms:W3CDTF">2023-03-01T22:12:37Z</dcterms:created>
  <dcterms:modified xsi:type="dcterms:W3CDTF">2023-05-21T13:17:30Z</dcterms:modified>
</cp:coreProperties>
</file>