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57" r:id="rId4"/>
    <p:sldId id="258" r:id="rId5"/>
    <p:sldId id="270" r:id="rId6"/>
    <p:sldId id="259" r:id="rId7"/>
    <p:sldId id="260" r:id="rId8"/>
    <p:sldId id="261" r:id="rId9"/>
    <p:sldId id="271" r:id="rId10"/>
    <p:sldId id="263" r:id="rId11"/>
    <p:sldId id="264" r:id="rId12"/>
    <p:sldId id="265" r:id="rId13"/>
    <p:sldId id="266" r:id="rId14"/>
    <p:sldId id="267" r:id="rId15"/>
    <p:sldId id="272" r:id="rId16"/>
    <p:sldId id="269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EAAB6-8CAF-43F3-91E5-E38DAB023224}" type="datetimeFigureOut">
              <a:rPr lang="ru-RU" smtClean="0"/>
              <a:t>19.01.2024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F6A0C-9D1B-449F-84F8-CC1569BA16E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323457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EAAB6-8CAF-43F3-91E5-E38DAB023224}" type="datetimeFigureOut">
              <a:rPr lang="ru-RU" smtClean="0"/>
              <a:t>19.01.2024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F6A0C-9D1B-449F-84F8-CC1569BA16E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175771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EAAB6-8CAF-43F3-91E5-E38DAB023224}" type="datetimeFigureOut">
              <a:rPr lang="ru-RU" smtClean="0"/>
              <a:t>19.01.2024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F6A0C-9D1B-449F-84F8-CC1569BA16E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246529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EAAB6-8CAF-43F3-91E5-E38DAB023224}" type="datetimeFigureOut">
              <a:rPr lang="ru-RU" smtClean="0"/>
              <a:t>19.01.2024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F6A0C-9D1B-449F-84F8-CC1569BA16E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881426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EAAB6-8CAF-43F3-91E5-E38DAB023224}" type="datetimeFigureOut">
              <a:rPr lang="ru-RU" smtClean="0"/>
              <a:t>19.01.2024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F6A0C-9D1B-449F-84F8-CC1569BA16E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853837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EAAB6-8CAF-43F3-91E5-E38DAB023224}" type="datetimeFigureOut">
              <a:rPr lang="ru-RU" smtClean="0"/>
              <a:t>19.01.2024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F6A0C-9D1B-449F-84F8-CC1569BA16E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968966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EAAB6-8CAF-43F3-91E5-E38DAB023224}" type="datetimeFigureOut">
              <a:rPr lang="ru-RU" smtClean="0"/>
              <a:t>19.01.2024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F6A0C-9D1B-449F-84F8-CC1569BA16E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172974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EAAB6-8CAF-43F3-91E5-E38DAB023224}" type="datetimeFigureOut">
              <a:rPr lang="ru-RU" smtClean="0"/>
              <a:t>19.01.2024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F6A0C-9D1B-449F-84F8-CC1569BA16E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001470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EAAB6-8CAF-43F3-91E5-E38DAB023224}" type="datetimeFigureOut">
              <a:rPr lang="ru-RU" smtClean="0"/>
              <a:t>19.01.2024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F6A0C-9D1B-449F-84F8-CC1569BA16E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659150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EAAB6-8CAF-43F3-91E5-E38DAB023224}" type="datetimeFigureOut">
              <a:rPr lang="ru-RU" smtClean="0"/>
              <a:t>19.01.2024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F6A0C-9D1B-449F-84F8-CC1569BA16E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538203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EAAB6-8CAF-43F3-91E5-E38DAB023224}" type="datetimeFigureOut">
              <a:rPr lang="ru-RU" smtClean="0"/>
              <a:t>19.01.2024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F6A0C-9D1B-449F-84F8-CC1569BA16E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24640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7EAAB6-8CAF-43F3-91E5-E38DAB023224}" type="datetimeFigureOut">
              <a:rPr lang="ru-RU" smtClean="0"/>
              <a:t>19.01.2024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7F6A0C-9D1B-449F-84F8-CC1569BA16E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087177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acebook.com/borysenkoboryspil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iyklas.com.ua/p/ukrainska-mova/10-klas/morfologichna-norma-373940/imennik-rid-imennikiv-paralelni-rodovi-formi-imennika-374830/re-f71533f8-de7b-43c1-8840-73bec34d770c" TargetMode="External"/><Relationship Id="rId7" Type="http://schemas.openxmlformats.org/officeDocument/2006/relationships/hyperlink" Target="https://pidruchnyk.com.ua/394-ukrayinska-mova-zabolotniy-10-klas.html" TargetMode="External"/><Relationship Id="rId2" Type="http://schemas.openxmlformats.org/officeDocument/2006/relationships/hyperlink" Target="https://armyinform.com.ua/2023/09/11/mery-inshyh-mist-mogly-b-sluzhyty-zi-mnoyu-mobilizovanyj-mer-boryspolya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rivnepost.rv.ua/news/vodiyske-odkrovennya-rivnyanka-napisala-post-pro-avtomobilniy-zatora-ii-pidtrimali" TargetMode="External"/><Relationship Id="rId5" Type="http://schemas.openxmlformats.org/officeDocument/2006/relationships/hyperlink" Target="https://webpen.com.ua/pages/linguistic_norm/gender_marking.html" TargetMode="External"/><Relationship Id="rId4" Type="http://schemas.openxmlformats.org/officeDocument/2006/relationships/hyperlink" Target="https://ukr-mova.in.ua/library/inshe/shvecz,-kravecz,-shvachka,-kravchuny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764705"/>
            <a:ext cx="7772400" cy="2376263"/>
          </a:xfrm>
        </p:spPr>
        <p:txBody>
          <a:bodyPr>
            <a:normAutofit/>
          </a:bodyPr>
          <a:lstStyle/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Іменники чоловічого роду та жіночого роду, що означають назви людей за діяльністю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5873452"/>
            <a:ext cx="6400800" cy="651891"/>
          </a:xfrm>
        </p:spPr>
        <p:txBody>
          <a:bodyPr>
            <a:noAutofit/>
          </a:bodyPr>
          <a:lstStyle/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ідготувала викладач української мови та літератури Державного професійно-технічного навчального закладу «Зноб-Новгородський ПАЛ»</a:t>
            </a:r>
          </a:p>
          <a:p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Сугакова Валентина Дмитрівна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068960"/>
            <a:ext cx="3600400" cy="2804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0879" y="3068960"/>
            <a:ext cx="4402059" cy="2804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21786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Мета уроку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755576" y="1556792"/>
            <a:ext cx="81369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Розширити знання про категор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ію роду іменників, розглянути особливості іменників чоловічого роду, що означають назви людей за діяльністю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1592" y="3212976"/>
            <a:ext cx="4876800" cy="3248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2443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Фемінітиви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1859340"/>
            <a:ext cx="806489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Назви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осіб за професією, посадою, званням, видом діяльності  уживалися переважно в чоловічому роді, хоча називали і чоловіків, і жінок: 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академік, інженер, нотаріус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Це пояснюється тим, що колись такі професії мали тільки чоловіки. У міру набуття їх жінками з’явилися жіночі відповідники — 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фемінітиви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: 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акторка, директорка, мовознавиця, спікерка, фігуристка.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5" y="4403452"/>
            <a:ext cx="3741274" cy="22993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536996"/>
            <a:ext cx="3888432" cy="21658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92757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Фемінітиви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 утворюють за допомогою суфіксів 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-к-, -иц(я), -ин(я), -ес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- від іменників чоловічого роду.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971600" y="2828836"/>
            <a:ext cx="71287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i="1" dirty="0" smtClean="0"/>
          </a:p>
          <a:p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Приклад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ru-RU" i="1" dirty="0">
                <a:latin typeface="Times New Roman" pitchFamily="18" charset="0"/>
                <a:cs typeface="Times New Roman" pitchFamily="18" charset="0"/>
              </a:rPr>
              <a:t>Стажерка, блогерка, лідерка, вершниця, робітниця, набірниця, кравчиня, продавчиня, поетеса, патронеса.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824" y="4221088"/>
            <a:ext cx="4155352" cy="245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7744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1873392"/>
              </p:ext>
            </p:extLst>
          </p:nvPr>
        </p:nvGraphicFramePr>
        <p:xfrm>
          <a:off x="35495" y="332658"/>
          <a:ext cx="9001000" cy="6014510"/>
        </p:xfrm>
        <a:graphic>
          <a:graphicData uri="http://schemas.openxmlformats.org/drawingml/2006/table">
            <a:tbl>
              <a:tblPr/>
              <a:tblGrid>
                <a:gridCol w="4320480"/>
                <a:gridCol w="4680520"/>
              </a:tblGrid>
              <a:tr h="670121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Маскулінітив</a:t>
                      </a:r>
                      <a:br>
                        <a:rPr lang="ru-RU" sz="24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</a:br>
                      <a:r>
                        <a:rPr lang="ru-RU" sz="24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(слово чоловічого роду)</a:t>
                      </a:r>
                    </a:p>
                  </a:txBody>
                  <a:tcPr marL="24229" marR="24229" marT="24229" marB="24229" anchor="ctr">
                    <a:lnL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Фемінітив</a:t>
                      </a:r>
                      <a:br>
                        <a:rPr lang="ru-RU" sz="240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</a:br>
                      <a:r>
                        <a:rPr lang="ru-RU" sz="240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(слово жіночого роду)</a:t>
                      </a:r>
                    </a:p>
                  </a:txBody>
                  <a:tcPr marL="24229" marR="24229" marT="24229" marB="24229" anchor="ctr">
                    <a:lnL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580475">
                <a:tc>
                  <a:txBody>
                    <a:bodyPr/>
                    <a:lstStyle/>
                    <a:p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більшість основ: </a:t>
                      </a:r>
                      <a:r>
                        <a:rPr lang="ru-RU" sz="16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автор, депутат, дизайнер, директор, доцент, лідер, прем’єр, редактор, співак, студент, учитель, фігурист</a:t>
                      </a:r>
                      <a:endParaRPr lang="ru-RU" sz="16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4229" marR="24229" marT="24229" marB="24229" anchor="ctr">
                    <a:lnL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додаємо суфікс </a:t>
                      </a:r>
                      <a:r>
                        <a:rPr lang="ru-RU" sz="16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-к-:</a:t>
                      </a: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ru-RU" sz="16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автор</a:t>
                      </a:r>
                      <a:r>
                        <a:rPr lang="ru-RU" sz="1600" b="1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</a:t>
                      </a:r>
                      <a:r>
                        <a:rPr lang="ru-RU" sz="16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а, депутат</a:t>
                      </a:r>
                      <a:r>
                        <a:rPr lang="ru-RU" sz="1600" b="1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</a:t>
                      </a:r>
                      <a:r>
                        <a:rPr lang="ru-RU" sz="16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а, дизайнер</a:t>
                      </a:r>
                      <a:r>
                        <a:rPr lang="ru-RU" sz="1600" b="1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</a:t>
                      </a:r>
                      <a:r>
                        <a:rPr lang="ru-RU" sz="16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а, директор</a:t>
                      </a:r>
                      <a:r>
                        <a:rPr lang="ru-RU" sz="1600" b="1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</a:t>
                      </a:r>
                      <a:r>
                        <a:rPr lang="ru-RU" sz="16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а, доцент</a:t>
                      </a:r>
                      <a:r>
                        <a:rPr lang="ru-RU" sz="1600" b="1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</a:t>
                      </a:r>
                      <a:r>
                        <a:rPr lang="ru-RU" sz="16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а, лідер</a:t>
                      </a:r>
                      <a:r>
                        <a:rPr lang="ru-RU" sz="1600" b="1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</a:t>
                      </a:r>
                      <a:r>
                        <a:rPr lang="ru-RU" sz="16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а, прем’єр</a:t>
                      </a:r>
                      <a:r>
                        <a:rPr lang="ru-RU" sz="1600" b="1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</a:t>
                      </a:r>
                      <a:r>
                        <a:rPr lang="ru-RU" sz="16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а, редактор</a:t>
                      </a:r>
                      <a:r>
                        <a:rPr lang="ru-RU" sz="1600" b="1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</a:t>
                      </a:r>
                      <a:r>
                        <a:rPr lang="ru-RU" sz="16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а, співач</a:t>
                      </a:r>
                      <a:r>
                        <a:rPr lang="ru-RU" sz="1600" b="1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</a:t>
                      </a:r>
                      <a:r>
                        <a:rPr lang="ru-RU" sz="16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а, студент</a:t>
                      </a:r>
                      <a:r>
                        <a:rPr lang="ru-RU" sz="1600" b="1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</a:t>
                      </a:r>
                      <a:r>
                        <a:rPr lang="ru-RU" sz="16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а, учитель</a:t>
                      </a:r>
                      <a:r>
                        <a:rPr lang="ru-RU" sz="1600" b="1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</a:t>
                      </a:r>
                      <a:r>
                        <a:rPr lang="ru-RU" sz="16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а, фігурист</a:t>
                      </a:r>
                      <a:r>
                        <a:rPr lang="ru-RU" sz="1600" b="1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</a:t>
                      </a:r>
                      <a:r>
                        <a:rPr lang="ru-RU" sz="16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sz="16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4229" marR="24229" marT="24229" marB="24229" anchor="ctr">
                    <a:lnL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973573">
                <a:tc>
                  <a:txBody>
                    <a:bodyPr/>
                    <a:lstStyle/>
                    <a:p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основа на </a:t>
                      </a:r>
                      <a:r>
                        <a:rPr lang="ru-RU" sz="16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-ник</a:t>
                      </a: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та </a:t>
                      </a:r>
                      <a:r>
                        <a:rPr lang="ru-RU" sz="16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-ень:</a:t>
                      </a: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ru-RU" sz="16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вершник, засновник, керівник, очільник, речник, рятувальник; учень</a:t>
                      </a:r>
                      <a:endParaRPr lang="ru-RU" sz="16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4229" marR="24229" marT="24229" marB="24229" anchor="ctr">
                    <a:lnL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додаємо суфікс </a:t>
                      </a:r>
                      <a:r>
                        <a:rPr lang="ru-RU" sz="16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-иц-:</a:t>
                      </a: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ru-RU" sz="16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вершн</a:t>
                      </a:r>
                      <a:r>
                        <a:rPr lang="ru-RU" sz="1600" b="1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иц</a:t>
                      </a:r>
                      <a:r>
                        <a:rPr lang="ru-RU" sz="16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я, засновн</a:t>
                      </a:r>
                      <a:r>
                        <a:rPr lang="ru-RU" sz="1600" b="1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иц</a:t>
                      </a:r>
                      <a:r>
                        <a:rPr lang="ru-RU" sz="16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я, керівн</a:t>
                      </a:r>
                      <a:r>
                        <a:rPr lang="ru-RU" sz="1600" b="1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иц</a:t>
                      </a:r>
                      <a:r>
                        <a:rPr lang="ru-RU" sz="16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я, очільн</a:t>
                      </a:r>
                      <a:r>
                        <a:rPr lang="ru-RU" sz="1600" b="1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иц</a:t>
                      </a:r>
                      <a:r>
                        <a:rPr lang="ru-RU" sz="16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я, речн</a:t>
                      </a:r>
                      <a:r>
                        <a:rPr lang="ru-RU" sz="1600" b="1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иц</a:t>
                      </a:r>
                      <a:r>
                        <a:rPr lang="ru-RU" sz="16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я, рятувальн</a:t>
                      </a:r>
                      <a:r>
                        <a:rPr lang="ru-RU" sz="1600" b="1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иц</a:t>
                      </a:r>
                      <a:r>
                        <a:rPr lang="ru-RU" sz="16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я; учен</a:t>
                      </a:r>
                      <a:r>
                        <a:rPr lang="ru-RU" sz="1600" b="1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иц</a:t>
                      </a:r>
                      <a:r>
                        <a:rPr lang="ru-RU" sz="16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я;</a:t>
                      </a:r>
                      <a:br>
                        <a:rPr lang="ru-RU" sz="16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lang="ru-RU" sz="16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виконав</a:t>
                      </a:r>
                      <a:r>
                        <a:rPr lang="ru-RU" sz="1600" b="1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иц</a:t>
                      </a:r>
                      <a:r>
                        <a:rPr lang="ru-RU" sz="16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я, переможн</a:t>
                      </a:r>
                      <a:r>
                        <a:rPr lang="ru-RU" sz="1600" b="1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иц</a:t>
                      </a:r>
                      <a:r>
                        <a:rPr lang="ru-RU" sz="16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я, підприєм</a:t>
                      </a:r>
                      <a:r>
                        <a:rPr lang="ru-RU" sz="1600" b="1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иц</a:t>
                      </a:r>
                      <a:r>
                        <a:rPr lang="ru-RU" sz="16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я, посадов</a:t>
                      </a:r>
                      <a:r>
                        <a:rPr lang="ru-RU" sz="1600" b="1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иц</a:t>
                      </a:r>
                      <a:r>
                        <a:rPr lang="ru-RU" sz="16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я, службов</a:t>
                      </a:r>
                      <a:r>
                        <a:rPr lang="ru-RU" sz="1600" b="1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иц</a:t>
                      </a:r>
                      <a:r>
                        <a:rPr lang="ru-RU" sz="16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я</a:t>
                      </a:r>
                      <a:endParaRPr lang="ru-RU" sz="16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4229" marR="24229" marT="24229" marB="24229" anchor="ctr">
                    <a:lnL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70121">
                <a:tc>
                  <a:txBody>
                    <a:bodyPr/>
                    <a:lstStyle/>
                    <a:p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основа </a:t>
                      </a:r>
                      <a:r>
                        <a:rPr lang="ru-RU" sz="16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-ець:</a:t>
                      </a: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ru-RU" sz="16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виконавець, переможець, підприємець, посадовець, службовець</a:t>
                      </a:r>
                      <a:endParaRPr lang="ru-RU" sz="16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4229" marR="24229" marT="24229" marB="24229" anchor="ctr">
                    <a:lnL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70121">
                <a:tc>
                  <a:txBody>
                    <a:bodyPr/>
                    <a:lstStyle/>
                    <a:p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основа на </a:t>
                      </a:r>
                      <a:r>
                        <a:rPr lang="ru-RU" sz="16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-ець:</a:t>
                      </a: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ru-RU" sz="16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виборець, плавець, фахівець</a:t>
                      </a:r>
                      <a:endParaRPr lang="ru-RU" sz="16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4229" marR="24229" marT="24229" marB="24229" anchor="ctr">
                    <a:lnL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додаємо суфікс </a:t>
                      </a:r>
                      <a:r>
                        <a:rPr lang="ru-RU" sz="16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-ин-:</a:t>
                      </a: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ru-RU" sz="16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виборч</a:t>
                      </a:r>
                      <a:r>
                        <a:rPr lang="ru-RU" sz="1600" b="1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ин</a:t>
                      </a:r>
                      <a:r>
                        <a:rPr lang="ru-RU" sz="16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я, плавч</a:t>
                      </a:r>
                      <a:r>
                        <a:rPr lang="ru-RU" sz="1600" b="1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ин</a:t>
                      </a:r>
                      <a:r>
                        <a:rPr lang="ru-RU" sz="16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я, фахівч</a:t>
                      </a:r>
                      <a:r>
                        <a:rPr lang="ru-RU" sz="1600" b="1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ин</a:t>
                      </a:r>
                      <a:r>
                        <a:rPr lang="ru-RU" sz="16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я;</a:t>
                      </a:r>
                      <a:br>
                        <a:rPr lang="ru-RU" sz="16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lang="ru-RU" sz="16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майстр</a:t>
                      </a:r>
                      <a:r>
                        <a:rPr lang="ru-RU" sz="1600" b="1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ин</a:t>
                      </a:r>
                      <a:r>
                        <a:rPr lang="ru-RU" sz="16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я, філолог</a:t>
                      </a:r>
                      <a:r>
                        <a:rPr lang="ru-RU" sz="1600" b="1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ин</a:t>
                      </a:r>
                      <a:r>
                        <a:rPr lang="ru-RU" sz="16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я; бойк</a:t>
                      </a:r>
                      <a:r>
                        <a:rPr lang="ru-RU" sz="1600" b="1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ин</a:t>
                      </a:r>
                      <a:r>
                        <a:rPr lang="ru-RU" sz="16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я, лемк</a:t>
                      </a:r>
                      <a:r>
                        <a:rPr lang="ru-RU" sz="1600" b="1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ин</a:t>
                      </a:r>
                      <a:r>
                        <a:rPr lang="ru-RU" sz="16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я</a:t>
                      </a:r>
                      <a:endParaRPr lang="ru-RU" sz="16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4229" marR="24229" marT="24229" marB="24229" anchor="ctr">
                    <a:lnL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70121">
                <a:tc>
                  <a:txBody>
                    <a:bodyPr/>
                    <a:lstStyle/>
                    <a:p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основа на приголосний: </a:t>
                      </a:r>
                      <a:r>
                        <a:rPr lang="ru-RU" sz="16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майстер, філолог; бойко, лемко</a:t>
                      </a:r>
                      <a:endParaRPr lang="ru-RU" sz="16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4229" marR="24229" marT="24229" marB="24229" anchor="ctr">
                    <a:lnL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70121">
                <a:tc>
                  <a:txBody>
                    <a:bodyPr/>
                    <a:lstStyle/>
                    <a:p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іншомовна основа: </a:t>
                      </a:r>
                      <a:r>
                        <a:rPr lang="ru-RU" sz="16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барон, диякон, поет</a:t>
                      </a:r>
                      <a:endParaRPr lang="ru-RU" sz="16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4229" marR="24229" marT="24229" marB="24229" anchor="ctr">
                    <a:lnL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додаємо суфікс </a:t>
                      </a:r>
                      <a:r>
                        <a:rPr lang="ru-RU" sz="16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-ес-:</a:t>
                      </a:r>
                      <a:r>
                        <a:rPr lang="ru-RU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ru-RU" sz="16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барон</a:t>
                      </a:r>
                      <a:r>
                        <a:rPr lang="ru-RU" sz="1600" b="1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ес</a:t>
                      </a:r>
                      <a:r>
                        <a:rPr lang="ru-RU" sz="16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а, диякон</a:t>
                      </a:r>
                      <a:r>
                        <a:rPr lang="ru-RU" sz="1600" b="1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ес</a:t>
                      </a:r>
                      <a:r>
                        <a:rPr lang="ru-RU" sz="16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а, поет</a:t>
                      </a:r>
                      <a:r>
                        <a:rPr lang="ru-RU" sz="1600" b="1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ес</a:t>
                      </a:r>
                      <a:r>
                        <a:rPr lang="ru-RU" sz="1600" i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sz="16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4229" marR="24229" marT="24229" marB="24229" anchor="ctr">
                    <a:lnL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3037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208088" y="1600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/>
            </a:r>
            <a:b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7611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>
                <a:latin typeface="Times New Roman" pitchFamily="18" charset="0"/>
                <a:cs typeface="Times New Roman" pitchFamily="18" charset="0"/>
              </a:rPr>
              <a:t>Зверни увагу!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1305342"/>
            <a:ext cx="8136904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Не від усіх назв професій і видів діяльності можна утворити 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фемінітиви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ПОРІВНЯЙ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пілот (керує літаком) — пілотка (головний убір); можливий варіант пілотеса;</a:t>
            </a:r>
            <a:br>
              <a:rPr lang="ru-RU" sz="20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вівчар (овечий пастух) — вівчарка (порода собак);</a:t>
            </a:r>
            <a:br>
              <a:rPr lang="ru-RU" sz="20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електрик (електротехнік) — електричка (вид транспорту);</a:t>
            </a:r>
            <a:br>
              <a:rPr lang="ru-RU" sz="20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секретар (виборна посада) — секретарка (помічник);</a:t>
            </a:r>
            <a:br>
              <a:rPr lang="ru-RU" sz="20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кочегар (робітник, що обслуговує печі парових казанів) — кочегарка (приміщення, де містяться печі парових казанів).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4424584"/>
            <a:ext cx="3960440" cy="23167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11245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 smtClean="0"/>
              <a:t/>
            </a:r>
            <a:br>
              <a:rPr lang="ru-RU" sz="2800" b="1" dirty="0" smtClean="0"/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Відсутні відповідники жіночого роду в складних назвах посад: головний технолог, заступник директора, генерал-губернатор.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1582341"/>
            <a:ext cx="763284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Багато іменників не мають паралельних форм жіночого роду, тому додаємо слово пані й узгоджуємо граматично з іншими словами.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Приклад:</a:t>
            </a:r>
            <a:br>
              <a:rPr lang="ru-RU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Пані мер, приїхала мер; пані посол, посол вручила вірчі грамоти (варіант амбасадорка); пані майор, майор Шумицька.</a:t>
            </a:r>
            <a:br>
              <a:rPr lang="ru-RU" i="1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3082992"/>
            <a:ext cx="5782952" cy="37750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79512" y="5589240"/>
            <a:ext cx="30243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мобілізований мер Борисполя 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u="sng" dirty="0" smtClean="0">
                <a:latin typeface="Times New Roman" pitchFamily="18" charset="0"/>
                <a:cs typeface="Times New Roman" pitchFamily="18" charset="0"/>
                <a:hlinkClick r:id="rId3"/>
              </a:rPr>
              <a:t>Володимир </a:t>
            </a:r>
          </a:p>
          <a:p>
            <a:r>
              <a:rPr lang="ru-RU" u="sng" dirty="0" smtClean="0">
                <a:latin typeface="Times New Roman" pitchFamily="18" charset="0"/>
                <a:cs typeface="Times New Roman" pitchFamily="18" charset="0"/>
                <a:hlinkClick r:id="rId3"/>
              </a:rPr>
              <a:t>Борисенко</a:t>
            </a:r>
            <a:r>
              <a:rPr lang="ru-RU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22784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>
                <a:latin typeface="Times New Roman" pitchFamily="18" charset="0"/>
                <a:cs typeface="Times New Roman" pitchFamily="18" charset="0"/>
              </a:rPr>
              <a:t>Зверни увагу!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55576" y="1700808"/>
            <a:ext cx="777686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Суфікси -ш-, -их-, утворюючи 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фемінітиви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вносять до лексичного значення слова додатковий компонент: </a:t>
            </a: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генеральша — це не жінка на генеральській посаді, а дружина генерала, директорша — це дружина директора, головиха й секретариха — дружини голови й секретаря відповідно.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1" y="3789040"/>
            <a:ext cx="2160240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77768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Загалом, коли утворюємо фемінітиви, варто послуговуватись таким простим правилом: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1582341"/>
            <a:ext cx="856895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якщо можемо утворити слово за допомогою суфікса 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-к-,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 то утворюємо;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- якщо з 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-к-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 не вдається (наприклад, </a:t>
            </a: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фахівець, ворог, службовець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), тоді вдаємось до 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-ин-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 (</a:t>
            </a: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фахівч</a:t>
            </a: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ин</a:t>
            </a: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я, ворог</a:t>
            </a: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ин</a:t>
            </a: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) чи 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-иц-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 (</a:t>
            </a: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службов</a:t>
            </a: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иц</a:t>
            </a: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).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Деякі суфікси можуть утворювати варіанти фемінітивів з однаковим лексичним значенням: </a:t>
            </a: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актор</a:t>
            </a: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 і </a:t>
            </a: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актр</a:t>
            </a: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ис</a:t>
            </a: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а, водій</a:t>
            </a: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 і </a:t>
            </a: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водійч</a:t>
            </a: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ин</a:t>
            </a: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я, мовознав</a:t>
            </a: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иц</a:t>
            </a: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 і </a:t>
            </a: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мовознавч</a:t>
            </a: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ин</a:t>
            </a: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я.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3521333"/>
            <a:ext cx="6047953" cy="33366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4342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363272" cy="3082354"/>
          </a:xfrm>
        </p:spPr>
        <p:txBody>
          <a:bodyPr>
            <a:normAutofit/>
          </a:bodyPr>
          <a:lstStyle/>
          <a:p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Іменники спільного роду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 називають осіб і 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чоловічої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, і 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жіночої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 статі за їхніми характерними діями, поведінкою або соціальною належністю; вони мають закінчення 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-а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, зрідка 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-о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3573016"/>
            <a:ext cx="504056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Приклад:</a:t>
            </a:r>
          </a:p>
          <a:p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Базіка, жаднюга, заїка, замазура, нездара, ненажера, нероба, підлиза, плакса, потвора, приблуда, причепа, рева, роззява, стиляга, трудяга; базікало, ледащо (ч. р. і с. р.); сонько, чванько (ч. р. і ж. р.).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2324" y="3573016"/>
            <a:ext cx="3833507" cy="3284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03131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507288" cy="3586410"/>
          </a:xfrm>
        </p:spPr>
        <p:txBody>
          <a:bodyPr>
            <a:normAutofit/>
          </a:bodyPr>
          <a:lstStyle/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Рід цих іменників можна визначити синтаксично (за змістом речення й узгодженням з іншими словами): 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старий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жаднюга, жаднюга розсердився (ч. р.) — стара жаднюга, жаднюга розсердилась (ж. р.).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3212976"/>
            <a:ext cx="5826150" cy="33982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41111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764704"/>
            <a:ext cx="88924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Іменники подвійного роду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 можуть позначати істот і неістот; вони мають відтінок 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згрубілості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 й утворюються за допомогою суфікса -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ищ(е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).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259632" y="2828836"/>
            <a:ext cx="655272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Приклад:</a:t>
            </a:r>
          </a:p>
          <a:p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Ослище, лобище, носище, вітрище (ч. р. і с. р.); хмарище, бабище, зміїще (ж. р. і с. р.).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8886" y="4029165"/>
            <a:ext cx="4608512" cy="259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5956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32657"/>
            <a:ext cx="8206680" cy="1872207"/>
          </a:xfrm>
        </p:spPr>
        <p:txBody>
          <a:bodyPr>
            <a:norm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Поміркуйте, чи людей однієі професії позначають подані в парах назви. 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708920"/>
            <a:ext cx="6400800" cy="2929880"/>
          </a:xfrm>
        </p:spPr>
        <p:txBody>
          <a:bodyPr>
            <a:normAutofit/>
          </a:bodyPr>
          <a:lstStyle/>
          <a:p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швець - швачка</a:t>
            </a:r>
          </a:p>
          <a:p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друкар - друкарка</a:t>
            </a:r>
          </a:p>
          <a:p>
            <a:r>
              <a:rPr lang="uk-UA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тюард - стюардеса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414882"/>
            <a:ext cx="2448272" cy="33264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4621" y="4869159"/>
            <a:ext cx="3672409" cy="18722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3720" y="2204865"/>
            <a:ext cx="2520280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64384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548681"/>
            <a:ext cx="8206680" cy="1944215"/>
          </a:xfrm>
        </p:spPr>
        <p:txBody>
          <a:bodyPr>
            <a:normAutofit fontScale="90000"/>
          </a:bodyPr>
          <a:lstStyle/>
          <a:p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Друкар -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 р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обітник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друкарського цеху</a:t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Друкарка - фах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чи посади людини, що займається</a:t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переписуванням на машинці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b="1" dirty="0">
                <a:latin typeface="Times New Roman" pitchFamily="18" charset="0"/>
                <a:cs typeface="Times New Roman" pitchFamily="18" charset="0"/>
              </a:rPr>
              <a:t>Стюард, стюардеса</a:t>
            </a:r>
            <a:r>
              <a:rPr lang="ru-RU" sz="2700" dirty="0">
                <a:latin typeface="Times New Roman" pitchFamily="18" charset="0"/>
                <a:cs typeface="Times New Roman" pitchFamily="18" charset="0"/>
              </a:rPr>
              <a:t> (бортпровідник, </a:t>
            </a: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бортпровідниця) 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 — </a:t>
            </a:r>
            <a:r>
              <a:rPr lang="ru-RU" sz="2700" dirty="0">
                <a:latin typeface="Times New Roman" pitchFamily="18" charset="0"/>
                <a:cs typeface="Times New Roman" pitchFamily="18" charset="0"/>
              </a:rPr>
              <a:t>фахівець рядового складу на водних, залізничних і повітряних транспортах</a:t>
            </a: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, виконує роботи </a:t>
            </a:r>
            <a:r>
              <a:rPr lang="ru-RU" sz="2700" dirty="0">
                <a:latin typeface="Times New Roman" pitchFamily="18" charset="0"/>
                <a:cs typeface="Times New Roman" pitchFamily="18" charset="0"/>
              </a:rPr>
              <a:t>по обслуговуванню </a:t>
            </a: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пасажирів</a:t>
            </a:r>
            <a:endParaRPr lang="ru-RU" sz="27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969568"/>
            <a:ext cx="6984776" cy="388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396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20689"/>
            <a:ext cx="8206680" cy="2016223"/>
          </a:xfrm>
        </p:spPr>
        <p:txBody>
          <a:bodyPr>
            <a:normAutofit/>
          </a:bodyPr>
          <a:lstStyle/>
          <a:p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Доберіть і запишіть до поданих назв паралельні форми жіночого роду ( з позитивним забарвленням).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55576" y="2852936"/>
            <a:ext cx="8136904" cy="2785864"/>
          </a:xfrm>
        </p:spPr>
        <p:txBody>
          <a:bodyPr>
            <a:normAutofit/>
          </a:bodyPr>
          <a:lstStyle/>
          <a:p>
            <a:pPr algn="just"/>
            <a:r>
              <a:rPr lang="uk-UA" sz="2800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Вихователь, робітник, діяч, викладач, продавець, лаборант, лікар, розвідник, активіст, майстер, чемпіон, кореспондент</a:t>
            </a:r>
            <a:endParaRPr lang="ru-RU" sz="2800" dirty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2109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3528" y="1400002"/>
            <a:ext cx="88204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uk-UA" dirty="0" smtClean="0">
              <a:hlinkClick r:id="rId2"/>
            </a:endParaRPr>
          </a:p>
          <a:p>
            <a:r>
              <a:rPr lang="uk-UA" dirty="0" smtClean="0">
                <a:hlinkClick r:id="rId2"/>
              </a:rPr>
              <a:t>2. </a:t>
            </a:r>
            <a:r>
              <a:rPr lang="en-US" dirty="0" smtClean="0">
                <a:hlinkClick r:id="rId2"/>
              </a:rPr>
              <a:t>URL</a:t>
            </a:r>
            <a:r>
              <a:rPr lang="uk-UA" dirty="0" smtClean="0">
                <a:hlinkClick r:id="rId2"/>
              </a:rPr>
              <a:t>: </a:t>
            </a:r>
            <a:r>
              <a:rPr lang="en-US" dirty="0" smtClean="0">
                <a:hlinkClick r:id="rId2"/>
              </a:rPr>
              <a:t>https</a:t>
            </a:r>
            <a:r>
              <a:rPr lang="en-US" dirty="0">
                <a:hlinkClick r:id="rId2"/>
              </a:rPr>
              <a:t>://armyinform.com.ua/2023/09/11/mery-inshyh-mist-mogly-b-sluzhyty-zi-mnoyu-mobilizovanyj-mer-boryspolya</a:t>
            </a:r>
            <a:r>
              <a:rPr lang="en-US" dirty="0" smtClean="0">
                <a:hlinkClick r:id="rId2"/>
              </a:rPr>
              <a:t>/</a:t>
            </a:r>
            <a:endParaRPr lang="uk-UA" dirty="0" smtClean="0"/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79512" y="692696"/>
            <a:ext cx="878497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 smtClean="0">
                <a:hlinkClick r:id="rId3"/>
              </a:rPr>
              <a:t>   1 . </a:t>
            </a:r>
            <a:r>
              <a:rPr lang="en-US" dirty="0" smtClean="0">
                <a:hlinkClick r:id="rId3"/>
              </a:rPr>
              <a:t>URL</a:t>
            </a:r>
            <a:r>
              <a:rPr lang="uk-UA" dirty="0" smtClean="0">
                <a:hlinkClick r:id="rId3"/>
              </a:rPr>
              <a:t>: </a:t>
            </a:r>
            <a:r>
              <a:rPr lang="en-US" dirty="0" smtClean="0">
                <a:hlinkClick r:id="rId3"/>
              </a:rPr>
              <a:t>https</a:t>
            </a:r>
            <a:r>
              <a:rPr lang="en-US" dirty="0">
                <a:hlinkClick r:id="rId3"/>
              </a:rPr>
              <a:t>://</a:t>
            </a:r>
            <a:r>
              <a:rPr lang="en-US" dirty="0" smtClean="0">
                <a:hlinkClick r:id="rId3"/>
              </a:rPr>
              <a:t>www.miyklas.com.ua/p/ukrainska-mova/10-klas/morfologichna-norma-373940/imennik-rid-imennikiv-paralelni-rodovi-formi-imennika-374830/re-f71533f8-de7b-43c1-8840-73bec34d770c</a:t>
            </a:r>
            <a:endParaRPr lang="uk-UA" dirty="0"/>
          </a:p>
          <a:p>
            <a:pPr marL="342900" indent="-342900">
              <a:buAutoNum type="arabicPeriod"/>
            </a:pPr>
            <a:endParaRPr lang="uk-UA" dirty="0" smtClean="0"/>
          </a:p>
          <a:p>
            <a:pPr marL="342900" indent="-342900">
              <a:buAutoNum type="arabicPeriod"/>
            </a:pPr>
            <a:endParaRPr lang="uk-UA" dirty="0" smtClean="0"/>
          </a:p>
          <a:p>
            <a:pPr marL="342900" indent="-342900">
              <a:buAutoNum type="arabicPeriod"/>
            </a:pPr>
            <a:endParaRPr lang="uk-UA" dirty="0" smtClean="0"/>
          </a:p>
          <a:p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323528" y="2132856"/>
            <a:ext cx="82809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uk-UA" dirty="0" smtClean="0">
              <a:hlinkClick r:id="rId4"/>
            </a:endParaRPr>
          </a:p>
          <a:p>
            <a:r>
              <a:rPr lang="uk-UA" dirty="0" smtClean="0">
                <a:hlinkClick r:id="rId4"/>
              </a:rPr>
              <a:t>3.</a:t>
            </a:r>
            <a:r>
              <a:rPr lang="en-US" dirty="0" smtClean="0">
                <a:hlinkClick r:id="rId4"/>
              </a:rPr>
              <a:t>URL</a:t>
            </a:r>
            <a:r>
              <a:rPr lang="uk-UA" dirty="0" smtClean="0">
                <a:hlinkClick r:id="rId4"/>
              </a:rPr>
              <a:t>: </a:t>
            </a:r>
            <a:r>
              <a:rPr lang="en-US" dirty="0" smtClean="0">
                <a:hlinkClick r:id="rId4"/>
              </a:rPr>
              <a:t>https</a:t>
            </a:r>
            <a:r>
              <a:rPr lang="en-US" dirty="0">
                <a:hlinkClick r:id="rId4"/>
              </a:rPr>
              <a:t>://ukr-mova.in.ua/library/inshe/shvecz,-kravecz,-shvachka,-</a:t>
            </a:r>
            <a:r>
              <a:rPr lang="en-US" dirty="0" smtClean="0">
                <a:hlinkClick r:id="rId4"/>
              </a:rPr>
              <a:t>kravchunya</a:t>
            </a:r>
            <a:endParaRPr lang="uk-UA" dirty="0" smtClean="0"/>
          </a:p>
          <a:p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323528" y="3933056"/>
            <a:ext cx="849694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 smtClean="0">
                <a:hlinkClick r:id="rId5"/>
              </a:rPr>
              <a:t>5. </a:t>
            </a:r>
            <a:r>
              <a:rPr lang="en-US" dirty="0" smtClean="0">
                <a:hlinkClick r:id="rId5"/>
              </a:rPr>
              <a:t>URL</a:t>
            </a:r>
            <a:r>
              <a:rPr lang="uk-UA" dirty="0" smtClean="0">
                <a:hlinkClick r:id="rId5"/>
              </a:rPr>
              <a:t>: </a:t>
            </a:r>
            <a:r>
              <a:rPr lang="en-US" dirty="0" smtClean="0">
                <a:hlinkClick r:id="rId5"/>
              </a:rPr>
              <a:t>https</a:t>
            </a:r>
            <a:r>
              <a:rPr lang="en-US" dirty="0">
                <a:hlinkClick r:id="rId5"/>
              </a:rPr>
              <a:t>://</a:t>
            </a:r>
            <a:r>
              <a:rPr lang="en-US" dirty="0" smtClean="0">
                <a:hlinkClick r:id="rId5"/>
              </a:rPr>
              <a:t>webpen.com.ua/pages/linguistic_norm/gender_marking.html</a:t>
            </a:r>
            <a:endParaRPr lang="uk-UA" dirty="0" smtClean="0"/>
          </a:p>
          <a:p>
            <a:pPr marL="342900" indent="-342900">
              <a:buAutoNum type="arabicPeriod" startAt="5"/>
            </a:pPr>
            <a:endParaRPr lang="uk-UA" dirty="0" smtClean="0"/>
          </a:p>
          <a:p>
            <a:endParaRPr lang="uk-UA" dirty="0" smtClean="0">
              <a:hlinkClick r:id="rId6"/>
            </a:endParaRPr>
          </a:p>
          <a:p>
            <a:r>
              <a:rPr lang="uk-UA" dirty="0" smtClean="0">
                <a:hlinkClick r:id="rId6"/>
              </a:rPr>
              <a:t>6. </a:t>
            </a:r>
            <a:r>
              <a:rPr lang="en-US" dirty="0" smtClean="0">
                <a:hlinkClick r:id="rId6"/>
              </a:rPr>
              <a:t>URL</a:t>
            </a:r>
            <a:r>
              <a:rPr lang="uk-UA" dirty="0" smtClean="0">
                <a:hlinkClick r:id="rId6"/>
              </a:rPr>
              <a:t>: </a:t>
            </a:r>
            <a:r>
              <a:rPr lang="en-US" dirty="0" smtClean="0">
                <a:hlinkClick r:id="rId6"/>
              </a:rPr>
              <a:t>https</a:t>
            </a:r>
            <a:r>
              <a:rPr lang="en-US" dirty="0">
                <a:hlinkClick r:id="rId6"/>
              </a:rPr>
              <a:t>://</a:t>
            </a:r>
            <a:r>
              <a:rPr lang="en-US" dirty="0" smtClean="0">
                <a:hlinkClick r:id="rId6"/>
              </a:rPr>
              <a:t>rivnepost.rv.ua/news/vodiyske-odkrovennya-rivnyanka-napisala-post-pro-avtomobilniy-zatora-ii-pidtrimali</a:t>
            </a:r>
            <a:endParaRPr lang="uk-UA" dirty="0" smtClean="0"/>
          </a:p>
          <a:p>
            <a:endParaRPr lang="ru-RU" dirty="0"/>
          </a:p>
          <a:p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323528" y="3001019"/>
            <a:ext cx="80648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 smtClean="0">
                <a:hlinkClick r:id="rId7"/>
              </a:rPr>
              <a:t>4. </a:t>
            </a:r>
            <a:r>
              <a:rPr lang="en-US" dirty="0" smtClean="0">
                <a:hlinkClick r:id="rId7"/>
              </a:rPr>
              <a:t>URL</a:t>
            </a:r>
            <a:r>
              <a:rPr lang="uk-UA" dirty="0" smtClean="0">
                <a:hlinkClick r:id="rId7"/>
              </a:rPr>
              <a:t>: </a:t>
            </a:r>
            <a:r>
              <a:rPr lang="uk-UA" u="sng" dirty="0" smtClean="0">
                <a:hlinkClick r:id="rId7"/>
              </a:rPr>
              <a:t>https</a:t>
            </a:r>
            <a:r>
              <a:rPr lang="uk-UA" u="sng" dirty="0">
                <a:hlinkClick r:id="rId7"/>
              </a:rPr>
              <a:t>://pidruchnyk.com.ua/394-ukrayinska-mova-zabolotniy-10-klas.html</a:t>
            </a:r>
            <a:endParaRPr lang="ru-RU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2051720" y="73797"/>
            <a:ext cx="610242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Використані джерела:</a:t>
            </a:r>
            <a:endParaRPr lang="uk-UA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6256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620</TotalTime>
  <Words>309</Words>
  <Application>Microsoft Office PowerPoint</Application>
  <PresentationFormat>Экран (4:3)</PresentationFormat>
  <Paragraphs>63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Іменники чоловічого роду та жіночого роду, що означають назви людей за діяльністю</vt:lpstr>
      <vt:lpstr>Мета уроку</vt:lpstr>
      <vt:lpstr>  Фемінітиви  </vt:lpstr>
      <vt:lpstr>   Фемінітиви утворюють за допомогою суфіксів -к-, -иц(я), -ин(я), -ес- від іменників чоловічого роду.</vt:lpstr>
      <vt:lpstr>Презентация PowerPoint</vt:lpstr>
      <vt:lpstr>Зверни увагу!</vt:lpstr>
      <vt:lpstr> Відсутні відповідники жіночого роду в складних назвах посад: головний технолог, заступник директора, генерал-губернатор. </vt:lpstr>
      <vt:lpstr>Зверни увагу!</vt:lpstr>
      <vt:lpstr>Загалом, коли утворюємо фемінітиви, варто послуговуватись таким простим правилом: </vt:lpstr>
      <vt:lpstr>Іменники спільного роду називають осіб і чоловічої, і жіночої статі за їхніми характерними діями, поведінкою або соціальною належністю; вони мають закінчення -а, зрідка -о.</vt:lpstr>
      <vt:lpstr>Рід цих іменників можна визначити синтаксично (за змістом речення й узгодженням з іншими словами):  старий жаднюга, жаднюга розсердився (ч. р.) — стара жаднюга, жаднюга розсердилась (ж. р.).</vt:lpstr>
      <vt:lpstr>Презентация PowerPoint</vt:lpstr>
      <vt:lpstr>Поміркуйте, чи людей однієі професії позначають подані в парах назви. </vt:lpstr>
      <vt:lpstr> Друкар -  робітник друкарського цеху Друкарка - фах чи посади людини, що займається переписуванням на машинці.  Стюард, стюардеса (бортпровідник, бортпровідниця)  — фахівець рядового складу на водних, залізничних і повітряних транспортах, виконує роботи по обслуговуванню пасажирів</vt:lpstr>
      <vt:lpstr>Доберіть і запишіть до поданих назв паралельні форми жіночого роду ( з позитивним забарвленням). 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samsung</dc:creator>
  <cp:lastModifiedBy>samsung</cp:lastModifiedBy>
  <cp:revision>24</cp:revision>
  <dcterms:created xsi:type="dcterms:W3CDTF">2024-01-17T15:08:23Z</dcterms:created>
  <dcterms:modified xsi:type="dcterms:W3CDTF">2024-01-19T08:58:24Z</dcterms:modified>
</cp:coreProperties>
</file>