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4" r:id="rId4"/>
    <p:sldId id="259" r:id="rId5"/>
    <p:sldId id="265" r:id="rId6"/>
    <p:sldId id="268" r:id="rId7"/>
    <p:sldId id="260" r:id="rId8"/>
    <p:sldId id="261" r:id="rId9"/>
    <p:sldId id="262" r:id="rId10"/>
    <p:sldId id="266" r:id="rId11"/>
    <p:sldId id="267" r:id="rId12"/>
    <p:sldId id="269" r:id="rId13"/>
    <p:sldId id="270" r:id="rId14"/>
    <p:sldId id="271" r:id="rId15"/>
    <p:sldId id="272"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3" d="100"/>
          <a:sy n="83" d="100"/>
        </p:scale>
        <p:origin x="-1426"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dirty="0"/>
          </a:p>
        </p:txBody>
      </p:sp>
      <p:sp>
        <p:nvSpPr>
          <p:cNvPr id="15" name="Дата 14"/>
          <p:cNvSpPr>
            <a:spLocks noGrp="1"/>
          </p:cNvSpPr>
          <p:nvPr>
            <p:ph type="dt" sz="half" idx="10"/>
          </p:nvPr>
        </p:nvSpPr>
        <p:spPr/>
        <p:txBody>
          <a:bodyPr/>
          <a:lstStyle/>
          <a:p>
            <a:fld id="{1345D2FE-2FA6-4A5C-86F8-1063720B9855}" type="datetimeFigureOut">
              <a:rPr lang="uk-UA" smtClean="0"/>
              <a:t>02.04.2025</a:t>
            </a:fld>
            <a:endParaRPr lang="uk-UA" dirty="0"/>
          </a:p>
        </p:txBody>
      </p:sp>
      <p:sp>
        <p:nvSpPr>
          <p:cNvPr id="16" name="Номер слайда 15"/>
          <p:cNvSpPr>
            <a:spLocks noGrp="1"/>
          </p:cNvSpPr>
          <p:nvPr>
            <p:ph type="sldNum" sz="quarter" idx="11"/>
          </p:nvPr>
        </p:nvSpPr>
        <p:spPr/>
        <p:txBody>
          <a:bodyPr/>
          <a:lstStyle/>
          <a:p>
            <a:fld id="{AAE67AF4-EC63-4077-B431-8524696E2BFC}" type="slidenum">
              <a:rPr lang="uk-UA" smtClean="0"/>
              <a:t>‹#›</a:t>
            </a:fld>
            <a:endParaRPr lang="uk-UA" dirty="0"/>
          </a:p>
        </p:txBody>
      </p:sp>
      <p:sp>
        <p:nvSpPr>
          <p:cNvPr id="17" name="Нижний колонтитул 16"/>
          <p:cNvSpPr>
            <a:spLocks noGrp="1"/>
          </p:cNvSpPr>
          <p:nvPr>
            <p:ph type="ftr" sz="quarter" idx="12"/>
          </p:nvPr>
        </p:nvSpPr>
        <p:spPr/>
        <p:txBody>
          <a:bodyPr/>
          <a:lstStyle/>
          <a:p>
            <a:endParaRPr lang="uk-UA"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Объект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1345D2FE-2FA6-4A5C-86F8-1063720B9855}" type="datetimeFigureOut">
              <a:rPr lang="uk-UA" smtClean="0"/>
              <a:t>02.04.2025</a:t>
            </a:fld>
            <a:endParaRPr lang="uk-UA" dirty="0"/>
          </a:p>
        </p:txBody>
      </p:sp>
      <p:sp>
        <p:nvSpPr>
          <p:cNvPr id="15" name="Номер слайда 14"/>
          <p:cNvSpPr>
            <a:spLocks noGrp="1"/>
          </p:cNvSpPr>
          <p:nvPr>
            <p:ph type="sldNum" sz="quarter" idx="15"/>
          </p:nvPr>
        </p:nvSpPr>
        <p:spPr/>
        <p:txBody>
          <a:bodyPr/>
          <a:lstStyle>
            <a:lvl1pPr algn="ctr">
              <a:defRPr/>
            </a:lvl1pPr>
          </a:lstStyle>
          <a:p>
            <a:fld id="{AAE67AF4-EC63-4077-B431-8524696E2BFC}" type="slidenum">
              <a:rPr lang="uk-UA" smtClean="0"/>
              <a:t>‹#›</a:t>
            </a:fld>
            <a:endParaRPr lang="uk-UA" dirty="0"/>
          </a:p>
        </p:txBody>
      </p:sp>
      <p:sp>
        <p:nvSpPr>
          <p:cNvPr id="16" name="Нижний колонтитул 15"/>
          <p:cNvSpPr>
            <a:spLocks noGrp="1"/>
          </p:cNvSpPr>
          <p:nvPr>
            <p:ph type="ftr" sz="quarter" idx="16"/>
          </p:nvPr>
        </p:nvSpPr>
        <p:spPr/>
        <p:txBody>
          <a:bodyPr/>
          <a:lstStyle/>
          <a:p>
            <a:endParaRPr lang="uk-UA" dirty="0"/>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1345D2FE-2FA6-4A5C-86F8-1063720B9855}" type="datetimeFigureOut">
              <a:rPr lang="uk-UA" smtClean="0"/>
              <a:t>02.04.2025</a:t>
            </a:fld>
            <a:endParaRPr lang="uk-UA" dirty="0"/>
          </a:p>
        </p:txBody>
      </p:sp>
      <p:sp>
        <p:nvSpPr>
          <p:cNvPr id="5" name="Нижний колонтитул 4"/>
          <p:cNvSpPr>
            <a:spLocks noGrp="1"/>
          </p:cNvSpPr>
          <p:nvPr>
            <p:ph type="ftr" sz="quarter" idx="11"/>
          </p:nvPr>
        </p:nvSpPr>
        <p:spPr/>
        <p:txBody>
          <a:bodyPr/>
          <a:lstStyle/>
          <a:p>
            <a:endParaRPr lang="uk-UA" dirty="0"/>
          </a:p>
        </p:txBody>
      </p:sp>
      <p:sp>
        <p:nvSpPr>
          <p:cNvPr id="6" name="Номер слайда 5"/>
          <p:cNvSpPr>
            <a:spLocks noGrp="1"/>
          </p:cNvSpPr>
          <p:nvPr>
            <p:ph type="sldNum" sz="quarter" idx="12"/>
          </p:nvPr>
        </p:nvSpPr>
        <p:spPr/>
        <p:txBody>
          <a:bodyPr/>
          <a:lstStyle/>
          <a:p>
            <a:fld id="{AAE67AF4-EC63-4077-B431-8524696E2BFC}" type="slidenum">
              <a:rPr lang="uk-UA" smtClean="0"/>
              <a:t>‹#›</a:t>
            </a:fld>
            <a:endParaRPr lang="uk-UA" dirty="0"/>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1345D2FE-2FA6-4A5C-86F8-1063720B9855}" type="datetimeFigureOut">
              <a:rPr lang="uk-UA" smtClean="0"/>
              <a:t>02.04.2025</a:t>
            </a:fld>
            <a:endParaRPr lang="uk-UA" dirty="0"/>
          </a:p>
        </p:txBody>
      </p:sp>
      <p:sp>
        <p:nvSpPr>
          <p:cNvPr id="6" name="Нижний колонтитул 5"/>
          <p:cNvSpPr>
            <a:spLocks noGrp="1"/>
          </p:cNvSpPr>
          <p:nvPr>
            <p:ph type="ftr" sz="quarter" idx="11"/>
          </p:nvPr>
        </p:nvSpPr>
        <p:spPr/>
        <p:txBody>
          <a:bodyPr/>
          <a:lstStyle/>
          <a:p>
            <a:endParaRPr lang="uk-UA" dirty="0"/>
          </a:p>
        </p:txBody>
      </p:sp>
      <p:sp>
        <p:nvSpPr>
          <p:cNvPr id="7" name="Номер слайда 6"/>
          <p:cNvSpPr>
            <a:spLocks noGrp="1"/>
          </p:cNvSpPr>
          <p:nvPr>
            <p:ph type="sldNum" sz="quarter" idx="12"/>
          </p:nvPr>
        </p:nvSpPr>
        <p:spPr/>
        <p:txBody>
          <a:bodyPr/>
          <a:lstStyle/>
          <a:p>
            <a:fld id="{AAE67AF4-EC63-4077-B431-8524696E2BFC}" type="slidenum">
              <a:rPr lang="uk-UA" smtClean="0"/>
              <a:t>‹#›</a:t>
            </a:fld>
            <a:endParaRPr lang="uk-UA" dirty="0"/>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Объект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AAE67AF4-EC63-4077-B431-8524696E2BFC}" type="slidenum">
              <a:rPr lang="uk-UA" smtClean="0"/>
              <a:t>‹#›</a:t>
            </a:fld>
            <a:endParaRPr lang="uk-UA" dirty="0"/>
          </a:p>
        </p:txBody>
      </p:sp>
      <p:sp>
        <p:nvSpPr>
          <p:cNvPr id="8" name="Нижний колонтитул 7"/>
          <p:cNvSpPr>
            <a:spLocks noGrp="1"/>
          </p:cNvSpPr>
          <p:nvPr>
            <p:ph type="ftr" sz="quarter" idx="11"/>
          </p:nvPr>
        </p:nvSpPr>
        <p:spPr/>
        <p:txBody>
          <a:bodyPr/>
          <a:lstStyle/>
          <a:p>
            <a:endParaRPr lang="uk-UA" dirty="0"/>
          </a:p>
        </p:txBody>
      </p:sp>
      <p:sp>
        <p:nvSpPr>
          <p:cNvPr id="7" name="Дата 6"/>
          <p:cNvSpPr>
            <a:spLocks noGrp="1"/>
          </p:cNvSpPr>
          <p:nvPr>
            <p:ph type="dt" sz="half" idx="10"/>
          </p:nvPr>
        </p:nvSpPr>
        <p:spPr/>
        <p:txBody>
          <a:bodyPr/>
          <a:lstStyle/>
          <a:p>
            <a:fld id="{1345D2FE-2FA6-4A5C-86F8-1063720B9855}" type="datetimeFigureOut">
              <a:rPr lang="uk-UA" smtClean="0"/>
              <a:t>02.04.2025</a:t>
            </a:fld>
            <a:endParaRPr lang="uk-UA" dirty="0"/>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Объект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Объект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1345D2FE-2FA6-4A5C-86F8-1063720B9855}" type="datetimeFigureOut">
              <a:rPr lang="uk-UA" smtClean="0"/>
              <a:t>02.04.2025</a:t>
            </a:fld>
            <a:endParaRPr lang="uk-UA" dirty="0"/>
          </a:p>
        </p:txBody>
      </p:sp>
      <p:sp>
        <p:nvSpPr>
          <p:cNvPr id="4" name="Нижний колонтитул 3"/>
          <p:cNvSpPr>
            <a:spLocks noGrp="1"/>
          </p:cNvSpPr>
          <p:nvPr>
            <p:ph type="ftr" sz="quarter" idx="11"/>
          </p:nvPr>
        </p:nvSpPr>
        <p:spPr/>
        <p:txBody>
          <a:bodyPr/>
          <a:lstStyle/>
          <a:p>
            <a:endParaRPr lang="uk-UA" dirty="0"/>
          </a:p>
        </p:txBody>
      </p:sp>
      <p:sp>
        <p:nvSpPr>
          <p:cNvPr id="5" name="Номер слайда 4"/>
          <p:cNvSpPr>
            <a:spLocks noGrp="1"/>
          </p:cNvSpPr>
          <p:nvPr>
            <p:ph type="sldNum" sz="quarter" idx="12"/>
          </p:nvPr>
        </p:nvSpPr>
        <p:spPr/>
        <p:txBody>
          <a:bodyPr/>
          <a:lstStyle/>
          <a:p>
            <a:fld id="{AAE67AF4-EC63-4077-B431-8524696E2BFC}" type="slidenum">
              <a:rPr lang="uk-UA" smtClean="0"/>
              <a:t>‹#›</a:t>
            </a:fld>
            <a:endParaRPr lang="uk-UA" dirty="0"/>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345D2FE-2FA6-4A5C-86F8-1063720B9855}" type="datetimeFigureOut">
              <a:rPr lang="uk-UA" smtClean="0"/>
              <a:t>02.04.2025</a:t>
            </a:fld>
            <a:endParaRPr lang="uk-UA" dirty="0"/>
          </a:p>
        </p:txBody>
      </p:sp>
      <p:sp>
        <p:nvSpPr>
          <p:cNvPr id="3" name="Нижний колонтитул 2"/>
          <p:cNvSpPr>
            <a:spLocks noGrp="1"/>
          </p:cNvSpPr>
          <p:nvPr>
            <p:ph type="ftr" sz="quarter" idx="11"/>
          </p:nvPr>
        </p:nvSpPr>
        <p:spPr/>
        <p:txBody>
          <a:bodyPr/>
          <a:lstStyle/>
          <a:p>
            <a:endParaRPr lang="uk-UA" dirty="0"/>
          </a:p>
        </p:txBody>
      </p:sp>
      <p:sp>
        <p:nvSpPr>
          <p:cNvPr id="4" name="Номер слайда 3"/>
          <p:cNvSpPr>
            <a:spLocks noGrp="1"/>
          </p:cNvSpPr>
          <p:nvPr>
            <p:ph type="sldNum" sz="quarter" idx="12"/>
          </p:nvPr>
        </p:nvSpPr>
        <p:spPr/>
        <p:txBody>
          <a:bodyPr/>
          <a:lstStyle/>
          <a:p>
            <a:fld id="{AAE67AF4-EC63-4077-B431-8524696E2BFC}" type="slidenum">
              <a:rPr lang="uk-UA" smtClean="0"/>
              <a:t>‹#›</a:t>
            </a:fld>
            <a:endParaRPr lang="uk-U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Объект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1345D2FE-2FA6-4A5C-86F8-1063720B9855}" type="datetimeFigureOut">
              <a:rPr lang="uk-UA" smtClean="0"/>
              <a:t>02.04.2025</a:t>
            </a:fld>
            <a:endParaRPr lang="uk-UA" dirty="0"/>
          </a:p>
        </p:txBody>
      </p:sp>
      <p:sp>
        <p:nvSpPr>
          <p:cNvPr id="9" name="Номер слайда 8"/>
          <p:cNvSpPr>
            <a:spLocks noGrp="1"/>
          </p:cNvSpPr>
          <p:nvPr>
            <p:ph type="sldNum" sz="quarter" idx="15"/>
          </p:nvPr>
        </p:nvSpPr>
        <p:spPr/>
        <p:txBody>
          <a:bodyPr/>
          <a:lstStyle/>
          <a:p>
            <a:fld id="{AAE67AF4-EC63-4077-B431-8524696E2BFC}" type="slidenum">
              <a:rPr lang="uk-UA" smtClean="0"/>
              <a:t>‹#›</a:t>
            </a:fld>
            <a:endParaRPr lang="uk-UA" dirty="0"/>
          </a:p>
        </p:txBody>
      </p:sp>
      <p:sp>
        <p:nvSpPr>
          <p:cNvPr id="10" name="Нижний колонтитул 9"/>
          <p:cNvSpPr>
            <a:spLocks noGrp="1"/>
          </p:cNvSpPr>
          <p:nvPr>
            <p:ph type="ftr" sz="quarter" idx="16"/>
          </p:nvPr>
        </p:nvSpPr>
        <p:spPr/>
        <p:txBody>
          <a:bodyPr/>
          <a:lstStyle/>
          <a:p>
            <a:endParaRPr lang="uk-U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dirty="0" smtClean="0"/>
              <a:t>Вставка рисунка</a:t>
            </a:r>
            <a:endParaRPr kumimoji="0" lang="en-US" dirty="0"/>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1345D2FE-2FA6-4A5C-86F8-1063720B9855}" type="datetimeFigureOut">
              <a:rPr lang="uk-UA" smtClean="0"/>
              <a:t>02.04.2025</a:t>
            </a:fld>
            <a:endParaRPr lang="uk-UA" dirty="0"/>
          </a:p>
        </p:txBody>
      </p:sp>
      <p:sp>
        <p:nvSpPr>
          <p:cNvPr id="9" name="Номер слайда 8"/>
          <p:cNvSpPr>
            <a:spLocks noGrp="1"/>
          </p:cNvSpPr>
          <p:nvPr>
            <p:ph type="sldNum" sz="quarter" idx="11"/>
          </p:nvPr>
        </p:nvSpPr>
        <p:spPr/>
        <p:txBody>
          <a:bodyPr/>
          <a:lstStyle/>
          <a:p>
            <a:fld id="{AAE67AF4-EC63-4077-B431-8524696E2BFC}" type="slidenum">
              <a:rPr lang="uk-UA" smtClean="0"/>
              <a:t>‹#›</a:t>
            </a:fld>
            <a:endParaRPr lang="uk-UA" dirty="0"/>
          </a:p>
        </p:txBody>
      </p:sp>
      <p:sp>
        <p:nvSpPr>
          <p:cNvPr id="10" name="Нижний колонтитул 9"/>
          <p:cNvSpPr>
            <a:spLocks noGrp="1"/>
          </p:cNvSpPr>
          <p:nvPr>
            <p:ph type="ftr" sz="quarter" idx="12"/>
          </p:nvPr>
        </p:nvSpPr>
        <p:spPr/>
        <p:txBody>
          <a:bodyPr/>
          <a:lstStyle/>
          <a:p>
            <a:endParaRPr lang="uk-U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345D2FE-2FA6-4A5C-86F8-1063720B9855}" type="datetimeFigureOut">
              <a:rPr lang="uk-UA" smtClean="0"/>
              <a:t>02.04.2025</a:t>
            </a:fld>
            <a:endParaRPr lang="uk-UA" dirty="0"/>
          </a:p>
        </p:txBody>
      </p:sp>
      <p:sp>
        <p:nvSpPr>
          <p:cNvPr id="5" name="Нижний колонтитул 4"/>
          <p:cNvSpPr>
            <a:spLocks noGrp="1"/>
          </p:cNvSpPr>
          <p:nvPr>
            <p:ph type="ftr" sz="quarter" idx="11"/>
          </p:nvPr>
        </p:nvSpPr>
        <p:spPr/>
        <p:txBody>
          <a:bodyPr/>
          <a:lstStyle/>
          <a:p>
            <a:endParaRPr lang="uk-UA" dirty="0"/>
          </a:p>
        </p:txBody>
      </p:sp>
      <p:sp>
        <p:nvSpPr>
          <p:cNvPr id="6" name="Номер слайда 5"/>
          <p:cNvSpPr>
            <a:spLocks noGrp="1"/>
          </p:cNvSpPr>
          <p:nvPr>
            <p:ph type="sldNum" sz="quarter" idx="12"/>
          </p:nvPr>
        </p:nvSpPr>
        <p:spPr/>
        <p:txBody>
          <a:bodyPr/>
          <a:lstStyle/>
          <a:p>
            <a:fld id="{AAE67AF4-EC63-4077-B431-8524696E2BFC}" type="slidenum">
              <a:rPr lang="uk-UA" smtClean="0"/>
              <a:t>‹#›</a:t>
            </a:fld>
            <a:endParaRPr lang="uk-U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345D2FE-2FA6-4A5C-86F8-1063720B9855}" type="datetimeFigureOut">
              <a:rPr lang="uk-UA" smtClean="0"/>
              <a:t>02.04.2025</a:t>
            </a:fld>
            <a:endParaRPr lang="uk-UA" dirty="0"/>
          </a:p>
        </p:txBody>
      </p:sp>
      <p:sp>
        <p:nvSpPr>
          <p:cNvPr id="5" name="Нижний колонтитул 4"/>
          <p:cNvSpPr>
            <a:spLocks noGrp="1"/>
          </p:cNvSpPr>
          <p:nvPr>
            <p:ph type="ftr" sz="quarter" idx="11"/>
          </p:nvPr>
        </p:nvSpPr>
        <p:spPr/>
        <p:txBody>
          <a:bodyPr/>
          <a:lstStyle/>
          <a:p>
            <a:endParaRPr lang="uk-UA" dirty="0"/>
          </a:p>
        </p:txBody>
      </p:sp>
      <p:sp>
        <p:nvSpPr>
          <p:cNvPr id="6" name="Номер слайда 5"/>
          <p:cNvSpPr>
            <a:spLocks noGrp="1"/>
          </p:cNvSpPr>
          <p:nvPr>
            <p:ph type="sldNum" sz="quarter" idx="12"/>
          </p:nvPr>
        </p:nvSpPr>
        <p:spPr/>
        <p:txBody>
          <a:bodyPr/>
          <a:lstStyle/>
          <a:p>
            <a:fld id="{AAE67AF4-EC63-4077-B431-8524696E2BFC}" type="slidenum">
              <a:rPr lang="uk-UA" smtClean="0"/>
              <a:t>‹#›</a:t>
            </a:fld>
            <a:endParaRPr lang="uk-UA"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1345D2FE-2FA6-4A5C-86F8-1063720B9855}" type="datetimeFigureOut">
              <a:rPr lang="uk-UA" smtClean="0"/>
              <a:t>02.04.2025</a:t>
            </a:fld>
            <a:endParaRPr lang="uk-UA" dirty="0"/>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uk-UA" dirty="0"/>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AAE67AF4-EC63-4077-B431-8524696E2BFC}" type="slidenum">
              <a:rPr lang="uk-UA" smtClean="0"/>
              <a:t>‹#›</a:t>
            </a:fld>
            <a:endParaRPr lang="uk-UA" dirty="0"/>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4283968" y="4653136"/>
            <a:ext cx="4479032" cy="1800200"/>
          </a:xfrm>
        </p:spPr>
        <p:txBody>
          <a:bodyPr/>
          <a:lstStyle/>
          <a:p>
            <a:pPr lvl="0">
              <a:spcBef>
                <a:spcPts val="0"/>
              </a:spcBef>
              <a:spcAft>
                <a:spcPts val="1000"/>
              </a:spcAft>
              <a:buClrTx/>
              <a:buSzTx/>
              <a:defRPr/>
            </a:pPr>
            <a:r>
              <a:rPr lang="uk-UA" sz="1400" i="1" spc="0" dirty="0" smtClean="0">
                <a:solidFill>
                  <a:prstClr val="black"/>
                </a:solidFill>
                <a:latin typeface="Times New Roman"/>
                <a:ea typeface="Calibri"/>
                <a:cs typeface="Times New Roman"/>
              </a:rPr>
              <a:t>                  </a:t>
            </a:r>
            <a:r>
              <a:rPr lang="uk-UA" sz="1400" b="1" spc="0" dirty="0">
                <a:solidFill>
                  <a:srgbClr val="00B0F0"/>
                </a:solidFill>
                <a:latin typeface="Times New Roman"/>
                <a:ea typeface="Calibri"/>
                <a:cs typeface="Times New Roman"/>
              </a:rPr>
              <a:t>Кондратюк Людмила Олександрівна</a:t>
            </a:r>
          </a:p>
          <a:p>
            <a:pPr lvl="0">
              <a:spcBef>
                <a:spcPts val="0"/>
              </a:spcBef>
              <a:spcAft>
                <a:spcPts val="1000"/>
              </a:spcAft>
              <a:buClrTx/>
              <a:buSzTx/>
              <a:defRPr/>
            </a:pPr>
            <a:r>
              <a:rPr lang="uk-UA" sz="1400" b="1" spc="0" dirty="0">
                <a:solidFill>
                  <a:srgbClr val="00B0F0"/>
                </a:solidFill>
                <a:latin typeface="Times New Roman"/>
                <a:ea typeface="Calibri"/>
                <a:cs typeface="Times New Roman"/>
              </a:rPr>
              <a:t>                   Вчитель української мови та літератури</a:t>
            </a:r>
          </a:p>
          <a:p>
            <a:pPr lvl="0">
              <a:spcBef>
                <a:spcPts val="0"/>
              </a:spcBef>
              <a:spcAft>
                <a:spcPts val="1000"/>
              </a:spcAft>
              <a:buClrTx/>
              <a:buSzTx/>
              <a:defRPr/>
            </a:pPr>
            <a:r>
              <a:rPr lang="uk-UA" sz="1400" b="1" spc="0" dirty="0">
                <a:solidFill>
                  <a:srgbClr val="00B0F0"/>
                </a:solidFill>
                <a:latin typeface="Times New Roman"/>
                <a:ea typeface="Calibri"/>
                <a:cs typeface="Times New Roman"/>
              </a:rPr>
              <a:t>                      Вечірньої (змінної) школи № 20 м. Києва</a:t>
            </a:r>
            <a:endParaRPr lang="uk-UA" sz="1400" b="1" cap="all" spc="300" dirty="0">
              <a:solidFill>
                <a:srgbClr val="00B0F0"/>
              </a:solidFill>
              <a:latin typeface="Century Gothic"/>
            </a:endParaRPr>
          </a:p>
          <a:p>
            <a:endParaRPr lang="uk-UA" dirty="0">
              <a:solidFill>
                <a:srgbClr val="00B0F0"/>
              </a:solidFill>
            </a:endParaRPr>
          </a:p>
        </p:txBody>
      </p:sp>
      <p:sp>
        <p:nvSpPr>
          <p:cNvPr id="2" name="Заголовок 1"/>
          <p:cNvSpPr>
            <a:spLocks noGrp="1"/>
          </p:cNvSpPr>
          <p:nvPr>
            <p:ph type="ctrTitle"/>
          </p:nvPr>
        </p:nvSpPr>
        <p:spPr/>
        <p:txBody>
          <a:bodyPr/>
          <a:lstStyle/>
          <a:p>
            <a:r>
              <a:rPr lang="uk-UA" b="1" dirty="0" smtClean="0">
                <a:solidFill>
                  <a:srgbClr val="FFFF00"/>
                </a:solidFill>
                <a:latin typeface="Times New Roman" pitchFamily="18" charset="0"/>
                <a:cs typeface="Times New Roman" pitchFamily="18" charset="0"/>
              </a:rPr>
              <a:t>Комунікативно-стилістичні функції жестів і міміки</a:t>
            </a:r>
            <a:endParaRPr lang="uk-UA" b="1"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6075332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155448"/>
            <a:ext cx="8219256" cy="2913512"/>
          </a:xfrm>
        </p:spPr>
        <p:txBody>
          <a:bodyPr>
            <a:normAutofit fontScale="90000"/>
          </a:bodyPr>
          <a:lstStyle/>
          <a:p>
            <a:pPr lvl="0" algn="ctr">
              <a:spcBef>
                <a:spcPts val="0"/>
              </a:spcBef>
            </a:pPr>
            <a:r>
              <a:rPr lang="ru-RU" sz="2400" spc="0" dirty="0">
                <a:ln>
                  <a:noFill/>
                </a:ln>
                <a:solidFill>
                  <a:prstClr val="white"/>
                </a:solidFill>
                <a:effectLst/>
                <a:latin typeface="Times New Roman" pitchFamily="18" charset="0"/>
                <a:ea typeface="+mn-ea"/>
                <a:cs typeface="Times New Roman" pitchFamily="18" charset="0"/>
              </a:rPr>
              <a:t>Комунікативний процес реалізується за допомогою певних засобів — </a:t>
            </a:r>
            <a:r>
              <a:rPr lang="ru-RU" sz="2400" b="1" spc="0" dirty="0">
                <a:ln>
                  <a:noFill/>
                </a:ln>
                <a:solidFill>
                  <a:srgbClr val="00B0F0"/>
                </a:solidFill>
                <a:effectLst/>
                <a:latin typeface="Times New Roman" pitchFamily="18" charset="0"/>
                <a:ea typeface="+mn-ea"/>
                <a:cs typeface="Times New Roman" pitchFamily="18" charset="0"/>
              </a:rPr>
              <a:t>знакових систем.</a:t>
            </a:r>
            <a:br>
              <a:rPr lang="ru-RU" sz="2400" b="1" spc="0" dirty="0">
                <a:ln>
                  <a:noFill/>
                </a:ln>
                <a:solidFill>
                  <a:srgbClr val="00B0F0"/>
                </a:solidFill>
                <a:effectLst/>
                <a:latin typeface="Times New Roman" pitchFamily="18" charset="0"/>
                <a:ea typeface="+mn-ea"/>
                <a:cs typeface="Times New Roman" pitchFamily="18" charset="0"/>
              </a:rPr>
            </a:br>
            <a:r>
              <a:rPr lang="ru-RU" sz="2400" b="1" spc="0" dirty="0">
                <a:ln>
                  <a:noFill/>
                </a:ln>
                <a:solidFill>
                  <a:srgbClr val="00B0F0"/>
                </a:solidFill>
                <a:effectLst/>
                <a:latin typeface="Times New Roman" pitchFamily="18" charset="0"/>
                <a:ea typeface="+mn-ea"/>
                <a:cs typeface="Times New Roman" pitchFamily="18" charset="0"/>
              </a:rPr>
              <a:t/>
            </a:r>
            <a:br>
              <a:rPr lang="ru-RU" sz="2400" b="1" spc="0" dirty="0">
                <a:ln>
                  <a:noFill/>
                </a:ln>
                <a:solidFill>
                  <a:srgbClr val="00B0F0"/>
                </a:solidFill>
                <a:effectLst/>
                <a:latin typeface="Times New Roman" pitchFamily="18" charset="0"/>
                <a:ea typeface="+mn-ea"/>
                <a:cs typeface="Times New Roman" pitchFamily="18" charset="0"/>
              </a:rPr>
            </a:br>
            <a:r>
              <a:rPr lang="ru-RU" sz="2400" spc="0" dirty="0">
                <a:ln>
                  <a:noFill/>
                </a:ln>
                <a:solidFill>
                  <a:prstClr val="white"/>
                </a:solidFill>
                <a:effectLst/>
                <a:latin typeface="Times New Roman" pitchFamily="18" charset="0"/>
                <a:ea typeface="+mn-ea"/>
                <a:cs typeface="Times New Roman" pitchFamily="18" charset="0"/>
              </a:rPr>
              <a:t> Їх поділяють на:</a:t>
            </a:r>
            <a:br>
              <a:rPr lang="ru-RU" sz="2400" spc="0" dirty="0">
                <a:ln>
                  <a:noFill/>
                </a:ln>
                <a:solidFill>
                  <a:prstClr val="white"/>
                </a:solidFill>
                <a:effectLst/>
                <a:latin typeface="Times New Roman" pitchFamily="18" charset="0"/>
                <a:ea typeface="+mn-ea"/>
                <a:cs typeface="Times New Roman" pitchFamily="18" charset="0"/>
              </a:rPr>
            </a:br>
            <a:r>
              <a:rPr lang="ru-RU" sz="2400" spc="0" dirty="0">
                <a:ln>
                  <a:noFill/>
                </a:ln>
                <a:solidFill>
                  <a:prstClr val="white"/>
                </a:solidFill>
                <a:effectLst/>
                <a:latin typeface="Times New Roman" pitchFamily="18" charset="0"/>
                <a:ea typeface="+mn-ea"/>
                <a:cs typeface="Times New Roman" pitchFamily="18" charset="0"/>
              </a:rPr>
              <a:t> - вербальні (лат. </a:t>
            </a:r>
            <a:r>
              <a:rPr lang="en-US" sz="2400" spc="0" dirty="0">
                <a:ln>
                  <a:noFill/>
                </a:ln>
                <a:solidFill>
                  <a:prstClr val="white"/>
                </a:solidFill>
                <a:effectLst/>
                <a:latin typeface="Times New Roman" pitchFamily="18" charset="0"/>
                <a:ea typeface="+mn-ea"/>
                <a:cs typeface="Times New Roman" pitchFamily="18" charset="0"/>
              </a:rPr>
              <a:t>verbalis — </a:t>
            </a:r>
            <a:r>
              <a:rPr lang="ru-RU" sz="2400" spc="0" dirty="0">
                <a:ln>
                  <a:noFill/>
                </a:ln>
                <a:solidFill>
                  <a:prstClr val="white"/>
                </a:solidFill>
                <a:effectLst/>
                <a:latin typeface="Times New Roman" pitchFamily="18" charset="0"/>
                <a:ea typeface="+mn-ea"/>
                <a:cs typeface="Times New Roman" pitchFamily="18" charset="0"/>
              </a:rPr>
              <a:t>словесний); </a:t>
            </a:r>
            <a:br>
              <a:rPr lang="ru-RU" sz="2400" spc="0" dirty="0">
                <a:ln>
                  <a:noFill/>
                </a:ln>
                <a:solidFill>
                  <a:prstClr val="white"/>
                </a:solidFill>
                <a:effectLst/>
                <a:latin typeface="Times New Roman" pitchFamily="18" charset="0"/>
                <a:ea typeface="+mn-ea"/>
                <a:cs typeface="Times New Roman" pitchFamily="18" charset="0"/>
              </a:rPr>
            </a:br>
            <a:r>
              <a:rPr lang="ru-RU" sz="2400" spc="0" dirty="0">
                <a:ln>
                  <a:noFill/>
                </a:ln>
                <a:solidFill>
                  <a:prstClr val="white"/>
                </a:solidFill>
                <a:effectLst/>
                <a:latin typeface="Times New Roman" pitchFamily="18" charset="0"/>
                <a:ea typeface="+mn-ea"/>
                <a:cs typeface="Times New Roman" pitchFamily="18" charset="0"/>
              </a:rPr>
              <a:t>- невербальні (безсловесні). </a:t>
            </a:r>
            <a:br>
              <a:rPr lang="ru-RU" sz="2400" spc="0" dirty="0">
                <a:ln>
                  <a:noFill/>
                </a:ln>
                <a:solidFill>
                  <a:prstClr val="white"/>
                </a:solidFill>
                <a:effectLst/>
                <a:latin typeface="Times New Roman" pitchFamily="18" charset="0"/>
                <a:ea typeface="+mn-ea"/>
                <a:cs typeface="Times New Roman" pitchFamily="18" charset="0"/>
              </a:rPr>
            </a:br>
            <a:endParaRPr lang="uk-UA" dirty="0"/>
          </a:p>
        </p:txBody>
      </p:sp>
      <p:pic>
        <p:nvPicPr>
          <p:cNvPr id="3"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1403648" y="2348880"/>
            <a:ext cx="6624736"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56187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6632"/>
            <a:ext cx="427990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188641"/>
            <a:ext cx="3358101"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4077072"/>
            <a:ext cx="3120044"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4088" y="4321658"/>
            <a:ext cx="2936272" cy="2103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2798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решение 3"/>
          <p:cNvSpPr/>
          <p:nvPr/>
        </p:nvSpPr>
        <p:spPr>
          <a:xfrm>
            <a:off x="251520" y="640335"/>
            <a:ext cx="3744416" cy="2321193"/>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600" b="1" dirty="0" smtClean="0">
                <a:solidFill>
                  <a:srgbClr val="FFFF00"/>
                </a:solidFill>
                <a:latin typeface="Times New Roman" pitchFamily="18" charset="0"/>
                <a:cs typeface="Times New Roman" pitchFamily="18" charset="0"/>
              </a:rPr>
              <a:t>Жест </a:t>
            </a:r>
            <a:r>
              <a:rPr lang="uk-UA" sz="1600" dirty="0" smtClean="0">
                <a:latin typeface="Times New Roman" pitchFamily="18" charset="0"/>
                <a:cs typeface="Times New Roman" pitchFamily="18" charset="0"/>
              </a:rPr>
              <a:t>– рух тіла, який супроводжує мовлення людини </a:t>
            </a:r>
            <a:endParaRPr lang="uk-UA" sz="1600" dirty="0">
              <a:latin typeface="Times New Roman" pitchFamily="18" charset="0"/>
              <a:cs typeface="Times New Roman" pitchFamily="18" charset="0"/>
            </a:endParaRPr>
          </a:p>
        </p:txBody>
      </p:sp>
      <p:sp>
        <p:nvSpPr>
          <p:cNvPr id="5" name="Блок-схема: решение 4"/>
          <p:cNvSpPr/>
          <p:nvPr/>
        </p:nvSpPr>
        <p:spPr>
          <a:xfrm>
            <a:off x="4860031" y="640335"/>
            <a:ext cx="3973017" cy="2321193"/>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600" b="1" dirty="0" smtClean="0">
                <a:solidFill>
                  <a:srgbClr val="FFFF00"/>
                </a:solidFill>
                <a:latin typeface="Times New Roman" pitchFamily="18" charset="0"/>
                <a:cs typeface="Times New Roman" pitchFamily="18" charset="0"/>
              </a:rPr>
              <a:t>Міміка </a:t>
            </a:r>
            <a:r>
              <a:rPr lang="uk-UA" sz="1600" b="1" dirty="0" smtClean="0">
                <a:solidFill>
                  <a:schemeClr val="tx1"/>
                </a:solidFill>
                <a:latin typeface="Times New Roman" pitchFamily="18" charset="0"/>
                <a:cs typeface="Times New Roman" pitchFamily="18" charset="0"/>
              </a:rPr>
              <a:t>– </a:t>
            </a:r>
            <a:r>
              <a:rPr lang="uk-UA" sz="1600" dirty="0" smtClean="0">
                <a:solidFill>
                  <a:schemeClr val="tx1"/>
                </a:solidFill>
                <a:latin typeface="Times New Roman" pitchFamily="18" charset="0"/>
                <a:cs typeface="Times New Roman" pitchFamily="18" charset="0"/>
              </a:rPr>
              <a:t>рухи м’язів обличчя, які виражають душевний стан людини</a:t>
            </a:r>
            <a:endParaRPr lang="uk-UA" sz="1600" dirty="0">
              <a:solidFill>
                <a:srgbClr val="FFFF00"/>
              </a:solidFill>
              <a:latin typeface="Times New Roman" pitchFamily="18" charset="0"/>
              <a:cs typeface="Times New Roman" pitchFamily="18" charset="0"/>
            </a:endParaRPr>
          </a:p>
        </p:txBody>
      </p:sp>
      <p:sp>
        <p:nvSpPr>
          <p:cNvPr id="11" name="Двойная волна 10"/>
          <p:cNvSpPr/>
          <p:nvPr/>
        </p:nvSpPr>
        <p:spPr>
          <a:xfrm>
            <a:off x="971600" y="3717032"/>
            <a:ext cx="7344816" cy="2066528"/>
          </a:xfrm>
          <a:prstGeom prst="double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1600" b="1" dirty="0">
                <a:solidFill>
                  <a:srgbClr val="FF0000"/>
                </a:solidFill>
                <a:latin typeface="Times New Roman" pitchFamily="18" charset="0"/>
                <a:cs typeface="Times New Roman" pitchFamily="18" charset="0"/>
              </a:rPr>
              <a:t>ПАНТОМІ́МА </a:t>
            </a:r>
            <a:r>
              <a:rPr lang="vi-VN" sz="1600" dirty="0">
                <a:solidFill>
                  <a:schemeClr val="tx1"/>
                </a:solidFill>
                <a:latin typeface="Times New Roman" pitchFamily="18" charset="0"/>
                <a:cs typeface="Times New Roman" pitchFamily="18" charset="0"/>
              </a:rPr>
              <a:t>(від грец. </a:t>
            </a:r>
            <a:r>
              <a:rPr lang="el-GR" sz="1600" dirty="0">
                <a:solidFill>
                  <a:schemeClr val="tx1"/>
                </a:solidFill>
                <a:latin typeface="Times New Roman" pitchFamily="18" charset="0"/>
                <a:cs typeface="Times New Roman" pitchFamily="18" charset="0"/>
              </a:rPr>
              <a:t>παντόμιμος — </a:t>
            </a:r>
            <a:r>
              <a:rPr lang="vi-VN" sz="1600" dirty="0">
                <a:solidFill>
                  <a:schemeClr val="tx1"/>
                </a:solidFill>
                <a:latin typeface="Times New Roman" pitchFamily="18" charset="0"/>
                <a:cs typeface="Times New Roman" pitchFamily="18" charset="0"/>
              </a:rPr>
              <a:t>мімічний актор, який наслідує та певним чином відтворює прикмети оточення) — вид сценічного </a:t>
            </a:r>
            <a:r>
              <a:rPr lang="vi-VN" sz="1600" i="1" dirty="0">
                <a:solidFill>
                  <a:schemeClr val="tx1"/>
                </a:solidFill>
                <a:latin typeface="Times New Roman" pitchFamily="18" charset="0"/>
                <a:cs typeface="Times New Roman" pitchFamily="18" charset="0"/>
              </a:rPr>
              <a:t>мистецтва</a:t>
            </a:r>
            <a:r>
              <a:rPr lang="vi-VN" sz="1600" dirty="0">
                <a:solidFill>
                  <a:schemeClr val="tx1"/>
                </a:solidFill>
                <a:latin typeface="Times New Roman" pitchFamily="18" charset="0"/>
                <a:cs typeface="Times New Roman" pitchFamily="18" charset="0"/>
              </a:rPr>
              <a:t>, в якому художній </a:t>
            </a:r>
            <a:r>
              <a:rPr lang="uk-UA" sz="1600" dirty="0" smtClean="0">
                <a:solidFill>
                  <a:schemeClr val="tx1"/>
                </a:solidFill>
                <a:latin typeface="Times New Roman" pitchFamily="18" charset="0"/>
                <a:cs typeface="Times New Roman" pitchFamily="18" charset="0"/>
              </a:rPr>
              <a:t>образ</a:t>
            </a:r>
            <a:r>
              <a:rPr lang="vi-VN" sz="1600" dirty="0">
                <a:solidFill>
                  <a:schemeClr val="tx1"/>
                </a:solidFill>
                <a:latin typeface="Times New Roman" pitchFamily="18" charset="0"/>
                <a:cs typeface="Times New Roman" pitchFamily="18" charset="0"/>
              </a:rPr>
              <a:t> створюється за допомогою міміки і </a:t>
            </a:r>
            <a:r>
              <a:rPr lang="vi-VN" sz="1600" i="1" dirty="0">
                <a:solidFill>
                  <a:schemeClr val="tx1"/>
                </a:solidFill>
                <a:latin typeface="Times New Roman" pitchFamily="18" charset="0"/>
                <a:cs typeface="Times New Roman" pitchFamily="18" charset="0"/>
              </a:rPr>
              <a:t>жесту</a:t>
            </a:r>
            <a:r>
              <a:rPr lang="vi-VN" sz="1600" dirty="0">
                <a:solidFill>
                  <a:schemeClr val="tx1"/>
                </a:solidFill>
                <a:latin typeface="Times New Roman" pitchFamily="18" charset="0"/>
                <a:cs typeface="Times New Roman" pitchFamily="18" charset="0"/>
              </a:rPr>
              <a:t>, </a:t>
            </a:r>
            <a:r>
              <a:rPr lang="vi-VN" sz="1600" i="1" dirty="0">
                <a:solidFill>
                  <a:schemeClr val="tx1"/>
                </a:solidFill>
                <a:latin typeface="Times New Roman" pitchFamily="18" charset="0"/>
                <a:cs typeface="Times New Roman" pitchFamily="18" charset="0"/>
              </a:rPr>
              <a:t>пластики</a:t>
            </a:r>
            <a:r>
              <a:rPr lang="vi-VN" sz="1600" dirty="0">
                <a:solidFill>
                  <a:schemeClr val="tx1"/>
                </a:solidFill>
                <a:latin typeface="Times New Roman" pitchFamily="18" charset="0"/>
                <a:cs typeface="Times New Roman" pitchFamily="18" charset="0"/>
              </a:rPr>
              <a:t> тіла, пересування у просторі. </a:t>
            </a:r>
            <a:endParaRPr lang="uk-UA" sz="1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5363881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9512" y="404664"/>
            <a:ext cx="3960440" cy="388843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499992" y="2348880"/>
            <a:ext cx="4248471" cy="403244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6253093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1196752"/>
            <a:ext cx="8229600" cy="4899248"/>
          </a:xfrm>
          <a:solidFill>
            <a:schemeClr val="bg2">
              <a:lumMod val="20000"/>
              <a:lumOff val="80000"/>
            </a:schemeClr>
          </a:solidFill>
        </p:spPr>
        <p:txBody>
          <a:bodyPr>
            <a:normAutofit/>
          </a:bodyPr>
          <a:lstStyle/>
          <a:p>
            <a:pPr marL="0" indent="0" algn="ctr">
              <a:buNone/>
            </a:pPr>
            <a:endParaRPr lang="uk-UA" sz="1600" dirty="0" smtClean="0">
              <a:solidFill>
                <a:schemeClr val="bg1"/>
              </a:solidFill>
              <a:latin typeface="Times New Roman" pitchFamily="18" charset="0"/>
              <a:cs typeface="Times New Roman" pitchFamily="18" charset="0"/>
            </a:endParaRPr>
          </a:p>
          <a:p>
            <a:pPr marL="0" indent="0" algn="ctr">
              <a:buNone/>
            </a:pPr>
            <a:endParaRPr lang="uk-UA" sz="1600" dirty="0">
              <a:solidFill>
                <a:schemeClr val="bg1"/>
              </a:solidFill>
              <a:latin typeface="Times New Roman" pitchFamily="18" charset="0"/>
              <a:cs typeface="Times New Roman" pitchFamily="18" charset="0"/>
            </a:endParaRPr>
          </a:p>
          <a:p>
            <a:pPr marL="0" indent="0" algn="ctr">
              <a:buNone/>
            </a:pPr>
            <a:r>
              <a:rPr lang="uk-UA" sz="1600" dirty="0" smtClean="0">
                <a:solidFill>
                  <a:schemeClr val="bg1"/>
                </a:solidFill>
                <a:latin typeface="Times New Roman" pitchFamily="18" charset="0"/>
                <a:cs typeface="Times New Roman" pitchFamily="18" charset="0"/>
              </a:rPr>
              <a:t>Усне мовлення в усіх стилях ( художнє, розмовно-побутове, конфесійне, наукове, а особливо публіцистичне), пов’язане із жестами, мімікою і пантомімою. Творячи писемне мовлення, мовці орієнтуються на його усне відтворення за допомогою немовних засобів.</a:t>
            </a:r>
          </a:p>
          <a:p>
            <a:pPr marL="0" indent="0" algn="ctr">
              <a:buNone/>
            </a:pPr>
            <a:endParaRPr lang="uk-UA" sz="1600" dirty="0">
              <a:solidFill>
                <a:schemeClr val="bg1"/>
              </a:solidFill>
              <a:latin typeface="Times New Roman" pitchFamily="18" charset="0"/>
              <a:cs typeface="Times New Roman" pitchFamily="18" charset="0"/>
            </a:endParaRPr>
          </a:p>
          <a:p>
            <a:pPr marL="0" indent="0" algn="ctr">
              <a:buNone/>
            </a:pPr>
            <a:r>
              <a:rPr lang="uk-UA" sz="1600" dirty="0" smtClean="0">
                <a:solidFill>
                  <a:schemeClr val="bg1"/>
                </a:solidFill>
                <a:latin typeface="Times New Roman" pitchFamily="18" charset="0"/>
                <a:cs typeface="Times New Roman" pitchFamily="18" charset="0"/>
              </a:rPr>
              <a:t>У жестах, мімічних і пантомімічних рухах своєрідно виражаються розум, почуттєва сфера людини.</a:t>
            </a:r>
          </a:p>
          <a:p>
            <a:pPr marL="0" indent="0" algn="ctr">
              <a:buNone/>
            </a:pPr>
            <a:r>
              <a:rPr lang="uk-UA" sz="1600" dirty="0" smtClean="0">
                <a:solidFill>
                  <a:schemeClr val="bg1"/>
                </a:solidFill>
                <a:latin typeface="Times New Roman" pitchFamily="18" charset="0"/>
                <a:cs typeface="Times New Roman" pitchFamily="18" charset="0"/>
              </a:rPr>
              <a:t>Наприклад, вимовляючи кінцеву фразу частини фрази </a:t>
            </a:r>
            <a:r>
              <a:rPr lang="uk-UA" sz="1600" b="1" dirty="0" smtClean="0">
                <a:solidFill>
                  <a:schemeClr val="bg1"/>
                </a:solidFill>
                <a:latin typeface="Times New Roman" pitchFamily="18" charset="0"/>
                <a:cs typeface="Times New Roman" pitchFamily="18" charset="0"/>
              </a:rPr>
              <a:t>Не в свої сани не сідай</a:t>
            </a:r>
            <a:endParaRPr lang="uk-UA" sz="1600" dirty="0" smtClean="0">
              <a:solidFill>
                <a:schemeClr val="bg1"/>
              </a:solidFill>
              <a:latin typeface="Times New Roman" pitchFamily="18" charset="0"/>
              <a:cs typeface="Times New Roman" pitchFamily="18" charset="0"/>
            </a:endParaRPr>
          </a:p>
          <a:p>
            <a:pPr marL="0" indent="0" algn="ctr">
              <a:buNone/>
            </a:pPr>
            <a:endParaRPr lang="uk-UA" sz="1600" dirty="0" smtClean="0">
              <a:solidFill>
                <a:schemeClr val="bg1"/>
              </a:solidFill>
              <a:latin typeface="Times New Roman" pitchFamily="18" charset="0"/>
              <a:cs typeface="Times New Roman" pitchFamily="18" charset="0"/>
            </a:endParaRPr>
          </a:p>
          <a:p>
            <a:pPr marL="0" indent="0" algn="ctr">
              <a:buNone/>
            </a:pPr>
            <a:r>
              <a:rPr lang="uk-UA" sz="1600" dirty="0" smtClean="0">
                <a:solidFill>
                  <a:schemeClr val="bg1"/>
                </a:solidFill>
                <a:latin typeface="Times New Roman" pitchFamily="18" charset="0"/>
                <a:cs typeface="Times New Roman" pitchFamily="18" charset="0"/>
              </a:rPr>
              <a:t>- Що робить мовець?</a:t>
            </a:r>
            <a:endParaRPr lang="uk-UA" sz="16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8281946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260648"/>
            <a:ext cx="8229600" cy="6192688"/>
          </a:xfrm>
        </p:spPr>
        <p:txBody>
          <a:bodyPr>
            <a:normAutofit/>
          </a:bodyPr>
          <a:lstStyle/>
          <a:p>
            <a:pPr marL="0" indent="0" algn="ctr">
              <a:buNone/>
            </a:pPr>
            <a:r>
              <a:rPr lang="uk-UA" sz="1600" dirty="0" smtClean="0">
                <a:latin typeface="Times New Roman" pitchFamily="18" charset="0"/>
                <a:cs typeface="Times New Roman" pitchFamily="18" charset="0"/>
              </a:rPr>
              <a:t>      </a:t>
            </a:r>
            <a:r>
              <a:rPr lang="uk-UA" sz="1600" dirty="0" smtClean="0">
                <a:solidFill>
                  <a:schemeClr val="accent2">
                    <a:lumMod val="60000"/>
                    <a:lumOff val="40000"/>
                  </a:schemeClr>
                </a:solidFill>
                <a:latin typeface="Times New Roman" pitchFamily="18" charset="0"/>
                <a:cs typeface="Times New Roman" pitchFamily="18" charset="0"/>
              </a:rPr>
              <a:t>Жести й міміка в поєднанні з мовленням виражають усе, у чому людина  має потребу.</a:t>
            </a:r>
          </a:p>
          <a:p>
            <a:pPr marL="0" indent="0" algn="ctr">
              <a:buNone/>
            </a:pPr>
            <a:r>
              <a:rPr lang="uk-UA" sz="1600" dirty="0" smtClean="0">
                <a:solidFill>
                  <a:schemeClr val="accent2">
                    <a:lumMod val="60000"/>
                    <a:lumOff val="40000"/>
                  </a:schemeClr>
                </a:solidFill>
                <a:latin typeface="Times New Roman" pitchFamily="18" charset="0"/>
                <a:cs typeface="Times New Roman" pitchFamily="18" charset="0"/>
              </a:rPr>
              <a:t>Міміко-жестикуляційні рухи є теж стилістичними ознаками мовлення, бо доповнюють і збагачують зміст сказаного.</a:t>
            </a:r>
          </a:p>
          <a:p>
            <a:pPr marL="0" indent="0" algn="ctr">
              <a:buNone/>
            </a:pPr>
            <a:endParaRPr lang="uk-UA" sz="1600" dirty="0">
              <a:solidFill>
                <a:schemeClr val="accent2">
                  <a:lumMod val="60000"/>
                  <a:lumOff val="40000"/>
                </a:schemeClr>
              </a:solidFill>
              <a:latin typeface="Times New Roman" pitchFamily="18" charset="0"/>
              <a:cs typeface="Times New Roman" pitchFamily="18" charset="0"/>
            </a:endParaRPr>
          </a:p>
          <a:p>
            <a:pPr marL="0" indent="0" algn="ctr">
              <a:buNone/>
            </a:pPr>
            <a:r>
              <a:rPr lang="uk-UA" sz="1600" dirty="0" smtClean="0">
                <a:solidFill>
                  <a:schemeClr val="accent2">
                    <a:lumMod val="60000"/>
                    <a:lumOff val="40000"/>
                  </a:schemeClr>
                </a:solidFill>
                <a:latin typeface="Times New Roman" pitchFamily="18" charset="0"/>
                <a:cs typeface="Times New Roman" pitchFamily="18" charset="0"/>
              </a:rPr>
              <a:t>Жести й міміка особливо важливі в театральному й кіномистецтві.</a:t>
            </a:r>
            <a:endParaRPr lang="uk-UA" sz="1600" dirty="0">
              <a:solidFill>
                <a:schemeClr val="accent2">
                  <a:lumMod val="60000"/>
                  <a:lumOff val="40000"/>
                </a:schemeClr>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132856"/>
            <a:ext cx="4392488" cy="3377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780928"/>
            <a:ext cx="4104456"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31503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310896"/>
            <a:ext cx="8229600" cy="6142440"/>
          </a:xfrm>
        </p:spPr>
        <p:style>
          <a:lnRef idx="1">
            <a:schemeClr val="accent5"/>
          </a:lnRef>
          <a:fillRef idx="2">
            <a:schemeClr val="accent5"/>
          </a:fillRef>
          <a:effectRef idx="1">
            <a:schemeClr val="accent5"/>
          </a:effectRef>
          <a:fontRef idx="minor">
            <a:schemeClr val="dk1"/>
          </a:fontRef>
        </p:style>
        <p:txBody>
          <a:bodyPr>
            <a:normAutofit/>
          </a:bodyPr>
          <a:lstStyle/>
          <a:p>
            <a:pPr marL="0" indent="0" algn="just">
              <a:buNone/>
            </a:pPr>
            <a:r>
              <a:rPr lang="uk-UA" sz="1600" dirty="0" smtClean="0">
                <a:latin typeface="Times New Roman" pitchFamily="18" charset="0"/>
                <a:cs typeface="Times New Roman" pitchFamily="18" charset="0"/>
              </a:rPr>
              <a:t>     </a:t>
            </a:r>
            <a:r>
              <a:rPr lang="uk-UA" sz="1600" dirty="0" smtClean="0">
                <a:solidFill>
                  <a:schemeClr val="bg1"/>
                </a:solidFill>
                <a:latin typeface="Times New Roman" pitchFamily="18" charset="0"/>
                <a:cs typeface="Times New Roman" pitchFamily="18" charset="0"/>
              </a:rPr>
              <a:t>Стилістично виправданими мають бути жести й міміка в різних ситуаціях мовлення: під час виступу на конференції треба виважено й стримано застосовувати ці позамовні засоби, а в приватній розмові, особливо з друзями чи близькими людьми свобода рухів значно більша.</a:t>
            </a:r>
          </a:p>
          <a:p>
            <a:pPr marL="0" indent="0" algn="just">
              <a:buNone/>
            </a:pPr>
            <a:endParaRPr lang="uk-UA" sz="1600" dirty="0">
              <a:solidFill>
                <a:schemeClr val="bg1"/>
              </a:solidFill>
              <a:latin typeface="Times New Roman" pitchFamily="18" charset="0"/>
              <a:cs typeface="Times New Roman" pitchFamily="18" charset="0"/>
            </a:endParaRPr>
          </a:p>
          <a:p>
            <a:pPr marL="0" indent="0" algn="just">
              <a:buNone/>
            </a:pPr>
            <a:endParaRPr lang="uk-UA" sz="1600" dirty="0" smtClean="0">
              <a:solidFill>
                <a:schemeClr val="bg1"/>
              </a:solidFill>
              <a:latin typeface="Times New Roman" pitchFamily="18" charset="0"/>
              <a:cs typeface="Times New Roman" pitchFamily="18" charset="0"/>
            </a:endParaRPr>
          </a:p>
          <a:p>
            <a:pPr marL="0" indent="0" algn="just">
              <a:buNone/>
            </a:pPr>
            <a:endParaRPr lang="uk-UA" sz="1600" dirty="0">
              <a:solidFill>
                <a:schemeClr val="bg1"/>
              </a:solidFill>
              <a:latin typeface="Times New Roman" pitchFamily="18" charset="0"/>
              <a:cs typeface="Times New Roman" pitchFamily="18" charset="0"/>
            </a:endParaRPr>
          </a:p>
          <a:p>
            <a:pPr marL="0" indent="0" algn="just">
              <a:buNone/>
            </a:pPr>
            <a:endParaRPr lang="uk-UA" sz="1600" dirty="0" smtClean="0">
              <a:solidFill>
                <a:schemeClr val="bg1"/>
              </a:solidFill>
              <a:latin typeface="Times New Roman" pitchFamily="18" charset="0"/>
              <a:cs typeface="Times New Roman" pitchFamily="18" charset="0"/>
            </a:endParaRPr>
          </a:p>
          <a:p>
            <a:pPr marL="0" indent="0" algn="just">
              <a:buNone/>
            </a:pPr>
            <a:endParaRPr lang="uk-UA" sz="1600" dirty="0">
              <a:solidFill>
                <a:schemeClr val="bg1"/>
              </a:solidFill>
              <a:latin typeface="Times New Roman" pitchFamily="18" charset="0"/>
              <a:cs typeface="Times New Roman" pitchFamily="18" charset="0"/>
            </a:endParaRPr>
          </a:p>
          <a:p>
            <a:pPr marL="0" indent="0" algn="just">
              <a:buNone/>
            </a:pPr>
            <a:endParaRPr lang="uk-UA" sz="1600" dirty="0" smtClean="0">
              <a:solidFill>
                <a:schemeClr val="bg1"/>
              </a:solidFill>
              <a:latin typeface="Times New Roman" pitchFamily="18" charset="0"/>
              <a:cs typeface="Times New Roman" pitchFamily="18" charset="0"/>
            </a:endParaRPr>
          </a:p>
          <a:p>
            <a:pPr marL="0" indent="0" algn="just">
              <a:buNone/>
            </a:pPr>
            <a:endParaRPr lang="uk-UA" sz="1600" dirty="0">
              <a:solidFill>
                <a:schemeClr val="bg1"/>
              </a:solidFill>
              <a:latin typeface="Times New Roman" pitchFamily="18" charset="0"/>
              <a:cs typeface="Times New Roman" pitchFamily="18" charset="0"/>
            </a:endParaRPr>
          </a:p>
          <a:p>
            <a:pPr marL="0" indent="0" algn="just">
              <a:buNone/>
            </a:pPr>
            <a:r>
              <a:rPr lang="uk-UA" sz="1600" dirty="0" smtClean="0">
                <a:solidFill>
                  <a:schemeClr val="bg1"/>
                </a:solidFill>
                <a:latin typeface="Times New Roman" pitchFamily="18" charset="0"/>
                <a:cs typeface="Times New Roman" pitchFamily="18" charset="0"/>
              </a:rPr>
              <a:t>   </a:t>
            </a:r>
          </a:p>
          <a:p>
            <a:pPr marL="0" indent="0" algn="just">
              <a:buNone/>
            </a:pPr>
            <a:r>
              <a:rPr lang="uk-UA" sz="1600" dirty="0" smtClean="0">
                <a:solidFill>
                  <a:schemeClr val="bg1"/>
                </a:solidFill>
                <a:latin typeface="Times New Roman" pitchFamily="18" charset="0"/>
                <a:cs typeface="Times New Roman" pitchFamily="18" charset="0"/>
              </a:rPr>
              <a:t> Про важливість жестів і міміки свідчить той факт, що в красномовстві майстри слова щедро передають іноді найтонші емоційні вібрації несловесного спілкування:</a:t>
            </a:r>
          </a:p>
          <a:p>
            <a:pPr marL="0" indent="0" algn="ctr">
              <a:buNone/>
            </a:pPr>
            <a:r>
              <a:rPr lang="uk-UA" sz="1600" i="1" dirty="0" smtClean="0">
                <a:solidFill>
                  <a:schemeClr val="bg1"/>
                </a:solidFill>
                <a:latin typeface="Times New Roman" pitchFamily="18" charset="0"/>
                <a:cs typeface="Times New Roman" pitchFamily="18" charset="0"/>
              </a:rPr>
              <a:t>Маланка сплеснула руками і, не розтуляючи їх, видивлялась на нього здивованими, повними обурення й жаху очима (М. Коцюбинський)</a:t>
            </a:r>
            <a:endParaRPr lang="uk-UA" sz="1600" i="1"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1412776"/>
            <a:ext cx="2448272"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347968"/>
            <a:ext cx="3164210" cy="2369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14592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95536" y="476672"/>
            <a:ext cx="4059238" cy="561662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6" name="Объект 5"/>
          <p:cNvSpPr>
            <a:spLocks noGrp="1"/>
          </p:cNvSpPr>
          <p:nvPr>
            <p:ph sz="half" idx="2"/>
          </p:nvPr>
        </p:nvSpPr>
        <p:spPr/>
        <p:txBody>
          <a:bodyPr>
            <a:normAutofit/>
          </a:bodyPr>
          <a:lstStyle/>
          <a:p>
            <a:pPr marL="0" indent="0" algn="ctr">
              <a:buNone/>
            </a:pPr>
            <a:r>
              <a:rPr lang="uk-UA" sz="2400" dirty="0" smtClean="0">
                <a:latin typeface="Times New Roman" pitchFamily="18" charset="0"/>
                <a:cs typeface="Times New Roman" pitchFamily="18" charset="0"/>
              </a:rPr>
              <a:t>Немовля, ще не розуміючи значення слів, міміку батьків сприймає як певний сигнал: захоплення, радість, здивування тощо, а усмішка – це знак, - отже, у своєму житті саме через міміку й жести людина починає своє спілкування.</a:t>
            </a:r>
            <a:endParaRPr lang="uk-UA" sz="2400" dirty="0">
              <a:latin typeface="Times New Roman" pitchFamily="18" charset="0"/>
              <a:cs typeface="Times New Roman" pitchFamily="18" charset="0"/>
            </a:endParaRPr>
          </a:p>
        </p:txBody>
      </p:sp>
    </p:spTree>
    <p:extLst>
      <p:ext uri="{BB962C8B-B14F-4D97-AF65-F5344CB8AC3E}">
        <p14:creationId xmlns:p14="http://schemas.microsoft.com/office/powerpoint/2010/main" val="37927472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692696"/>
            <a:ext cx="8352928" cy="550920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uk-UA" sz="1600" b="1" dirty="0">
                <a:solidFill>
                  <a:srgbClr val="000000"/>
                </a:solidFill>
                <a:latin typeface="Times New Roman" pitchFamily="18" charset="0"/>
                <a:cs typeface="Times New Roman" pitchFamily="18" charset="0"/>
              </a:rPr>
              <a:t>П</a:t>
            </a:r>
            <a:r>
              <a:rPr lang="uk-UA" sz="1600" b="1" dirty="0" smtClean="0">
                <a:solidFill>
                  <a:srgbClr val="000000"/>
                </a:solidFill>
                <a:latin typeface="Times New Roman" pitchFamily="18" charset="0"/>
                <a:cs typeface="Times New Roman" pitchFamily="18" charset="0"/>
              </a:rPr>
              <a:t>рочитайте уривок із тексту А. </a:t>
            </a:r>
            <a:r>
              <a:rPr lang="uk-UA" sz="1600" b="1" dirty="0" smtClean="0">
                <a:solidFill>
                  <a:srgbClr val="000000"/>
                </a:solidFill>
                <a:latin typeface="Times New Roman" pitchFamily="18" charset="0"/>
                <a:cs typeface="Times New Roman" pitchFamily="18" charset="0"/>
              </a:rPr>
              <a:t>Содомори</a:t>
            </a:r>
            <a:r>
              <a:rPr lang="uk-UA" sz="1600" b="1" dirty="0" smtClean="0">
                <a:solidFill>
                  <a:srgbClr val="000000"/>
                </a:solidFill>
                <a:latin typeface="Times New Roman" pitchFamily="18" charset="0"/>
                <a:cs typeface="Times New Roman" pitchFamily="18" charset="0"/>
              </a:rPr>
              <a:t> “Рука” й скажіть, що вас у ньому здивувало.</a:t>
            </a:r>
          </a:p>
          <a:p>
            <a:pPr algn="just"/>
            <a:endParaRPr lang="uk-UA" sz="1600" dirty="0" smtClean="0">
              <a:solidFill>
                <a:srgbClr val="000000"/>
              </a:solidFill>
              <a:latin typeface="Times New Roman" pitchFamily="18" charset="0"/>
              <a:cs typeface="Times New Roman" pitchFamily="18" charset="0"/>
            </a:endParaRPr>
          </a:p>
          <a:p>
            <a:pPr algn="just"/>
            <a:r>
              <a:rPr lang="uk-UA" sz="1600" dirty="0" smtClean="0">
                <a:solidFill>
                  <a:srgbClr val="000000"/>
                </a:solidFill>
                <a:latin typeface="Times New Roman" pitchFamily="18" charset="0"/>
                <a:cs typeface="Times New Roman" pitchFamily="18" charset="0"/>
              </a:rPr>
              <a:t>     І якщо очі – дзеркало душі, то руки – її тлумачі. Дивніші, ніж язик, що навчився говорити. І навіть, коли мовою володіємо досконало, без рук, які теж по-своєму промовисті, не обходимося. Рука кличе, рука – проганяє. Рукою привітно махаємо, рукою – погрожуємо. Руками розводимо, руки опускаємо. Руками сплескуємо чи хапаємося за голову. Руки схрещуємо на грудях, переплітаємо, заломлюємо, ламаємо, складаємо до молитви. Руки зводимо до неба, закладаємо за спину, потираємо від задоволення, плещемо в долоні. Руки простягаємо назустріч; руками – відсахуємося. Руками закриваємо обличчя, аби не бачити; дивимося з-під долоні – аби краще бачити… У кожному русі – стан душі, вияв бажання, волі. Навіть голосуємо – руками. Бо рука – то голос. Коли мовчимо – говорять руки. Вони, як і душа, рідко бувають непорушними. Хіба при молитві: долонею до долоні, пальцем до пальця. Але ця непорушність, повторюємо, – не бездіяльна, бо й по руках, не розпорошуючись, молитовна енергія струмить угору, до Всевишнього…</a:t>
            </a:r>
          </a:p>
          <a:p>
            <a:pPr algn="just"/>
            <a:r>
              <a:rPr lang="uk-UA" sz="1600" dirty="0" smtClean="0">
                <a:solidFill>
                  <a:srgbClr val="000000"/>
                </a:solidFill>
                <a:latin typeface="Times New Roman" pitchFamily="18" charset="0"/>
                <a:cs typeface="Times New Roman" pitchFamily="18" charset="0"/>
              </a:rPr>
              <a:t>       Хрестимося правицею, а далі складаємо до молитви і правицю, і лівицю. Тут вони рівноправні, єдині. Але – це молитва. В житті ж, буває, права рука не відає, що творить ліва. Роздвоюємося. Втрачаємо єдність самі з собою…</a:t>
            </a:r>
          </a:p>
          <a:p>
            <a:pPr algn="just"/>
            <a:r>
              <a:rPr lang="uk-UA" sz="1600" dirty="0" smtClean="0">
                <a:solidFill>
                  <a:srgbClr val="000000"/>
                </a:solidFill>
                <a:latin typeface="Times New Roman" pitchFamily="18" charset="0"/>
                <a:cs typeface="Times New Roman" pitchFamily="18" charset="0"/>
              </a:rPr>
              <a:t>      Рука сіяча, рука гладіатора. Рука скрипаля, рука каменяра. Рука жонглера, рука весляра. Рука диригента, рука маляра… Рука на кермі, на живчику, на Євангелії… Рука, що виводить першу літеру, рука – що пише заповіт… Рука в кишені, рука – до кишені… Руки, </a:t>
            </a:r>
            <a:r>
              <a:rPr lang="uk-UA" sz="1600" dirty="0" smtClean="0">
                <a:solidFill>
                  <a:srgbClr val="000000"/>
                </a:solidFill>
                <a:latin typeface="Times New Roman" pitchFamily="18" charset="0"/>
                <a:cs typeface="Times New Roman" pitchFamily="18" charset="0"/>
              </a:rPr>
              <a:t>руки</a:t>
            </a:r>
            <a:r>
              <a:rPr lang="uk-UA" sz="1600" dirty="0" smtClean="0">
                <a:solidFill>
                  <a:srgbClr val="000000"/>
                </a:solidFill>
                <a:latin typeface="Times New Roman" pitchFamily="18" charset="0"/>
                <a:cs typeface="Times New Roman" pitchFamily="18" charset="0"/>
              </a:rPr>
              <a:t>, </a:t>
            </a:r>
            <a:r>
              <a:rPr lang="uk-UA" sz="1600" dirty="0" smtClean="0">
                <a:solidFill>
                  <a:srgbClr val="000000"/>
                </a:solidFill>
                <a:latin typeface="Times New Roman" pitchFamily="18" charset="0"/>
                <a:cs typeface="Times New Roman" pitchFamily="18" charset="0"/>
              </a:rPr>
              <a:t>руки</a:t>
            </a:r>
            <a:r>
              <a:rPr lang="uk-UA" sz="1600" dirty="0" smtClean="0">
                <a:solidFill>
                  <a:srgbClr val="000000"/>
                </a:solidFill>
                <a:latin typeface="Times New Roman" pitchFamily="18" charset="0"/>
                <a:cs typeface="Times New Roman" pitchFamily="18" charset="0"/>
              </a:rPr>
              <a:t>… Виліплюючи їх – самі лише руки – </a:t>
            </a:r>
            <a:r>
              <a:rPr lang="uk-UA" sz="1600" dirty="0" smtClean="0">
                <a:solidFill>
                  <a:srgbClr val="000000"/>
                </a:solidFill>
                <a:latin typeface="Times New Roman" pitchFamily="18" charset="0"/>
                <a:cs typeface="Times New Roman" pitchFamily="18" charset="0"/>
              </a:rPr>
              <a:t>Роден</a:t>
            </a:r>
            <a:r>
              <a:rPr lang="uk-UA" sz="1600" dirty="0" smtClean="0">
                <a:solidFill>
                  <a:srgbClr val="000000"/>
                </a:solidFill>
                <a:latin typeface="Times New Roman" pitchFamily="18" charset="0"/>
                <a:cs typeface="Times New Roman" pitchFamily="18" charset="0"/>
              </a:rPr>
              <a:t> ліпив саме життя, найвиразніший, </a:t>
            </a:r>
            <a:r>
              <a:rPr lang="uk-UA" sz="1600" dirty="0" smtClean="0">
                <a:solidFill>
                  <a:srgbClr val="000000"/>
                </a:solidFill>
                <a:latin typeface="Times New Roman" pitchFamily="18" charset="0"/>
                <a:cs typeface="Times New Roman" pitchFamily="18" charset="0"/>
              </a:rPr>
              <a:t>найкрасномовніший</a:t>
            </a:r>
            <a:r>
              <a:rPr lang="uk-UA" sz="1600" dirty="0" smtClean="0">
                <a:solidFill>
                  <a:srgbClr val="000000"/>
                </a:solidFill>
                <a:latin typeface="Times New Roman" pitchFamily="18" charset="0"/>
                <a:cs typeface="Times New Roman" pitchFamily="18" charset="0"/>
              </a:rPr>
              <a:t> його вияв.</a:t>
            </a:r>
            <a:endParaRPr lang="uk-UA" sz="1600" b="0" i="0" dirty="0">
              <a:solidFill>
                <a:srgbClr val="00000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9086121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611560" y="878793"/>
            <a:ext cx="5256584" cy="471044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Текст 2"/>
          <p:cNvSpPr>
            <a:spLocks noGrp="1"/>
          </p:cNvSpPr>
          <p:nvPr>
            <p:ph type="body" idx="2"/>
          </p:nvPr>
        </p:nvSpPr>
        <p:spPr>
          <a:xfrm>
            <a:off x="6084168" y="692696"/>
            <a:ext cx="2681880" cy="4641304"/>
          </a:xfrm>
        </p:spPr>
        <p:txBody>
          <a:bodyPr>
            <a:normAutofit/>
          </a:bodyPr>
          <a:lstStyle/>
          <a:p>
            <a:pPr marL="285750" indent="-285750" algn="ctr">
              <a:buFontTx/>
              <a:buChar char="-"/>
            </a:pPr>
            <a:r>
              <a:rPr lang="uk-UA" sz="1800" b="1" dirty="0" smtClean="0">
                <a:solidFill>
                  <a:srgbClr val="FFC000"/>
                </a:solidFill>
                <a:latin typeface="Times New Roman" pitchFamily="18" charset="0"/>
                <a:cs typeface="Times New Roman" pitchFamily="18" charset="0"/>
              </a:rPr>
              <a:t>Чи замислювалися ви раніше над роллю різних жестів , витворених руками?</a:t>
            </a:r>
          </a:p>
          <a:p>
            <a:pPr marL="285750" indent="-285750" algn="ctr">
              <a:buFontTx/>
              <a:buChar char="-"/>
            </a:pPr>
            <a:endParaRPr lang="uk-UA" sz="1800" b="1" dirty="0" smtClean="0">
              <a:solidFill>
                <a:srgbClr val="FFC000"/>
              </a:solidFill>
              <a:latin typeface="Times New Roman" pitchFamily="18" charset="0"/>
              <a:cs typeface="Times New Roman" pitchFamily="18" charset="0"/>
            </a:endParaRPr>
          </a:p>
          <a:p>
            <a:pPr marL="285750" indent="-285750" algn="ctr">
              <a:buFontTx/>
              <a:buChar char="-"/>
            </a:pPr>
            <a:r>
              <a:rPr lang="uk-UA" sz="1800" b="1" dirty="0" smtClean="0">
                <a:solidFill>
                  <a:srgbClr val="FFFF00"/>
                </a:solidFill>
                <a:latin typeface="Times New Roman" pitchFamily="18" charset="0"/>
                <a:cs typeface="Times New Roman" pitchFamily="18" charset="0"/>
              </a:rPr>
              <a:t>Чи будете ви більше уваги приділяти різним жестам рук і чому?</a:t>
            </a:r>
            <a:endParaRPr lang="uk-UA" sz="1800" b="1"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9267651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77500" lnSpcReduction="20000"/>
          </a:bodyPr>
          <a:lstStyle/>
          <a:p>
            <a:pPr algn="ctr"/>
            <a:r>
              <a:rPr lang="uk-UA" dirty="0" smtClean="0">
                <a:solidFill>
                  <a:schemeClr val="bg1"/>
                </a:solidFill>
                <a:latin typeface="Times New Roman" pitchFamily="18" charset="0"/>
                <a:cs typeface="Times New Roman" pitchFamily="18" charset="0"/>
              </a:rPr>
              <a:t>Рукостискання як вітальний жест використовується в багатьох країнах, але, як правило, в кожній з-посеред них має свої нюанси. У Японії й Китаї воно узвичаєне тільки серед рівних за соціальним статусом. Усіх, хто стоїть на вищому соціальному щаблі, вітають ввічливим поклоном. У країнах, де все ще підкреслюють пошанівок до жінки, чоловік першим руку їй не подає, чекає, коли вона сама зволить це зробити. В арабських країнах практикують рукостискання на будь-який смак — від короткого до тривалої процедури, коли міцно стиснуті долоні двох людей багато разів струшуються рухами вгору-вниз. Жінки ж лише торкаються одна одної прямими долонями. Європейці, як правило, не вітаються поцілунками, хіба що близькі друзі або родичі після тривалої розлуки. А жителі півдня Європи, Південної Америки й особливо країн Сходу цілуються під час зустрічі багато й охоче. Лише після поцілунку приступають до рукостискання. А от поцілунки рук, навіть між особами протилежної статі, вважаються непристойними. Так само обурливо сприйматимуть араби американську звичку сидіти, схрестивши ноги цифрою чотири, бо на Близькому Сході вважається образою показувати іншому підошви свого взуття.</a:t>
            </a:r>
            <a:endParaRPr lang="uk-UA" dirty="0">
              <a:solidFill>
                <a:schemeClr val="bg1"/>
              </a:solidFill>
              <a:latin typeface="Times New Roman" pitchFamily="18" charset="0"/>
              <a:cs typeface="Times New Roman" pitchFamily="18" charset="0"/>
            </a:endParaRPr>
          </a:p>
        </p:txBody>
      </p:sp>
      <p:sp>
        <p:nvSpPr>
          <p:cNvPr id="3" name="Заголовок 2"/>
          <p:cNvSpPr>
            <a:spLocks noGrp="1"/>
          </p:cNvSpPr>
          <p:nvPr>
            <p:ph type="title"/>
          </p:nvPr>
        </p:nvSpPr>
        <p:spPr>
          <a:xfrm>
            <a:off x="457200" y="152400"/>
            <a:ext cx="8229600" cy="828328"/>
          </a:xfrm>
        </p:spPr>
        <p:style>
          <a:lnRef idx="1">
            <a:schemeClr val="accent4"/>
          </a:lnRef>
          <a:fillRef idx="2">
            <a:schemeClr val="accent4"/>
          </a:fillRef>
          <a:effectRef idx="1">
            <a:schemeClr val="accent4"/>
          </a:effectRef>
          <a:fontRef idx="minor">
            <a:schemeClr val="dk1"/>
          </a:fontRef>
        </p:style>
        <p:txBody>
          <a:bodyPr>
            <a:normAutofit fontScale="90000"/>
          </a:bodyPr>
          <a:lstStyle/>
          <a:p>
            <a:pPr algn="ctr"/>
            <a:r>
              <a:rPr lang="uk-UA" sz="1800" b="1" dirty="0" smtClean="0">
                <a:solidFill>
                  <a:schemeClr val="accent3">
                    <a:lumMod val="75000"/>
                  </a:schemeClr>
                </a:solidFill>
                <a:latin typeface="Times New Roman" pitchFamily="18" charset="0"/>
                <a:cs typeface="Times New Roman" pitchFamily="18" charset="0"/>
              </a:rPr>
              <a:t>Прочитайте відомості про жести (В. Федоренко . «Мовні </a:t>
            </a:r>
            <a:r>
              <a:rPr lang="uk-UA" sz="1800" b="1" dirty="0" err="1" smtClean="0">
                <a:solidFill>
                  <a:schemeClr val="accent3">
                    <a:lumMod val="75000"/>
                  </a:schemeClr>
                </a:solidFill>
                <a:latin typeface="Times New Roman" pitchFamily="18" charset="0"/>
                <a:cs typeface="Times New Roman" pitchFamily="18" charset="0"/>
              </a:rPr>
              <a:t>цікавинки</a:t>
            </a:r>
            <a:r>
              <a:rPr lang="uk-UA" sz="1800" b="1" dirty="0" smtClean="0">
                <a:solidFill>
                  <a:schemeClr val="accent3">
                    <a:lumMod val="75000"/>
                  </a:schemeClr>
                </a:solidFill>
                <a:latin typeface="Times New Roman" pitchFamily="18" charset="0"/>
                <a:cs typeface="Times New Roman" pitchFamily="18" charset="0"/>
              </a:rPr>
              <a:t> »).   Розкажіть, про які жести народів інших країн ви знаєте. Поміркуйте, яку інформацію та який її обсяг можна передати іноземцю за допомогою жестів.</a:t>
            </a:r>
            <a:endParaRPr lang="uk-UA" sz="1800" b="1" dirty="0">
              <a:solidFill>
                <a:schemeClr val="accent3">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5400602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764704"/>
            <a:ext cx="8496944" cy="590931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uk-UA" dirty="0" smtClean="0">
                <a:solidFill>
                  <a:srgbClr val="681018"/>
                </a:solidFill>
                <a:latin typeface="Times New Roman" pitchFamily="18" charset="0"/>
                <a:cs typeface="Times New Roman" pitchFamily="18" charset="0"/>
              </a:rPr>
              <a:t>      Між особливостями спілкування, насамперед спілкування за допомогою жестів, на Заході — на Сході є чимало суттєвих відмінностей. Європеєць, споглядаючи розмову двох арабів, може подумати, що один із них або глухий, або короткозорий, настільки близько вони зазвичай стоять. Панібратське поплескування по шиї для арабів є дуже образливим, особливо для чоловіків. Ображаються араби й тоді, коли після жарту чи дотепу простягають руку співрозмовникові, аби той ударив по ній долонею, а європейці й американці цього не знають і сприймають такий жест як прощальний. Коли араби дивуються, вони плескають долонями, а не розводять руки. Араби кажуть «ні», підносячи голову (турки при цьому ще й клацають язиками), а щоб висловити цілковите заперечення, кусають ніготь на великому пальці правої руки і швидко викидають руку вперед. У Японії стиснутий кулак із відведеним великим пальцем — позначення наркомана, що курить опіум.</a:t>
            </a:r>
          </a:p>
          <a:p>
            <a:pPr algn="ctr"/>
            <a:r>
              <a:rPr lang="uk-UA" dirty="0">
                <a:solidFill>
                  <a:srgbClr val="681018"/>
                </a:solidFill>
                <a:latin typeface="Times New Roman" pitchFamily="18" charset="0"/>
                <a:cs typeface="Times New Roman" pitchFamily="18" charset="0"/>
              </a:rPr>
              <a:t> </a:t>
            </a:r>
            <a:r>
              <a:rPr lang="uk-UA" dirty="0" smtClean="0">
                <a:solidFill>
                  <a:srgbClr val="681018"/>
                </a:solidFill>
                <a:latin typeface="Times New Roman" pitchFamily="18" charset="0"/>
                <a:cs typeface="Times New Roman" pitchFamily="18" charset="0"/>
              </a:rPr>
              <a:t>      Якщо ви, опинившись у котрійсь із арабських країн, захочете прикликати до себе потрібну людину звичним жестом, тобто піднісши руку на рівень грудей долонею вгору і ворушачи пальцями в напрямку до себе, то досягнете протилежного ефекту. Араб вирішить, що ви наполягаєте на його негайному уході. Сам він, щоб підкликати кого-небудь, перевертає руку долонею вниз і робить пальцями «риючі» рухи. Так само чинять у цьому випадку в Гонконзі, Японії, Китаї. Японець і не ворухнеться, побачивши, що хтось зі співвітчизників кличе його до себе вказівним пальцем, тому що цей жест у Японії звертають тільки в бік тварин.</a:t>
            </a:r>
          </a:p>
          <a:p>
            <a:pPr algn="ctr"/>
            <a:endParaRPr lang="uk-UA" b="0" i="0" dirty="0">
              <a:solidFill>
                <a:srgbClr val="681018"/>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394248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908720"/>
            <a:ext cx="8003232" cy="4320480"/>
          </a:xfrm>
          <a:noFill/>
          <a:effectLst>
            <a:outerShdw blurRad="50800" dist="38100" dir="8100000" algn="tr" rotWithShape="0">
              <a:prstClr val="black">
                <a:alpha val="40000"/>
              </a:prstClr>
            </a:outerShdw>
          </a:effectLst>
        </p:spPr>
        <p:txBody>
          <a:bodyPr>
            <a:normAutofit/>
          </a:bodyPr>
          <a:lstStyle/>
          <a:p>
            <a:pPr algn="ctr"/>
            <a:r>
              <a:rPr lang="ru-RU" b="1" dirty="0" smtClean="0">
                <a:solidFill>
                  <a:srgbClr val="FFFF00"/>
                </a:solidFill>
                <a:effectLst/>
                <a:latin typeface="Times New Roman" pitchFamily="18" charset="0"/>
                <a:cs typeface="Times New Roman" pitchFamily="18" charset="0"/>
              </a:rPr>
              <a:t>ДОМАШНЄ ЗАВДАННЯ:</a:t>
            </a:r>
            <a:br>
              <a:rPr lang="ru-RU" b="1" dirty="0" smtClean="0">
                <a:solidFill>
                  <a:srgbClr val="FFFF00"/>
                </a:solidFill>
                <a:effectLst/>
                <a:latin typeface="Times New Roman" pitchFamily="18" charset="0"/>
                <a:cs typeface="Times New Roman" pitchFamily="18" charset="0"/>
              </a:rPr>
            </a:br>
            <a:r>
              <a:rPr lang="ru-RU" b="1" dirty="0" smtClean="0">
                <a:solidFill>
                  <a:srgbClr val="FFFF00"/>
                </a:solidFill>
                <a:effectLst/>
                <a:latin typeface="Times New Roman" pitchFamily="18" charset="0"/>
                <a:cs typeface="Times New Roman" pitchFamily="18" charset="0"/>
              </a:rPr>
              <a:t/>
            </a:r>
            <a:br>
              <a:rPr lang="ru-RU" b="1" dirty="0" smtClean="0">
                <a:solidFill>
                  <a:srgbClr val="FFFF00"/>
                </a:solidFill>
                <a:effectLst/>
                <a:latin typeface="Times New Roman" pitchFamily="18" charset="0"/>
                <a:cs typeface="Times New Roman" pitchFamily="18" charset="0"/>
              </a:rPr>
            </a:br>
            <a:r>
              <a:rPr lang="uk-UA" sz="3100" b="1" dirty="0" smtClean="0">
                <a:solidFill>
                  <a:srgbClr val="00B050"/>
                </a:solidFill>
                <a:effectLst/>
                <a:latin typeface="Times New Roman" pitchFamily="18" charset="0"/>
                <a:cs typeface="Times New Roman" pitchFamily="18" charset="0"/>
              </a:rPr>
              <a:t>Створити відео з близькою людиною, яка ділиться враженнями від переглянутого кінофільму чи вистави, захоплюючі подорожі чи відвідування музею, цікавого випадку чи несподіваної зустрічі .</a:t>
            </a:r>
            <a:endParaRPr lang="uk-UA" sz="3100" b="1" dirty="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4763193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39552" y="2413337"/>
            <a:ext cx="7930697" cy="1107996"/>
          </a:xfrm>
          <a:prstGeom prst="rect">
            <a:avLst/>
          </a:prstGeom>
        </p:spPr>
        <p:style>
          <a:lnRef idx="2">
            <a:schemeClr val="accent3"/>
          </a:lnRef>
          <a:fillRef idx="1">
            <a:schemeClr val="lt1"/>
          </a:fillRef>
          <a:effectRef idx="0">
            <a:schemeClr val="accent3"/>
          </a:effectRef>
          <a:fontRef idx="minor">
            <a:schemeClr val="dk1"/>
          </a:fontRef>
        </p:style>
        <p:txBody>
          <a:bodyPr wrap="none" lIns="91440" tIns="45720" rIns="91440" bIns="45720">
            <a:spAutoFit/>
          </a:bodyPr>
          <a:lstStyle/>
          <a:p>
            <a:pPr algn="ctr"/>
            <a:r>
              <a:rPr lang="ru-RU" sz="66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Times New Roman" pitchFamily="18" charset="0"/>
                <a:cs typeface="Times New Roman" pitchFamily="18" charset="0"/>
              </a:rPr>
              <a:t>ДЯКУЮ ЗА УВАГУ</a:t>
            </a:r>
            <a:endParaRPr lang="ru-RU" sz="66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2104728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197</TotalTime>
  <Words>1201</Words>
  <Application>Microsoft Office PowerPoint</Application>
  <PresentationFormat>Экран (4:3)</PresentationFormat>
  <Paragraphs>46</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Бумажная</vt:lpstr>
      <vt:lpstr>Комунікативно-стилістичні функції жестів і міміки</vt:lpstr>
      <vt:lpstr>Комунікативний процес реалізується за допомогою певних засобів — знакових систем.   Їх поділяють на:  - вербальні (лат. verbalis — словесний);  - невербальні (безсловесні).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Прочитайте відомості про жести (В. Федоренко . «Мовні цікавинки »).   Розкажіть, про які жести народів інших країн ви знаєте. Поміркуйте, яку інформацію та який її обсяг можна передати іноземцю за допомогою жестів.</vt:lpstr>
      <vt:lpstr>Презентация PowerPoint</vt:lpstr>
      <vt:lpstr>ДОМАШНЄ ЗАВДАННЯ:  Створити відео з близькою людиною, яка ділиться враженнями від переглянутого кінофільму чи вистави, захоплюючі подорожі чи відвідування музею, цікавого випадку чи несподіваної зустрічі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Комунікативно-стилістичні функції жестів і міміки</dc:title>
  <dc:creator>Людмила Кондратюк</dc:creator>
  <cp:lastModifiedBy>Людмила Кондратюк</cp:lastModifiedBy>
  <cp:revision>17</cp:revision>
  <dcterms:created xsi:type="dcterms:W3CDTF">2025-04-01T08:55:19Z</dcterms:created>
  <dcterms:modified xsi:type="dcterms:W3CDTF">2025-04-02T08:10:04Z</dcterms:modified>
</cp:coreProperties>
</file>