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</p:sldIdLst>
  <p:sldSz cx="6858000" cy="9906000" type="A4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DCCBB910-8363-4250-BE17-9BBE3CE6D37E}">
          <p14:sldIdLst>
            <p14:sldId id="256"/>
            <p14:sldId id="281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3"/>
            <p14:sldId id="274"/>
            <p14:sldId id="275"/>
            <p14:sldId id="2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579" autoAdjust="0"/>
  </p:normalViewPr>
  <p:slideViewPr>
    <p:cSldViewPr>
      <p:cViewPr varScale="1">
        <p:scale>
          <a:sx n="38" d="100"/>
          <a:sy n="38" d="100"/>
        </p:scale>
        <p:origin x="1716" y="54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282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2700" y="-102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0CF792-427D-4973-BDAA-31A98504A3BC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D9C599-AF17-44B2-B276-31E694FFDA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844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E9D40A-AC0E-41F7-A576-698DCAF9EEDF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38363" y="746125"/>
            <a:ext cx="2581275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069F84-DA21-43F4-B511-24D4B1198D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2400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12700" y="0"/>
            <a:ext cx="6883400" cy="9945688"/>
          </a:xfrm>
        </p:spPr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69F84-DA21-43F4-B511-24D4B1198D7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509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69F84-DA21-43F4-B511-24D4B1198D72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938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355BA-037B-486C-9C4B-4F2B79EEEFAA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C8EC-2DD4-43DE-BDAE-BF58E183A35F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1130D-0DF7-4473-9D0A-00D54DE14230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7475B-FA64-4DB8-917A-A64D8CB80D16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E9AA-22B8-44BA-8362-8A6634C38CC3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1B1D3-02F1-4A0B-A559-D41E2421CBA2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279C7-1017-4799-ACCA-741432A0300D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1D9D-B0D4-4931-A93C-8B0894988904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2802-F639-4090-8120-CD2AB4DC0957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B92B-FEE6-4D7D-A83E-0D31D8936C85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CC16-0A5B-4501-BCB6-6862E1D518F6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9917A-D160-4DC3-88C6-3401B116B2AA}" type="datetime1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6858000" cy="9906000"/>
          </a:xfrm>
        </p:spPr>
        <p:txBody>
          <a:bodyPr/>
          <a:lstStyle/>
          <a:p>
            <a:pPr algn="l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381232"/>
            <a:ext cx="6858000" cy="1042199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vert="horz" wrap="square" lIns="72000" tIns="72000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La Russ" pitchFamily="82" charset="0"/>
              </a:rPr>
              <a:t>ЛЕКСИКОЛОГІЯ</a:t>
            </a:r>
          </a:p>
        </p:txBody>
      </p:sp>
      <p:pic>
        <p:nvPicPr>
          <p:cNvPr id="10" name="Рисунок 9" descr="Ethnic-Ukraine-Patterns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858000" cy="1606567"/>
          </a:xfrm>
          <a:prstGeom prst="rect">
            <a:avLst/>
          </a:prstGeom>
        </p:spPr>
      </p:pic>
      <p:pic>
        <p:nvPicPr>
          <p:cNvPr id="11" name="Рисунок 10" descr="Ethnic-Ukraine-Patterns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227995"/>
            <a:ext cx="6858000" cy="16780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06501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56623"/>
            <a:ext cx="6858000" cy="124937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95384" y="2247880"/>
            <a:ext cx="5715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016732" y="1496616"/>
            <a:ext cx="482453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14375"/>
            <a:r>
              <a:rPr lang="ru-RU" sz="6000" b="1" dirty="0" smtClean="0">
                <a:latin typeface="Century Gothic" pitchFamily="34" charset="0"/>
              </a:rPr>
              <a:t>С</a:t>
            </a:r>
            <a:r>
              <a:rPr lang="ru-RU" sz="4000" b="1" dirty="0" smtClean="0">
                <a:latin typeface="Century Gothic" pitchFamily="34" charset="0"/>
              </a:rPr>
              <a:t>ЛОВО</a:t>
            </a:r>
          </a:p>
          <a:p>
            <a:pPr marL="714375"/>
            <a:r>
              <a:rPr lang="ru-RU" sz="2000" dirty="0">
                <a:latin typeface="Century Gothic" pitchFamily="34" charset="0"/>
              </a:rPr>
              <a:t/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>
                <a:latin typeface="Century Gothic" pitchFamily="34" charset="0"/>
              </a:rPr>
              <a:t>А </a:t>
            </a:r>
            <a:r>
              <a:rPr lang="ru-RU" sz="2000" dirty="0" err="1">
                <a:latin typeface="Century Gothic" pitchFamily="34" charset="0"/>
              </a:rPr>
              <a:t>Вкраїни</a:t>
            </a:r>
            <a:r>
              <a:rPr lang="ru-RU" sz="2000" dirty="0">
                <a:latin typeface="Century Gothic" pitchFamily="34" charset="0"/>
              </a:rPr>
              <a:t> </a:t>
            </a:r>
            <a:r>
              <a:rPr lang="ru-RU" sz="2000" dirty="0" err="1">
                <a:latin typeface="Century Gothic" pitchFamily="34" charset="0"/>
              </a:rPr>
              <a:t>мова</a:t>
            </a:r>
            <a:r>
              <a:rPr lang="ru-RU" sz="2000" dirty="0">
                <a:latin typeface="Century Gothic" pitchFamily="34" charset="0"/>
              </a:rPr>
              <a:t> —                      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 err="1">
                <a:latin typeface="Century Gothic" pitchFamily="34" charset="0"/>
              </a:rPr>
              <a:t>Мов</a:t>
            </a:r>
            <a:r>
              <a:rPr lang="ru-RU" sz="2000" dirty="0">
                <a:latin typeface="Century Gothic" pitchFamily="34" charset="0"/>
              </a:rPr>
              <a:t> те </a:t>
            </a:r>
            <a:r>
              <a:rPr lang="ru-RU" sz="2000" dirty="0" err="1">
                <a:latin typeface="Century Gothic" pitchFamily="34" charset="0"/>
              </a:rPr>
              <a:t>сонце</a:t>
            </a:r>
            <a:r>
              <a:rPr lang="ru-RU" sz="2000" dirty="0">
                <a:latin typeface="Century Gothic" pitchFamily="34" charset="0"/>
              </a:rPr>
              <a:t> </a:t>
            </a:r>
            <a:r>
              <a:rPr lang="ru-RU" sz="2000" dirty="0" err="1">
                <a:latin typeface="Century Gothic" pitchFamily="34" charset="0"/>
              </a:rPr>
              <a:t>дзвінкотюче</a:t>
            </a:r>
            <a:r>
              <a:rPr lang="ru-RU" sz="2000" dirty="0">
                <a:latin typeface="Century Gothic" pitchFamily="34" charset="0"/>
              </a:rPr>
              <a:t>,         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 err="1">
                <a:latin typeface="Century Gothic" pitchFamily="34" charset="0"/>
              </a:rPr>
              <a:t>Мов</a:t>
            </a:r>
            <a:r>
              <a:rPr lang="ru-RU" sz="2000" dirty="0">
                <a:latin typeface="Century Gothic" pitchFamily="34" charset="0"/>
              </a:rPr>
              <a:t> те золото </a:t>
            </a:r>
            <a:r>
              <a:rPr lang="ru-RU" sz="2000" dirty="0" err="1">
                <a:latin typeface="Century Gothic" pitchFamily="34" charset="0"/>
              </a:rPr>
              <a:t>блискуче</a:t>
            </a:r>
            <a:r>
              <a:rPr lang="ru-RU" sz="2000" dirty="0">
                <a:latin typeface="Century Gothic" pitchFamily="34" charset="0"/>
              </a:rPr>
              <a:t>,             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>
                <a:latin typeface="Century Gothic" pitchFamily="34" charset="0"/>
              </a:rPr>
              <a:t>Вся і </a:t>
            </a:r>
            <a:r>
              <a:rPr lang="ru-RU" sz="2000" dirty="0" err="1">
                <a:latin typeface="Century Gothic" pitchFamily="34" charset="0"/>
              </a:rPr>
              <a:t>давність</a:t>
            </a:r>
            <a:r>
              <a:rPr lang="ru-RU" sz="2000" dirty="0">
                <a:latin typeface="Century Gothic" pitchFamily="34" charset="0"/>
              </a:rPr>
              <a:t>, і обнова —          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 err="1">
                <a:latin typeface="Century Gothic" pitchFamily="34" charset="0"/>
              </a:rPr>
              <a:t>Українська</a:t>
            </a:r>
            <a:r>
              <a:rPr lang="ru-RU" sz="2000" dirty="0">
                <a:latin typeface="Century Gothic" pitchFamily="34" charset="0"/>
              </a:rPr>
              <a:t> </a:t>
            </a:r>
            <a:r>
              <a:rPr lang="ru-RU" sz="2000" dirty="0" err="1">
                <a:latin typeface="Century Gothic" pitchFamily="34" charset="0"/>
              </a:rPr>
              <a:t>мова</a:t>
            </a:r>
            <a:r>
              <a:rPr lang="ru-RU" sz="2000" dirty="0">
                <a:latin typeface="Century Gothic" pitchFamily="34" charset="0"/>
              </a:rPr>
              <a:t>.  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>
                <a:latin typeface="Century Gothic" pitchFamily="34" charset="0"/>
              </a:rPr>
              <a:t/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 err="1">
                <a:latin typeface="Century Gothic" pitchFamily="34" charset="0"/>
              </a:rPr>
              <a:t>Розцвітай</a:t>
            </a:r>
            <a:r>
              <a:rPr lang="ru-RU" sz="2000" dirty="0">
                <a:latin typeface="Century Gothic" pitchFamily="34" charset="0"/>
              </a:rPr>
              <a:t> же, слово,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>
                <a:latin typeface="Century Gothic" pitchFamily="34" charset="0"/>
              </a:rPr>
              <a:t>І в </a:t>
            </a:r>
            <a:r>
              <a:rPr lang="ru-RU" sz="2000" dirty="0" err="1">
                <a:latin typeface="Century Gothic" pitchFamily="34" charset="0"/>
              </a:rPr>
              <a:t>родині</a:t>
            </a:r>
            <a:r>
              <a:rPr lang="ru-RU" sz="2000" dirty="0">
                <a:latin typeface="Century Gothic" pitchFamily="34" charset="0"/>
              </a:rPr>
              <a:t>, і у </a:t>
            </a:r>
            <a:r>
              <a:rPr lang="ru-RU" sz="2000" dirty="0" err="1">
                <a:latin typeface="Century Gothic" pitchFamily="34" charset="0"/>
              </a:rPr>
              <a:t>школі</a:t>
            </a:r>
            <a:r>
              <a:rPr lang="ru-RU" sz="2000" dirty="0">
                <a:latin typeface="Century Gothic" pitchFamily="34" charset="0"/>
              </a:rPr>
              <a:t>,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>
                <a:latin typeface="Century Gothic" pitchFamily="34" charset="0"/>
              </a:rPr>
              <a:t>Й на </a:t>
            </a:r>
            <a:r>
              <a:rPr lang="ru-RU" sz="2000" dirty="0" err="1">
                <a:latin typeface="Century Gothic" pitchFamily="34" charset="0"/>
              </a:rPr>
              <a:t>заводі</a:t>
            </a:r>
            <a:r>
              <a:rPr lang="ru-RU" sz="2000" dirty="0">
                <a:latin typeface="Century Gothic" pitchFamily="34" charset="0"/>
              </a:rPr>
              <a:t>, і у </a:t>
            </a:r>
            <a:r>
              <a:rPr lang="ru-RU" sz="2000" dirty="0" err="1">
                <a:latin typeface="Century Gothic" pitchFamily="34" charset="0"/>
              </a:rPr>
              <a:t>полі</a:t>
            </a:r>
            <a:r>
              <a:rPr lang="ru-RU" sz="2000" dirty="0">
                <a:latin typeface="Century Gothic" pitchFamily="34" charset="0"/>
              </a:rPr>
              <a:t/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 err="1">
                <a:latin typeface="Century Gothic" pitchFamily="34" charset="0"/>
              </a:rPr>
              <a:t>Пречудесно</a:t>
            </a:r>
            <a:r>
              <a:rPr lang="ru-RU" sz="2000" dirty="0">
                <a:latin typeface="Century Gothic" pitchFamily="34" charset="0"/>
              </a:rPr>
              <a:t>, </a:t>
            </a:r>
            <a:r>
              <a:rPr lang="ru-RU" sz="2000" dirty="0" err="1">
                <a:latin typeface="Century Gothic" pitchFamily="34" charset="0"/>
              </a:rPr>
              <a:t>пречудово</a:t>
            </a:r>
            <a:r>
              <a:rPr lang="ru-RU" sz="2000" dirty="0">
                <a:latin typeface="Century Gothic" pitchFamily="34" charset="0"/>
              </a:rPr>
              <a:t/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 err="1">
                <a:latin typeface="Century Gothic" pitchFamily="34" charset="0"/>
              </a:rPr>
              <a:t>Розцвітай</a:t>
            </a:r>
            <a:r>
              <a:rPr lang="ru-RU" sz="2000" dirty="0">
                <a:latin typeface="Century Gothic" pitchFamily="34" charset="0"/>
              </a:rPr>
              <a:t> же, слово!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>
                <a:latin typeface="Century Gothic" pitchFamily="34" charset="0"/>
              </a:rPr>
              <a:t/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>
                <a:latin typeface="Century Gothic" pitchFamily="34" charset="0"/>
              </a:rPr>
              <a:t>Хай </a:t>
            </a:r>
            <a:r>
              <a:rPr lang="ru-RU" sz="2000" dirty="0" err="1">
                <a:latin typeface="Century Gothic" pitchFamily="34" charset="0"/>
              </a:rPr>
              <a:t>ізнов</a:t>
            </a:r>
            <a:r>
              <a:rPr lang="ru-RU" sz="2000" dirty="0">
                <a:latin typeface="Century Gothic" pitchFamily="34" charset="0"/>
              </a:rPr>
              <a:t> калина 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 err="1">
                <a:latin typeface="Century Gothic" pitchFamily="34" charset="0"/>
              </a:rPr>
              <a:t>Червоніє</a:t>
            </a:r>
            <a:r>
              <a:rPr lang="ru-RU" sz="2000" dirty="0">
                <a:latin typeface="Century Gothic" pitchFamily="34" charset="0"/>
              </a:rPr>
              <a:t>,  </a:t>
            </a:r>
            <a:r>
              <a:rPr lang="ru-RU" sz="2000" dirty="0" err="1">
                <a:latin typeface="Century Gothic" pitchFamily="34" charset="0"/>
              </a:rPr>
              <a:t>достигає</a:t>
            </a:r>
            <a:r>
              <a:rPr lang="ru-RU" sz="2000" dirty="0">
                <a:latin typeface="Century Gothic" pitchFamily="34" charset="0"/>
              </a:rPr>
              <a:t>, 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 err="1">
                <a:latin typeface="Century Gothic" pitchFamily="34" charset="0"/>
              </a:rPr>
              <a:t>Всьому</a:t>
            </a:r>
            <a:r>
              <a:rPr lang="ru-RU" sz="2000" dirty="0">
                <a:latin typeface="Century Gothic" pitchFamily="34" charset="0"/>
              </a:rPr>
              <a:t> </a:t>
            </a:r>
            <a:r>
              <a:rPr lang="ru-RU" sz="2000" dirty="0" err="1">
                <a:latin typeface="Century Gothic" pitchFamily="34" charset="0"/>
              </a:rPr>
              <a:t>світу</a:t>
            </a:r>
            <a:r>
              <a:rPr lang="ru-RU" sz="2000" dirty="0">
                <a:latin typeface="Century Gothic" pitchFamily="34" charset="0"/>
              </a:rPr>
              <a:t> </a:t>
            </a:r>
            <a:r>
              <a:rPr lang="ru-RU" sz="2000" dirty="0" err="1">
                <a:latin typeface="Century Gothic" pitchFamily="34" charset="0"/>
              </a:rPr>
              <a:t>заявляє</a:t>
            </a:r>
            <a:r>
              <a:rPr lang="ru-RU" sz="2000" dirty="0">
                <a:latin typeface="Century Gothic" pitchFamily="34" charset="0"/>
              </a:rPr>
              <a:t>: 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>
                <a:latin typeface="Century Gothic" pitchFamily="34" charset="0"/>
              </a:rPr>
              <a:t>Я — </a:t>
            </a:r>
            <a:r>
              <a:rPr lang="ru-RU" sz="2000" dirty="0" err="1">
                <a:latin typeface="Century Gothic" pitchFamily="34" charset="0"/>
              </a:rPr>
              <a:t>країна</a:t>
            </a:r>
            <a:r>
              <a:rPr lang="ru-RU" sz="2000" dirty="0">
                <a:latin typeface="Century Gothic" pitchFamily="34" charset="0"/>
              </a:rPr>
              <a:t> </a:t>
            </a:r>
            <a:r>
              <a:rPr lang="ru-RU" sz="2000" dirty="0" err="1">
                <a:latin typeface="Century Gothic" pitchFamily="34" charset="0"/>
              </a:rPr>
              <a:t>Україна</a:t>
            </a:r>
            <a:r>
              <a:rPr lang="ru-RU" sz="2000" dirty="0">
                <a:latin typeface="Century Gothic" pitchFamily="34" charset="0"/>
              </a:rPr>
              <a:t> — 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dirty="0">
                <a:latin typeface="Century Gothic" pitchFamily="34" charset="0"/>
              </a:rPr>
              <a:t>На </a:t>
            </a:r>
            <a:r>
              <a:rPr lang="ru-RU" sz="2000" dirty="0" err="1">
                <a:latin typeface="Century Gothic" pitchFamily="34" charset="0"/>
              </a:rPr>
              <a:t>горі</a:t>
            </a:r>
            <a:r>
              <a:rPr lang="ru-RU" sz="2000" dirty="0">
                <a:latin typeface="Century Gothic" pitchFamily="34" charset="0"/>
              </a:rPr>
              <a:t> калина!</a:t>
            </a:r>
            <a:br>
              <a:rPr lang="ru-RU" sz="2000" dirty="0">
                <a:latin typeface="Century Gothic" pitchFamily="34" charset="0"/>
              </a:rPr>
            </a:br>
            <a:r>
              <a:rPr lang="ru-RU" sz="2000" i="1" dirty="0">
                <a:latin typeface="Century Gothic" pitchFamily="34" charset="0"/>
              </a:rPr>
              <a:t>П. </a:t>
            </a:r>
            <a:r>
              <a:rPr lang="ru-RU" sz="2000" i="1" dirty="0" err="1">
                <a:latin typeface="Century Gothic" pitchFamily="34" charset="0"/>
              </a:rPr>
              <a:t>Тичина</a:t>
            </a:r>
            <a:endParaRPr lang="ru-RU" sz="2000" dirty="0">
              <a:latin typeface="Century Gothic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b="1" smtClean="0">
                <a:solidFill>
                  <a:schemeClr val="tx1"/>
                </a:solidFill>
                <a:latin typeface="a_AssuanBrk" pitchFamily="82" charset="-52"/>
              </a:rPr>
              <a:pPr/>
              <a:t>2</a:t>
            </a:fld>
            <a:endParaRPr lang="ru-RU" sz="1400" b="1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6858000" cy="9906000"/>
          </a:xfrm>
        </p:spPr>
        <p:txBody>
          <a:bodyPr/>
          <a:lstStyle/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endParaRPr lang="ru-RU" sz="2000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ЛЕКСИКА</a:t>
            </a:r>
            <a:endParaRPr lang="en-US" sz="2000" b="1" dirty="0" smtClean="0">
              <a:solidFill>
                <a:srgbClr val="C00000"/>
              </a:solidFill>
            </a:endParaRPr>
          </a:p>
          <a:p>
            <a:pPr algn="just"/>
            <a:r>
              <a:rPr lang="ru-RU" sz="1400" dirty="0" smtClean="0"/>
              <a:t>(</a:t>
            </a:r>
            <a:r>
              <a:rPr lang="ru-RU" sz="1400" dirty="0" err="1" smtClean="0"/>
              <a:t>від</a:t>
            </a:r>
            <a:r>
              <a:rPr lang="ru-RU" sz="1400" dirty="0" smtClean="0"/>
              <a:t> гр. </a:t>
            </a:r>
            <a:r>
              <a:rPr lang="ru-RU" sz="1400" dirty="0" err="1" smtClean="0"/>
              <a:t>lexicos</a:t>
            </a:r>
            <a:r>
              <a:rPr lang="ru-RU" sz="1400" dirty="0" smtClean="0"/>
              <a:t> - той, </a:t>
            </a:r>
            <a:r>
              <a:rPr lang="ru-RU" sz="1400" dirty="0" err="1" smtClean="0"/>
              <a:t>що</a:t>
            </a:r>
            <a:r>
              <a:rPr lang="ru-RU" sz="1400" dirty="0" smtClean="0"/>
              <a:t> </a:t>
            </a:r>
            <a:r>
              <a:rPr lang="ru-RU" sz="1400" dirty="0" err="1" smtClean="0"/>
              <a:t>відноситься</a:t>
            </a:r>
            <a:r>
              <a:rPr lang="ru-RU" sz="1400" dirty="0" smtClean="0"/>
              <a:t> до слова) - </a:t>
            </a:r>
            <a:r>
              <a:rPr lang="ru-RU" sz="1400" dirty="0" err="1" smtClean="0"/>
              <a:t>це</a:t>
            </a:r>
            <a:r>
              <a:rPr lang="ru-RU" sz="1400" dirty="0" smtClean="0"/>
              <a:t> </a:t>
            </a:r>
            <a:r>
              <a:rPr lang="ru-RU" sz="1400" dirty="0" err="1" smtClean="0"/>
              <a:t>сукупність</a:t>
            </a:r>
            <a:r>
              <a:rPr lang="ru-RU" sz="1400" dirty="0" smtClean="0"/>
              <a:t> </a:t>
            </a:r>
            <a:r>
              <a:rPr lang="ru-RU" sz="1400" dirty="0" err="1" smtClean="0"/>
              <a:t>слів</a:t>
            </a:r>
            <a:r>
              <a:rPr lang="ru-RU" sz="1400" dirty="0" smtClean="0"/>
              <a:t>, </a:t>
            </a:r>
            <a:r>
              <a:rPr lang="ru-RU" sz="1400" dirty="0" err="1" smtClean="0"/>
              <a:t>які</a:t>
            </a:r>
            <a:r>
              <a:rPr lang="ru-RU" sz="1400" dirty="0" smtClean="0"/>
              <a:t> </a:t>
            </a:r>
            <a:r>
              <a:rPr lang="ru-RU" sz="1400" dirty="0" err="1" smtClean="0"/>
              <a:t>вживаються</a:t>
            </a:r>
            <a:r>
              <a:rPr lang="ru-RU" sz="1400" dirty="0" smtClean="0"/>
              <a:t> у </a:t>
            </a:r>
            <a:r>
              <a:rPr lang="ru-RU" sz="1400" dirty="0" err="1" smtClean="0"/>
              <a:t>мові</a:t>
            </a:r>
            <a:r>
              <a:rPr lang="ru-RU" sz="1400" dirty="0" smtClean="0"/>
              <a:t>.</a:t>
            </a:r>
            <a:endParaRPr lang="en-US" sz="1400" dirty="0" smtClean="0"/>
          </a:p>
          <a:p>
            <a:pPr algn="just">
              <a:buNone/>
            </a:pPr>
            <a:endParaRPr lang="ru-RU" sz="1400" dirty="0" smtClean="0"/>
          </a:p>
          <a:p>
            <a:pPr algn="just"/>
            <a:r>
              <a:rPr lang="ru-RU" sz="1400" dirty="0" smtClean="0"/>
              <a:t>Наука, яка </a:t>
            </a:r>
            <a:r>
              <a:rPr lang="ru-RU" sz="1400" dirty="0" err="1" smtClean="0"/>
              <a:t>вивчає</a:t>
            </a:r>
            <a:r>
              <a:rPr lang="ru-RU" sz="1400" dirty="0" smtClean="0"/>
              <a:t> </a:t>
            </a:r>
            <a:r>
              <a:rPr lang="ru-RU" sz="1400" dirty="0" err="1" smtClean="0"/>
              <a:t>словниковий</a:t>
            </a:r>
            <a:r>
              <a:rPr lang="ru-RU" sz="1400" dirty="0" smtClean="0"/>
              <a:t> склад </a:t>
            </a:r>
            <a:r>
              <a:rPr lang="ru-RU" sz="1400" dirty="0" err="1" smtClean="0"/>
              <a:t>мови</a:t>
            </a:r>
            <a:r>
              <a:rPr lang="ru-RU" sz="1400" dirty="0" smtClean="0"/>
              <a:t> - </a:t>
            </a:r>
            <a:r>
              <a:rPr lang="ru-RU" sz="1400" dirty="0" err="1" smtClean="0"/>
              <a:t>значення</a:t>
            </a:r>
            <a:r>
              <a:rPr lang="ru-RU" sz="1400" dirty="0" smtClean="0"/>
              <a:t> </a:t>
            </a:r>
            <a:r>
              <a:rPr lang="ru-RU" sz="1400" dirty="0" err="1" smtClean="0"/>
              <a:t>слів</a:t>
            </a:r>
            <a:r>
              <a:rPr lang="ru-RU" sz="1400" dirty="0" smtClean="0"/>
              <a:t>, </a:t>
            </a:r>
            <a:r>
              <a:rPr lang="ru-RU" sz="1400" dirty="0" err="1" smtClean="0"/>
              <a:t>їх</a:t>
            </a:r>
            <a:r>
              <a:rPr lang="ru-RU" sz="1400" dirty="0" smtClean="0"/>
              <a:t> </a:t>
            </a:r>
            <a:r>
              <a:rPr lang="ru-RU" sz="1400" dirty="0" err="1" smtClean="0"/>
              <a:t>походження</a:t>
            </a:r>
            <a:r>
              <a:rPr lang="ru-RU" sz="1400" dirty="0" smtClean="0"/>
              <a:t>, </a:t>
            </a:r>
            <a:r>
              <a:rPr lang="ru-RU" sz="1400" dirty="0" err="1" smtClean="0"/>
              <a:t>зв'язок</a:t>
            </a:r>
            <a:r>
              <a:rPr lang="ru-RU" sz="1400" dirty="0" smtClean="0"/>
              <a:t> </a:t>
            </a:r>
            <a:r>
              <a:rPr lang="ru-RU" sz="1400" dirty="0" err="1" smtClean="0"/>
              <a:t>з</a:t>
            </a:r>
            <a:r>
              <a:rPr lang="ru-RU" sz="1400" dirty="0" smtClean="0"/>
              <a:t> </a:t>
            </a:r>
            <a:r>
              <a:rPr lang="ru-RU" sz="1400" dirty="0" err="1" smtClean="0"/>
              <a:t>іншими</a:t>
            </a:r>
            <a:r>
              <a:rPr lang="ru-RU" sz="1400" dirty="0" smtClean="0"/>
              <a:t> словами, </a:t>
            </a:r>
            <a:r>
              <a:rPr lang="ru-RU" sz="1400" dirty="0" err="1" smtClean="0"/>
              <a:t>має</a:t>
            </a:r>
            <a:r>
              <a:rPr lang="ru-RU" sz="1400" dirty="0" smtClean="0"/>
              <a:t> </a:t>
            </a:r>
            <a:r>
              <a:rPr lang="ru-RU" sz="1400" dirty="0" err="1" smtClean="0"/>
              <a:t>назву</a:t>
            </a:r>
            <a:r>
              <a:rPr lang="ru-RU" sz="1400" dirty="0" smtClean="0"/>
              <a:t> </a:t>
            </a:r>
            <a:r>
              <a:rPr lang="ru-RU" sz="1400" b="1" dirty="0" err="1" smtClean="0"/>
              <a:t>лексикологія</a:t>
            </a:r>
            <a:r>
              <a:rPr lang="ru-RU" sz="1400" b="1" dirty="0" smtClean="0"/>
              <a:t> </a:t>
            </a:r>
            <a:r>
              <a:rPr lang="ru-RU" sz="1400" dirty="0" smtClean="0"/>
              <a:t>(</a:t>
            </a:r>
            <a:r>
              <a:rPr lang="ru-RU" sz="1400" dirty="0" err="1" smtClean="0"/>
              <a:t>від</a:t>
            </a:r>
            <a:r>
              <a:rPr lang="ru-RU" sz="1400" dirty="0" smtClean="0"/>
              <a:t> гр. </a:t>
            </a:r>
            <a:r>
              <a:rPr lang="ru-RU" sz="1400" dirty="0" err="1" smtClean="0"/>
              <a:t>lexis</a:t>
            </a:r>
            <a:r>
              <a:rPr lang="ru-RU" sz="1400" dirty="0" smtClean="0"/>
              <a:t> - слово </a:t>
            </a:r>
            <a:r>
              <a:rPr lang="ru-RU" sz="1400" dirty="0" err="1" smtClean="0"/>
              <a:t>і</a:t>
            </a:r>
            <a:r>
              <a:rPr lang="ru-RU" sz="1400" dirty="0" smtClean="0"/>
              <a:t> </a:t>
            </a:r>
            <a:r>
              <a:rPr lang="ru-RU" sz="1400" dirty="0" err="1" smtClean="0"/>
              <a:t>logos</a:t>
            </a:r>
            <a:r>
              <a:rPr lang="ru-RU" sz="1400" dirty="0" smtClean="0"/>
              <a:t> - </a:t>
            </a:r>
            <a:r>
              <a:rPr lang="ru-RU" sz="1400" dirty="0" err="1" smtClean="0"/>
              <a:t>вчення</a:t>
            </a:r>
            <a:r>
              <a:rPr lang="ru-RU" sz="1400" dirty="0" smtClean="0"/>
              <a:t>).</a:t>
            </a:r>
            <a:endParaRPr lang="en-US" sz="1400" dirty="0" smtClean="0"/>
          </a:p>
          <a:p>
            <a:pPr algn="just"/>
            <a:endParaRPr lang="en-US" sz="1400" dirty="0" smtClean="0"/>
          </a:p>
          <a:p>
            <a:pPr algn="just"/>
            <a:r>
              <a:rPr lang="ru-RU" sz="1400" dirty="0" err="1" smtClean="0"/>
              <a:t>Збором</a:t>
            </a:r>
            <a:r>
              <a:rPr lang="ru-RU" sz="1400" dirty="0" smtClean="0"/>
              <a:t> та </a:t>
            </a:r>
            <a:r>
              <a:rPr lang="ru-RU" sz="1400" dirty="0" err="1" smtClean="0"/>
              <a:t>систематизацією</a:t>
            </a:r>
            <a:r>
              <a:rPr lang="ru-RU" sz="1400" dirty="0" smtClean="0"/>
              <a:t> </a:t>
            </a:r>
            <a:r>
              <a:rPr lang="ru-RU" sz="1400" dirty="0" err="1" smtClean="0"/>
              <a:t>слів</a:t>
            </a:r>
            <a:r>
              <a:rPr lang="ru-RU" sz="1400" dirty="0" smtClean="0"/>
              <a:t>, а </a:t>
            </a:r>
            <a:r>
              <a:rPr lang="ru-RU" sz="1400" dirty="0" err="1" smtClean="0"/>
              <a:t>також</a:t>
            </a:r>
            <a:r>
              <a:rPr lang="ru-RU" sz="1400" dirty="0" smtClean="0"/>
              <a:t> </a:t>
            </a:r>
            <a:r>
              <a:rPr lang="ru-RU" sz="1400" dirty="0" err="1" smtClean="0"/>
              <a:t>теорією</a:t>
            </a:r>
            <a:r>
              <a:rPr lang="ru-RU" sz="1400" dirty="0" smtClean="0"/>
              <a:t> та практикою </a:t>
            </a:r>
            <a:r>
              <a:rPr lang="ru-RU" sz="1400" dirty="0" err="1" smtClean="0"/>
              <a:t>укладання</a:t>
            </a:r>
            <a:r>
              <a:rPr lang="ru-RU" sz="1400" dirty="0" smtClean="0"/>
              <a:t> </a:t>
            </a:r>
            <a:r>
              <a:rPr lang="ru-RU" sz="1400" dirty="0" err="1" smtClean="0"/>
              <a:t>словників</a:t>
            </a:r>
            <a:r>
              <a:rPr lang="ru-RU" sz="1400" dirty="0" smtClean="0"/>
              <a:t> </a:t>
            </a:r>
            <a:r>
              <a:rPr lang="ru-RU" sz="1400" dirty="0" err="1" smtClean="0"/>
              <a:t>займається</a:t>
            </a:r>
            <a:r>
              <a:rPr lang="ru-RU" sz="1400" dirty="0" smtClean="0"/>
              <a:t> </a:t>
            </a:r>
            <a:r>
              <a:rPr lang="ru-RU" sz="1400" b="1" dirty="0" err="1" smtClean="0"/>
              <a:t>лексикографія</a:t>
            </a:r>
            <a:r>
              <a:rPr lang="ru-RU" sz="1400" dirty="0" smtClean="0"/>
              <a:t>.</a:t>
            </a:r>
          </a:p>
          <a:p>
            <a:pPr algn="just"/>
            <a:endParaRPr lang="uk-UA" sz="1400" dirty="0" smtClean="0"/>
          </a:p>
          <a:p>
            <a:pPr>
              <a:buNone/>
            </a:pPr>
            <a:r>
              <a:rPr lang="ru-RU" sz="1400" dirty="0" smtClean="0"/>
              <a:t>          </a:t>
            </a:r>
            <a:r>
              <a:rPr lang="ru-RU" sz="1400" dirty="0" err="1" smtClean="0"/>
              <a:t>Кожна</a:t>
            </a:r>
            <a:r>
              <a:rPr lang="ru-RU" sz="1400" dirty="0" smtClean="0"/>
              <a:t> </a:t>
            </a:r>
            <a:r>
              <a:rPr lang="ru-RU" sz="1400" dirty="0" err="1" smtClean="0"/>
              <a:t>мова</a:t>
            </a:r>
            <a:r>
              <a:rPr lang="ru-RU" sz="1400" dirty="0" smtClean="0"/>
              <a:t> </a:t>
            </a:r>
            <a:r>
              <a:rPr lang="ru-RU" sz="1400" dirty="0" err="1" smtClean="0"/>
              <a:t>складається</a:t>
            </a:r>
            <a:r>
              <a:rPr lang="ru-RU" sz="1400" dirty="0" smtClean="0"/>
              <a:t> </a:t>
            </a:r>
            <a:r>
              <a:rPr lang="ru-RU" sz="1400" dirty="0" err="1" smtClean="0"/>
              <a:t>із</a:t>
            </a:r>
            <a:r>
              <a:rPr lang="ru-RU" sz="1400" dirty="0" smtClean="0"/>
              <a:t> </a:t>
            </a:r>
            <a:r>
              <a:rPr lang="ru-RU" sz="1400" dirty="0" err="1" smtClean="0"/>
              <a:t>слів</a:t>
            </a:r>
            <a:r>
              <a:rPr lang="ru-RU" sz="1400" dirty="0" smtClean="0"/>
              <a:t>, </a:t>
            </a:r>
            <a:r>
              <a:rPr lang="ru-RU" sz="1400" dirty="0" err="1" smtClean="0"/>
              <a:t>і</a:t>
            </a:r>
            <a:r>
              <a:rPr lang="ru-RU" sz="1400" dirty="0" smtClean="0"/>
              <a:t> слово </a:t>
            </a:r>
            <a:r>
              <a:rPr lang="ru-RU" sz="1400" dirty="0" err="1" smtClean="0"/>
              <a:t>є</a:t>
            </a:r>
            <a:r>
              <a:rPr lang="ru-RU" sz="1400" dirty="0" smtClean="0"/>
              <a:t> </a:t>
            </a:r>
            <a:r>
              <a:rPr lang="ru-RU" sz="1400" dirty="0" err="1" smtClean="0"/>
              <a:t>однією</a:t>
            </a:r>
            <a:r>
              <a:rPr lang="ru-RU" sz="1400" dirty="0" smtClean="0"/>
              <a:t> </a:t>
            </a:r>
            <a:r>
              <a:rPr lang="ru-RU" sz="1400" dirty="0" err="1" smtClean="0"/>
              <a:t>з</a:t>
            </a:r>
            <a:r>
              <a:rPr lang="ru-RU" sz="1400" dirty="0" smtClean="0"/>
              <a:t> </a:t>
            </a:r>
            <a:r>
              <a:rPr lang="ru-RU" sz="1400" dirty="0" err="1" smtClean="0"/>
              <a:t>основних</a:t>
            </a:r>
            <a:r>
              <a:rPr lang="ru-RU" sz="1400" dirty="0" smtClean="0"/>
              <a:t> </a:t>
            </a:r>
            <a:r>
              <a:rPr lang="ru-RU" sz="1400" dirty="0" err="1" smtClean="0"/>
              <a:t>одиниць</a:t>
            </a:r>
            <a:r>
              <a:rPr lang="ru-RU" sz="1400" dirty="0" smtClean="0"/>
              <a:t> </a:t>
            </a:r>
            <a:r>
              <a:rPr lang="ru-RU" sz="1400" dirty="0" err="1" smtClean="0"/>
              <a:t>мови</a:t>
            </a:r>
            <a:r>
              <a:rPr lang="ru-RU" sz="1400" dirty="0" smtClean="0"/>
              <a:t>.</a:t>
            </a:r>
          </a:p>
          <a:p>
            <a:pPr>
              <a:buNone/>
            </a:pPr>
            <a:r>
              <a:rPr lang="ru-RU" sz="1400" dirty="0" smtClean="0"/>
              <a:t>Слова за </a:t>
            </a:r>
            <a:r>
              <a:rPr lang="ru-RU" sz="1400" dirty="0" err="1" smtClean="0"/>
              <a:t>різними</a:t>
            </a:r>
            <a:r>
              <a:rPr lang="ru-RU" sz="1400" dirty="0" smtClean="0"/>
              <a:t> </a:t>
            </a:r>
            <a:r>
              <a:rPr lang="ru-RU" sz="1400" dirty="0" err="1" smtClean="0"/>
              <a:t>ознаками</a:t>
            </a:r>
            <a:r>
              <a:rPr lang="ru-RU" sz="1400" dirty="0" smtClean="0"/>
              <a:t> </a:t>
            </a:r>
            <a:r>
              <a:rPr lang="ru-RU" sz="1400" dirty="0" err="1" smtClean="0"/>
              <a:t>можна</a:t>
            </a:r>
            <a:r>
              <a:rPr lang="ru-RU" sz="1400" dirty="0" smtClean="0"/>
              <a:t> </a:t>
            </a:r>
            <a:r>
              <a:rPr lang="ru-RU" sz="1400" dirty="0" err="1" smtClean="0"/>
              <a:t>згрупувати</a:t>
            </a:r>
            <a:r>
              <a:rPr lang="ru-RU" sz="1400" dirty="0" smtClean="0"/>
              <a:t> так:</a:t>
            </a:r>
          </a:p>
          <a:p>
            <a:pPr>
              <a:buNone/>
            </a:pPr>
            <a:endParaRPr lang="ru-RU" sz="1400" dirty="0" smtClean="0"/>
          </a:p>
          <a:p>
            <a:pPr algn="just"/>
            <a:endParaRPr lang="uk-UA" sz="1400" dirty="0" smtClean="0"/>
          </a:p>
          <a:p>
            <a:pPr algn="just"/>
            <a:endParaRPr lang="uk-UA" sz="1400" dirty="0" smtClean="0"/>
          </a:p>
          <a:p>
            <a:pPr algn="just"/>
            <a:endParaRPr lang="uk-UA" sz="1400" dirty="0" smtClean="0"/>
          </a:p>
          <a:p>
            <a:pPr algn="just"/>
            <a:endParaRPr lang="uk-UA" sz="1400" dirty="0" smtClean="0"/>
          </a:p>
          <a:p>
            <a:pPr algn="just"/>
            <a:endParaRPr lang="uk-UA" sz="1400" dirty="0" smtClean="0"/>
          </a:p>
          <a:p>
            <a:pPr algn="just"/>
            <a:endParaRPr lang="ru-RU" sz="1400" dirty="0" smtClean="0"/>
          </a:p>
          <a:p>
            <a:pPr algn="just">
              <a:buNone/>
            </a:pPr>
            <a:endParaRPr lang="ru-RU" sz="1400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785818"/>
          </a:xfrm>
          <a:prstGeom prst="rect">
            <a:avLst/>
          </a:prstGeom>
        </p:spPr>
      </p:pic>
      <p:pic>
        <p:nvPicPr>
          <p:cNvPr id="6" name="Рисунок 5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42375"/>
            <a:ext cx="6858000" cy="963625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71546" y="4095744"/>
          <a:ext cx="4572000" cy="435771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286000"/>
                <a:gridCol w="2286000"/>
              </a:tblGrid>
              <a:tr h="561029">
                <a:tc gridSpan="2"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За </a:t>
                      </a:r>
                      <a:r>
                        <a:rPr lang="uk-UA" dirty="0" err="1" smtClean="0"/>
                        <a:t>походженям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5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/>
                        <a:t>активного </a:t>
                      </a:r>
                      <a:r>
                        <a:rPr lang="ru-RU" sz="1000" dirty="0" err="1"/>
                        <a:t>вжитку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/>
                        <a:t>місто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495772">
                <a:tc>
                  <a:txBody>
                    <a:bodyPr/>
                    <a:lstStyle/>
                    <a:p>
                      <a:pPr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ru-RU" sz="1000"/>
                        <a:t>застарілі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ru-RU" sz="1000" dirty="0"/>
                        <a:t>град (</a:t>
                      </a:r>
                      <a:r>
                        <a:rPr lang="ru-RU" sz="1000" dirty="0" err="1"/>
                        <a:t>місто</a:t>
                      </a:r>
                      <a:r>
                        <a:rPr lang="ru-RU" sz="1000" dirty="0"/>
                        <a:t>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56102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latin typeface="Arial"/>
                          <a:ea typeface="Times New Roman"/>
                          <a:cs typeface="Times New Roman"/>
                        </a:rPr>
                        <a:t>За </a:t>
                      </a:r>
                      <a:r>
                        <a:rPr lang="ru-RU" sz="1400" b="1" dirty="0" err="1">
                          <a:latin typeface="Arial"/>
                          <a:ea typeface="Times New Roman"/>
                          <a:cs typeface="Times New Roman"/>
                        </a:rPr>
                        <a:t>активністю</a:t>
                      </a:r>
                      <a:r>
                        <a:rPr lang="ru-RU" sz="1400" b="1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dirty="0" err="1">
                          <a:latin typeface="Arial"/>
                          <a:ea typeface="Times New Roman"/>
                          <a:cs typeface="Times New Roman"/>
                        </a:rPr>
                        <a:t>вживання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1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загальновживані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Arial"/>
                          <a:ea typeface="Times New Roman"/>
                          <a:cs typeface="Times New Roman"/>
                        </a:rPr>
                        <a:t>батько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561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незагальновживані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Arial"/>
                          <a:ea typeface="Times New Roman"/>
                          <a:cs typeface="Times New Roman"/>
                        </a:rPr>
                        <a:t>гіпотенуза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56102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latin typeface="Arial"/>
                          <a:ea typeface="Times New Roman"/>
                          <a:cs typeface="Times New Roman"/>
                        </a:rPr>
                        <a:t>За </a:t>
                      </a:r>
                      <a:r>
                        <a:rPr lang="ru-RU" sz="1600" b="1" dirty="0">
                          <a:latin typeface="Arial"/>
                          <a:ea typeface="Times New Roman"/>
                          <a:cs typeface="Times New Roman"/>
                        </a:rPr>
                        <a:t>сферою </a:t>
                      </a:r>
                      <a:r>
                        <a:rPr lang="ru-RU" sz="1600" b="1" dirty="0" err="1">
                          <a:latin typeface="Arial"/>
                          <a:ea typeface="Times New Roman"/>
                          <a:cs typeface="Times New Roman"/>
                        </a:rPr>
                        <a:t>вживання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1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літературні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Arial"/>
                          <a:ea typeface="Times New Roman"/>
                          <a:cs typeface="Times New Roman"/>
                        </a:rPr>
                        <a:t>гарний</a:t>
                      </a:r>
                      <a:r>
                        <a:rPr lang="ru-RU" sz="1000" i="1" dirty="0">
                          <a:latin typeface="Arial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000" i="1" dirty="0" err="1">
                          <a:latin typeface="Arial"/>
                          <a:ea typeface="Times New Roman"/>
                          <a:cs typeface="Times New Roman"/>
                        </a:rPr>
                        <a:t>красивий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b="1" smtClean="0">
                <a:solidFill>
                  <a:schemeClr val="tx1"/>
                </a:solidFill>
                <a:latin typeface="a_AssuanBrk" pitchFamily="82" charset="-52"/>
              </a:rPr>
              <a:pPr/>
              <a:t>3</a:t>
            </a:fld>
            <a:endParaRPr lang="ru-RU" sz="1400" b="1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858000" cy="1035063"/>
          </a:xfr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34430"/>
            <a:ext cx="6858000" cy="107157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143000" y="1166784"/>
          <a:ext cx="4572000" cy="312541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286000"/>
                <a:gridCol w="2286000"/>
              </a:tblGrid>
              <a:tr h="446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Arial"/>
                          <a:ea typeface="Times New Roman"/>
                          <a:cs typeface="Times New Roman"/>
                        </a:rPr>
                        <a:t>діалектні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Arial"/>
                          <a:ea typeface="Times New Roman"/>
                          <a:cs typeface="Times New Roman"/>
                        </a:rPr>
                        <a:t>файний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446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професійні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Arial"/>
                          <a:ea typeface="Times New Roman"/>
                          <a:cs typeface="Times New Roman"/>
                        </a:rPr>
                        <a:t>мовознавство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44648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latin typeface="Arial"/>
                          <a:ea typeface="Times New Roman"/>
                          <a:cs typeface="Times New Roman"/>
                        </a:rPr>
                        <a:t>За </a:t>
                      </a:r>
                      <a:r>
                        <a:rPr lang="ru-RU" sz="1600" b="1" dirty="0" err="1">
                          <a:latin typeface="Arial"/>
                          <a:ea typeface="Times New Roman"/>
                          <a:cs typeface="Times New Roman"/>
                        </a:rPr>
                        <a:t>значенням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однозначні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Arial"/>
                          <a:ea typeface="Times New Roman"/>
                          <a:cs typeface="Times New Roman"/>
                        </a:rPr>
                        <a:t>комп'ютер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446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багатозначні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Arial"/>
                          <a:ea typeface="Times New Roman"/>
                          <a:cs typeface="Times New Roman"/>
                        </a:rPr>
                        <a:t>корінь, сфера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446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синоніми (подібні)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Arial"/>
                          <a:ea typeface="Times New Roman"/>
                          <a:cs typeface="Times New Roman"/>
                        </a:rPr>
                        <a:t>відтінок- нюанс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446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антоніми (протилежні)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Arial"/>
                          <a:ea typeface="Times New Roman"/>
                          <a:cs typeface="Times New Roman"/>
                        </a:rPr>
                        <a:t>товстий</a:t>
                      </a:r>
                      <a:r>
                        <a:rPr lang="ru-RU" sz="1000" i="1" dirty="0">
                          <a:latin typeface="Arial"/>
                          <a:ea typeface="Times New Roman"/>
                          <a:cs typeface="Times New Roman"/>
                        </a:rPr>
                        <a:t>- тонкий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142984" y="4381496"/>
          <a:ext cx="4572000" cy="305257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286000"/>
                <a:gridCol w="2286000"/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latin typeface="Arial"/>
                          <a:ea typeface="Times New Roman"/>
                          <a:cs typeface="Times New Roman"/>
                        </a:rPr>
                        <a:t>За </a:t>
                      </a:r>
                      <a:r>
                        <a:rPr lang="ru-RU" sz="1600" b="1" dirty="0" err="1">
                          <a:latin typeface="Arial"/>
                          <a:ea typeface="Times New Roman"/>
                          <a:cs typeface="Times New Roman"/>
                        </a:rPr>
                        <a:t>емоційним</a:t>
                      </a:r>
                      <a:r>
                        <a:rPr lang="ru-RU" sz="1600" b="1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b="1" dirty="0" err="1">
                          <a:latin typeface="Arial"/>
                          <a:ea typeface="Times New Roman"/>
                          <a:cs typeface="Times New Roman"/>
                        </a:rPr>
                        <a:t>забарвленням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нейтральні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Arial"/>
                          <a:ea typeface="Times New Roman"/>
                          <a:cs typeface="Times New Roman"/>
                        </a:rPr>
                        <a:t>картопля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емоційні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Arial"/>
                          <a:ea typeface="Times New Roman"/>
                          <a:cs typeface="Times New Roman"/>
                        </a:rPr>
                        <a:t>прекрасний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latin typeface="Arial"/>
                          <a:ea typeface="Times New Roman"/>
                          <a:cs typeface="Times New Roman"/>
                        </a:rPr>
                        <a:t>За </a:t>
                      </a:r>
                      <a:r>
                        <a:rPr lang="ru-RU" sz="1600" b="1" dirty="0" err="1">
                          <a:latin typeface="Arial"/>
                          <a:ea typeface="Times New Roman"/>
                          <a:cs typeface="Times New Roman"/>
                        </a:rPr>
                        <a:t>значенням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терміни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Arial"/>
                          <a:ea typeface="Times New Roman"/>
                          <a:cs typeface="Times New Roman"/>
                        </a:rPr>
                        <a:t>стапель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ділові штампи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Arial"/>
                          <a:ea typeface="Times New Roman"/>
                          <a:cs typeface="Times New Roman"/>
                        </a:rPr>
                        <a:t>вищеозначений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образно- художні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latin typeface="Arial"/>
                          <a:ea typeface="Times New Roman"/>
                          <a:cs typeface="Times New Roman"/>
                        </a:rPr>
                        <a:t>не по зубах (непосильний)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побутові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 err="1">
                          <a:latin typeface="Arial"/>
                          <a:ea typeface="Times New Roman"/>
                          <a:cs typeface="Times New Roman"/>
                        </a:rPr>
                        <a:t>радіоприймач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4290" y="7667644"/>
            <a:ext cx="64294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       </a:t>
            </a:r>
            <a:r>
              <a:rPr lang="ru-RU" sz="1400" dirty="0" err="1" smtClean="0"/>
              <a:t>Окремо</a:t>
            </a:r>
            <a:r>
              <a:rPr lang="ru-RU" sz="1400" dirty="0" smtClean="0"/>
              <a:t> </a:t>
            </a:r>
            <a:r>
              <a:rPr lang="ru-RU" sz="1400" dirty="0" err="1" smtClean="0"/>
              <a:t>взяті</a:t>
            </a:r>
            <a:r>
              <a:rPr lang="ru-RU" sz="1400" dirty="0" smtClean="0"/>
              <a:t> </a:t>
            </a:r>
            <a:r>
              <a:rPr lang="ru-RU" sz="1400" dirty="0" err="1" smtClean="0"/>
              <a:t>мовні</a:t>
            </a:r>
            <a:r>
              <a:rPr lang="ru-RU" sz="1400" dirty="0" smtClean="0"/>
              <a:t> звуки, а </a:t>
            </a:r>
            <a:r>
              <a:rPr lang="ru-RU" sz="1400" dirty="0" err="1" smtClean="0"/>
              <a:t>також</a:t>
            </a:r>
            <a:r>
              <a:rPr lang="ru-RU" sz="1400" dirty="0" smtClean="0"/>
              <a:t> </a:t>
            </a:r>
            <a:r>
              <a:rPr lang="ru-RU" sz="1400" dirty="0" err="1" smtClean="0"/>
              <a:t>складові</a:t>
            </a:r>
            <a:r>
              <a:rPr lang="ru-RU" sz="1400" dirty="0" smtClean="0"/>
              <a:t> </a:t>
            </a:r>
            <a:r>
              <a:rPr lang="ru-RU" sz="1400" dirty="0" err="1" smtClean="0"/>
              <a:t>частини</a:t>
            </a:r>
            <a:r>
              <a:rPr lang="ru-RU" sz="1400" dirty="0" smtClean="0"/>
              <a:t> слова (</a:t>
            </a:r>
            <a:r>
              <a:rPr lang="ru-RU" sz="1400" b="1" i="1" dirty="0" err="1" smtClean="0"/>
              <a:t>корінь</a:t>
            </a:r>
            <a:r>
              <a:rPr lang="ru-RU" sz="1400" b="1" i="1" dirty="0" smtClean="0"/>
              <a:t>, </a:t>
            </a:r>
            <a:r>
              <a:rPr lang="ru-RU" sz="1400" b="1" i="1" dirty="0" err="1" smtClean="0"/>
              <a:t>префікс</a:t>
            </a:r>
            <a:r>
              <a:rPr lang="ru-RU" sz="1400" b="1" i="1" dirty="0" smtClean="0"/>
              <a:t>, основа, </a:t>
            </a:r>
            <a:r>
              <a:rPr lang="ru-RU" sz="1400" b="1" i="1" dirty="0" err="1" smtClean="0"/>
              <a:t>суфікс</a:t>
            </a:r>
            <a:r>
              <a:rPr lang="ru-RU" sz="1400" dirty="0" smtClean="0"/>
              <a:t>) </a:t>
            </a:r>
            <a:r>
              <a:rPr lang="ru-RU" sz="1400" dirty="0" err="1" smtClean="0"/>
              <a:t>виявляють</a:t>
            </a:r>
            <a:r>
              <a:rPr lang="ru-RU" sz="1400" dirty="0" smtClean="0"/>
              <a:t> себе </a:t>
            </a:r>
            <a:r>
              <a:rPr lang="ru-RU" sz="1400" dirty="0" err="1" smtClean="0"/>
              <a:t>лише</a:t>
            </a:r>
            <a:r>
              <a:rPr lang="ru-RU" sz="1400" dirty="0" smtClean="0"/>
              <a:t> у </a:t>
            </a:r>
            <a:r>
              <a:rPr lang="ru-RU" sz="1400" dirty="0" err="1" smtClean="0"/>
              <a:t>слові</a:t>
            </a:r>
            <a:r>
              <a:rPr lang="ru-RU" sz="1400" dirty="0" smtClean="0"/>
              <a:t>. </a:t>
            </a:r>
            <a:r>
              <a:rPr lang="ru-RU" sz="1400" dirty="0" err="1" smtClean="0"/>
              <a:t>Із</a:t>
            </a:r>
            <a:r>
              <a:rPr lang="ru-RU" sz="1400" dirty="0" smtClean="0"/>
              <a:t> </a:t>
            </a:r>
            <a:r>
              <a:rPr lang="ru-RU" sz="1400" dirty="0" err="1" smtClean="0"/>
              <a:t>слів</a:t>
            </a:r>
            <a:r>
              <a:rPr lang="ru-RU" sz="1400" dirty="0" smtClean="0"/>
              <a:t> </a:t>
            </a:r>
            <a:r>
              <a:rPr lang="ru-RU" sz="1400" dirty="0" err="1" smtClean="0"/>
              <a:t>також</a:t>
            </a:r>
            <a:r>
              <a:rPr lang="ru-RU" sz="1400" dirty="0" smtClean="0"/>
              <a:t> </a:t>
            </a:r>
            <a:r>
              <a:rPr lang="ru-RU" sz="1400" dirty="0" err="1" smtClean="0"/>
              <a:t>складаються</a:t>
            </a:r>
            <a:r>
              <a:rPr lang="ru-RU" sz="1400" dirty="0" smtClean="0"/>
              <a:t> </a:t>
            </a:r>
            <a:r>
              <a:rPr lang="ru-RU" sz="1400" dirty="0" err="1" smtClean="0"/>
              <a:t>словосполучення</a:t>
            </a:r>
            <a:r>
              <a:rPr lang="ru-RU" sz="1400" dirty="0" smtClean="0"/>
              <a:t> </a:t>
            </a:r>
            <a:r>
              <a:rPr lang="ru-RU" sz="1400" dirty="0" err="1" smtClean="0"/>
              <a:t>і</a:t>
            </a:r>
            <a:r>
              <a:rPr lang="ru-RU" sz="1400" dirty="0" smtClean="0"/>
              <a:t> </a:t>
            </a:r>
            <a:r>
              <a:rPr lang="ru-RU" sz="1400" dirty="0" err="1" smtClean="0"/>
              <a:t>речення</a:t>
            </a:r>
            <a:r>
              <a:rPr lang="ru-RU" sz="1400" dirty="0" smtClean="0"/>
              <a:t>.</a:t>
            </a:r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4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858000" cy="1106501"/>
          </a:xfr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28061"/>
            <a:ext cx="6858000" cy="11779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4290" y="1881166"/>
            <a:ext cx="60722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1.  Як ми знаємо мову?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428736" y="1238224"/>
            <a:ext cx="4071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u="sng" dirty="0" smtClean="0">
                <a:solidFill>
                  <a:schemeClr val="accent2">
                    <a:lumMod val="50000"/>
                  </a:schemeClr>
                </a:solidFill>
              </a:rPr>
              <a:t>Перевірте себе</a:t>
            </a:r>
            <a:endParaRPr lang="ru-RU" sz="24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238356"/>
            <a:ext cx="6643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/>
              <a:t>До поданих діалектних слів доберіть з довідки літературні відповідники.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3024174"/>
            <a:ext cx="664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2952736"/>
            <a:ext cx="685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i="1" dirty="0" err="1" smtClean="0"/>
              <a:t>Димник</a:t>
            </a:r>
            <a:r>
              <a:rPr lang="uk-UA" i="1" dirty="0" smtClean="0"/>
              <a:t>, строїти, </a:t>
            </a:r>
            <a:r>
              <a:rPr lang="uk-UA" i="1" dirty="0" err="1" smtClean="0"/>
              <a:t>хібарка</a:t>
            </a:r>
            <a:r>
              <a:rPr lang="uk-UA" i="1" dirty="0" smtClean="0"/>
              <a:t>, </a:t>
            </a:r>
            <a:r>
              <a:rPr lang="uk-UA" i="1" dirty="0" err="1" smtClean="0"/>
              <a:t>гузік</a:t>
            </a:r>
            <a:r>
              <a:rPr lang="uk-UA" i="1" dirty="0" smtClean="0"/>
              <a:t>, </a:t>
            </a:r>
            <a:r>
              <a:rPr lang="uk-UA" i="1" dirty="0" err="1" smtClean="0"/>
              <a:t>гладишка</a:t>
            </a:r>
            <a:r>
              <a:rPr lang="uk-UA" i="1" dirty="0" smtClean="0"/>
              <a:t>, люстерко, </a:t>
            </a:r>
            <a:r>
              <a:rPr lang="uk-UA" i="1" dirty="0" err="1" smtClean="0"/>
              <a:t>лямпа</a:t>
            </a:r>
            <a:r>
              <a:rPr lang="uk-UA" i="1" dirty="0" smtClean="0"/>
              <a:t>, пацьорки, когут, верето, </a:t>
            </a:r>
            <a:r>
              <a:rPr lang="uk-UA" i="1" dirty="0" err="1" smtClean="0"/>
              <a:t>боцян</a:t>
            </a:r>
            <a:r>
              <a:rPr lang="uk-UA" i="1" dirty="0" smtClean="0"/>
              <a:t>, </a:t>
            </a:r>
            <a:r>
              <a:rPr lang="uk-UA" i="1" dirty="0" err="1" smtClean="0"/>
              <a:t>дохтор</a:t>
            </a:r>
            <a:r>
              <a:rPr lang="uk-UA" i="1" dirty="0" smtClean="0"/>
              <a:t>, борзо.</a:t>
            </a:r>
            <a:endParaRPr lang="ru-RU" i="1" dirty="0" smtClean="0"/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14290" y="3738554"/>
            <a:ext cx="642942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chemeClr val="accent2">
                    <a:lumMod val="75000"/>
                  </a:schemeClr>
                </a:solidFill>
              </a:rPr>
              <a:t>Довідка</a:t>
            </a:r>
            <a:r>
              <a:rPr lang="uk-UA" sz="2000" dirty="0" smtClean="0"/>
              <a:t>.</a:t>
            </a:r>
            <a:r>
              <a:rPr lang="uk-UA" dirty="0" smtClean="0"/>
              <a:t> </a:t>
            </a:r>
          </a:p>
          <a:p>
            <a:pPr algn="just"/>
            <a:r>
              <a:rPr lang="uk-UA" i="1" dirty="0" smtClean="0"/>
              <a:t>Хата, будувати, дзеркало, коралі, рядно, півень, ґудзик, димар, глечик, лампа, лелека, лікар, швидко.</a:t>
            </a:r>
            <a:endParaRPr lang="ru-RU" i="1" dirty="0" smtClean="0"/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85728" y="5095876"/>
            <a:ext cx="350046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2. Інтелектуальна розминка 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0" y="5595942"/>
            <a:ext cx="371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/>
              <a:t>Прочитайте, знайдіть діалектні слова. Спробуйте замінити їх загальновживаними.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0" y="6667512"/>
            <a:ext cx="62151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i="1" dirty="0" smtClean="0"/>
              <a:t>1. Весною і влітку я жив з вуйком на полонині, помагав пасти маржину, доїти овець, робити бринзу, пахучий </a:t>
            </a:r>
            <a:r>
              <a:rPr lang="uk-UA" i="1" dirty="0" err="1" smtClean="0"/>
              <a:t>будз</a:t>
            </a:r>
            <a:r>
              <a:rPr lang="uk-UA" i="1" dirty="0" smtClean="0"/>
              <a:t>. (В.</a:t>
            </a:r>
            <a:r>
              <a:rPr lang="uk-UA" i="1" dirty="0" err="1" smtClean="0"/>
              <a:t>Бандурук</a:t>
            </a:r>
            <a:r>
              <a:rPr lang="uk-UA" i="1" dirty="0" smtClean="0"/>
              <a:t>) 2. Чабанська ватра тліє коло </a:t>
            </a:r>
            <a:r>
              <a:rPr lang="uk-UA" i="1" dirty="0" err="1" smtClean="0"/>
              <a:t>заватри</a:t>
            </a:r>
            <a:r>
              <a:rPr lang="uk-UA" i="1" dirty="0" smtClean="0"/>
              <a:t>, на довгій палі шелестить стіжок. (Л.Костенко) 3. Україно, </a:t>
            </a:r>
            <a:r>
              <a:rPr lang="uk-UA" i="1" dirty="0" err="1" smtClean="0"/>
              <a:t>Запороже</a:t>
            </a:r>
            <a:r>
              <a:rPr lang="uk-UA" i="1" dirty="0" smtClean="0"/>
              <a:t>, годі вас забути, Ах бо мило </a:t>
            </a:r>
            <a:r>
              <a:rPr lang="uk-UA" i="1" dirty="0" err="1" smtClean="0"/>
              <a:t>тамки</a:t>
            </a:r>
            <a:r>
              <a:rPr lang="uk-UA" i="1" dirty="0" smtClean="0"/>
              <a:t> жити, мило </a:t>
            </a:r>
            <a:r>
              <a:rPr lang="uk-UA" i="1" dirty="0" err="1" smtClean="0"/>
              <a:t>тамки</a:t>
            </a:r>
            <a:r>
              <a:rPr lang="uk-UA" i="1" dirty="0" smtClean="0"/>
              <a:t> бути.(Ю.</a:t>
            </a:r>
            <a:r>
              <a:rPr lang="uk-UA" i="1" dirty="0" err="1" smtClean="0"/>
              <a:t>Федькович</a:t>
            </a:r>
            <a:r>
              <a:rPr lang="uk-UA" i="1" dirty="0" smtClean="0"/>
              <a:t>)</a:t>
            </a:r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5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858000" cy="963625"/>
          </a:xfr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99499"/>
            <a:ext cx="6858000" cy="11065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8" y="1238224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57166" y="1238224"/>
            <a:ext cx="62151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3. Хвилинка народної мудрості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85728" y="1666852"/>
            <a:ext cx="635798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>
                <a:solidFill>
                  <a:srgbClr val="333300"/>
                </a:solidFill>
              </a:rPr>
              <a:t>Вставте пропущені слова</a:t>
            </a:r>
            <a:r>
              <a:rPr lang="uk-UA" dirty="0" smtClean="0">
                <a:solidFill>
                  <a:srgbClr val="333300"/>
                </a:solidFill>
              </a:rPr>
              <a:t>.</a:t>
            </a:r>
            <a:endParaRPr lang="ru-RU" dirty="0" smtClean="0">
              <a:solidFill>
                <a:srgbClr val="333300"/>
              </a:solidFill>
            </a:endParaRP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14290" y="2238356"/>
            <a:ext cx="6429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i="1" dirty="0" smtClean="0"/>
              <a:t>…….  - найкращий вчитель, бо він всьому учить.</a:t>
            </a:r>
            <a:endParaRPr lang="ru-RU" i="1" dirty="0" smtClean="0"/>
          </a:p>
          <a:p>
            <a:pPr algn="just"/>
            <a:r>
              <a:rPr lang="uk-UA" i="1" dirty="0" smtClean="0"/>
              <a:t>2. Хочеш троянду – будь готовий до ……...  .</a:t>
            </a:r>
            <a:endParaRPr lang="ru-RU" i="1" dirty="0" smtClean="0"/>
          </a:p>
          <a:p>
            <a:r>
              <a:rPr lang="uk-UA" i="1" dirty="0" smtClean="0"/>
              <a:t>3.  Де боягуз …………, там хоробрий …………….  .</a:t>
            </a:r>
            <a:endParaRPr lang="ru-RU" i="1" dirty="0" smtClean="0"/>
          </a:p>
          <a:p>
            <a:endParaRPr lang="ru-RU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428604" y="3595678"/>
            <a:ext cx="57150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4. Упізнайте шпигуна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14290" y="4167182"/>
            <a:ext cx="45005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uk-UA" i="1" dirty="0" smtClean="0"/>
              <a:t>Ну що, здавалося, пісні…</a:t>
            </a:r>
          </a:p>
          <a:p>
            <a:pPr marL="342900" indent="-342900"/>
            <a:r>
              <a:rPr lang="uk-UA" i="1" dirty="0" smtClean="0"/>
              <a:t>       Пісні та голос – більш нічого…(Т.Г.Шевченко) </a:t>
            </a:r>
            <a:endParaRPr lang="ru-RU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3429000" y="4310058"/>
            <a:ext cx="29289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 smtClean="0"/>
              <a:t>2. Слово, чому ти не м</a:t>
            </a:r>
            <a:r>
              <a:rPr lang="en-US" i="1" dirty="0" smtClean="0"/>
              <a:t>’</a:t>
            </a:r>
            <a:r>
              <a:rPr lang="uk-UA" i="1" dirty="0" smtClean="0"/>
              <a:t>яке як криця,</a:t>
            </a:r>
          </a:p>
          <a:p>
            <a:pPr algn="just"/>
            <a:r>
              <a:rPr lang="uk-UA" i="1" dirty="0" smtClean="0"/>
              <a:t>Що серед бою так ясно іскриться? (Леся Українка</a:t>
            </a:r>
            <a:r>
              <a:rPr lang="uk-UA" dirty="0" smtClean="0"/>
              <a:t>)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57166" y="5595942"/>
            <a:ext cx="3643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 smtClean="0"/>
              <a:t>3. Слова – нічого,</a:t>
            </a:r>
          </a:p>
          <a:p>
            <a:r>
              <a:rPr lang="uk-UA" i="1" dirty="0" smtClean="0"/>
              <a:t>Але огонь в одежі слова – </a:t>
            </a:r>
          </a:p>
          <a:p>
            <a:pPr algn="just"/>
            <a:r>
              <a:rPr lang="uk-UA" i="1" dirty="0" smtClean="0"/>
              <a:t>Безсмертна, чудотворна фея,</a:t>
            </a:r>
          </a:p>
          <a:p>
            <a:r>
              <a:rPr lang="uk-UA" i="1" dirty="0" smtClean="0"/>
              <a:t>Правдива іскра Прометея. (І.Франко)</a:t>
            </a:r>
            <a:endParaRPr lang="ru-RU" i="1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b="1" smtClean="0">
                <a:solidFill>
                  <a:schemeClr val="tx1"/>
                </a:solidFill>
                <a:latin typeface="a_AssuanBrk" pitchFamily="82" charset="-52"/>
              </a:rPr>
              <a:pPr/>
              <a:t>6</a:t>
            </a:fld>
            <a:endParaRPr lang="ru-RU" sz="1400" b="1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858000" cy="1143008"/>
          </a:xfr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56623"/>
            <a:ext cx="6858000" cy="124937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0042" y="1452538"/>
            <a:ext cx="60722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5. Синонімічне дерево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786058" y="3024174"/>
            <a:ext cx="135732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>
                <a:solidFill>
                  <a:srgbClr val="C00000"/>
                </a:solidFill>
              </a:rPr>
              <a:t>Г</a:t>
            </a:r>
          </a:p>
          <a:p>
            <a:r>
              <a:rPr lang="uk-UA" sz="6000" dirty="0" smtClean="0"/>
              <a:t>А</a:t>
            </a:r>
          </a:p>
          <a:p>
            <a:r>
              <a:rPr lang="uk-UA" sz="6000" dirty="0" smtClean="0">
                <a:solidFill>
                  <a:srgbClr val="C00000"/>
                </a:solidFill>
              </a:rPr>
              <a:t>Р</a:t>
            </a:r>
          </a:p>
          <a:p>
            <a:r>
              <a:rPr lang="uk-UA" sz="6000" dirty="0" smtClean="0"/>
              <a:t>Н</a:t>
            </a:r>
          </a:p>
          <a:p>
            <a:r>
              <a:rPr lang="uk-UA" sz="6000" dirty="0" smtClean="0">
                <a:solidFill>
                  <a:srgbClr val="C00000"/>
                </a:solidFill>
              </a:rPr>
              <a:t>И</a:t>
            </a:r>
          </a:p>
          <a:p>
            <a:r>
              <a:rPr lang="uk-UA" sz="6000" dirty="0" smtClean="0"/>
              <a:t>Й</a:t>
            </a:r>
            <a:endParaRPr lang="ru-RU" sz="6000" dirty="0"/>
          </a:p>
        </p:txBody>
      </p:sp>
      <p:sp>
        <p:nvSpPr>
          <p:cNvPr id="9" name="Блок-схема: перфолента 8"/>
          <p:cNvSpPr/>
          <p:nvPr/>
        </p:nvSpPr>
        <p:spPr>
          <a:xfrm>
            <a:off x="571480" y="3238488"/>
            <a:ext cx="2143140" cy="928694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Блок-схема: перфолента 9"/>
          <p:cNvSpPr/>
          <p:nvPr/>
        </p:nvSpPr>
        <p:spPr>
          <a:xfrm>
            <a:off x="3643314" y="3309926"/>
            <a:ext cx="2286016" cy="857256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ерфолента 10"/>
          <p:cNvSpPr/>
          <p:nvPr/>
        </p:nvSpPr>
        <p:spPr>
          <a:xfrm>
            <a:off x="214290" y="4810124"/>
            <a:ext cx="2000264" cy="1000132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ерфолента 11"/>
          <p:cNvSpPr/>
          <p:nvPr/>
        </p:nvSpPr>
        <p:spPr>
          <a:xfrm>
            <a:off x="4071942" y="4667248"/>
            <a:ext cx="2214578" cy="1000132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перфолента 12"/>
          <p:cNvSpPr/>
          <p:nvPr/>
        </p:nvSpPr>
        <p:spPr>
          <a:xfrm>
            <a:off x="500042" y="6310322"/>
            <a:ext cx="2143140" cy="1000132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перфолента 13"/>
          <p:cNvSpPr/>
          <p:nvPr/>
        </p:nvSpPr>
        <p:spPr>
          <a:xfrm>
            <a:off x="3571876" y="6238884"/>
            <a:ext cx="2071702" cy="928694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57166" y="1952604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Підберіть синоніми до слова</a:t>
            </a:r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7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858000" cy="1106501"/>
          </a:xfr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99499"/>
            <a:ext cx="6858000" cy="11065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8" y="1452538"/>
            <a:ext cx="60007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6. Хвилинка фантазії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0" y="1809728"/>
            <a:ext cx="62151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Складіть речення з фразеологізмами</a:t>
            </a:r>
            <a:r>
              <a:rPr lang="uk-UA" b="1" dirty="0" smtClean="0"/>
              <a:t>.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14290" y="2309794"/>
            <a:ext cx="62865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/>
              <a:t>    </a:t>
            </a:r>
            <a:r>
              <a:rPr lang="uk-UA" i="1" dirty="0" smtClean="0"/>
              <a:t>1.Слинку ковтати у значенні: а) хотіти з</a:t>
            </a:r>
            <a:r>
              <a:rPr lang="en-US" i="1" dirty="0" smtClean="0"/>
              <a:t>’</a:t>
            </a:r>
            <a:r>
              <a:rPr lang="uk-UA" i="1" dirty="0" smtClean="0"/>
              <a:t>їсти щось, б)хотіти зробити щось.</a:t>
            </a:r>
          </a:p>
          <a:p>
            <a:r>
              <a:rPr lang="uk-UA" i="1" dirty="0" smtClean="0"/>
              <a:t>    2.Роззявити рота – а) здивуватися, б)загаятися, задивитися на щось.</a:t>
            </a:r>
          </a:p>
          <a:p>
            <a:r>
              <a:rPr lang="uk-UA" i="1" dirty="0" smtClean="0"/>
              <a:t>    3. Гнути спину – а) тяжко працювати, б) принижуватися.</a:t>
            </a:r>
            <a:endParaRPr lang="ru-RU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428604" y="4167182"/>
            <a:ext cx="450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7. Здогадайся…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290" y="4738686"/>
            <a:ext cx="371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/>
              <a:t>До поданих фразеологізмів доберіть з довідки синонімічні слова.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85728" y="5810256"/>
            <a:ext cx="357187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i="1" dirty="0" smtClean="0"/>
              <a:t>1. Собака на сіні.  2.Замилювати очі.  3.За </a:t>
            </a:r>
            <a:r>
              <a:rPr lang="uk-UA" i="1" dirty="0" err="1" smtClean="0"/>
              <a:t>тридев</a:t>
            </a:r>
            <a:r>
              <a:rPr lang="en-US" i="1" dirty="0" smtClean="0"/>
              <a:t>’</a:t>
            </a:r>
            <a:r>
              <a:rPr lang="uk-UA" i="1" dirty="0" smtClean="0"/>
              <a:t>ять земель.  4.Кури не клюють.  5.Прикусити язика.  6.Брати гору.  7.Вільний птах.  8.На руку ковінька.  9.Кров з молоком.  10.Ні світ ні зоря.  11.Як риба у воді.  12.Пекти раки.  13.Зарубати на носі.  14.Хоч греблю гати.  15. Утратити свідомість.  16.Пускати півня.</a:t>
            </a:r>
            <a:endParaRPr lang="ru-RU" i="1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14" name="Номер слайда 1"/>
          <p:cNvSpPr txBox="1">
            <a:spLocks/>
          </p:cNvSpPr>
          <p:nvPr/>
        </p:nvSpPr>
        <p:spPr>
          <a:xfrm>
            <a:off x="4900634" y="9089048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8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858000" cy="1106501"/>
          </a:xfr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28061"/>
            <a:ext cx="6858000" cy="11779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66" y="1452538"/>
            <a:ext cx="62151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ДОВІДКА.</a:t>
            </a:r>
          </a:p>
          <a:p>
            <a:pPr algn="just"/>
            <a:r>
              <a:rPr lang="uk-UA" i="1" dirty="0" smtClean="0"/>
              <a:t>Далеко, замовкнути, вигідно, удосвіта, червоніти, знепритомніти, багато, обманювати, незалежний, добре, підпалювати, </a:t>
            </a:r>
            <a:r>
              <a:rPr lang="uk-UA" i="1" dirty="0" err="1" smtClean="0"/>
              <a:t>запам</a:t>
            </a:r>
            <a:r>
              <a:rPr lang="en-US" i="1" dirty="0" smtClean="0"/>
              <a:t>’</a:t>
            </a:r>
            <a:r>
              <a:rPr lang="uk-UA" i="1" dirty="0" err="1" smtClean="0"/>
              <a:t>ятати</a:t>
            </a:r>
            <a:r>
              <a:rPr lang="uk-UA" i="1" dirty="0" smtClean="0"/>
              <a:t>, скупий, багато, перемагати, здоровий.</a:t>
            </a:r>
            <a:endParaRPr lang="ru-RU" i="1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00042" y="3595678"/>
            <a:ext cx="5214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D10E09"/>
                </a:solidFill>
              </a:rPr>
              <a:t>8. Упізнайте синонім</a:t>
            </a:r>
            <a:r>
              <a:rPr lang="uk-UA" sz="2800" dirty="0" smtClean="0">
                <a:solidFill>
                  <a:srgbClr val="D10E09"/>
                </a:solidFill>
              </a:rPr>
              <a:t/>
            </a:r>
            <a:br>
              <a:rPr lang="uk-UA" sz="2800" dirty="0" smtClean="0">
                <a:solidFill>
                  <a:srgbClr val="D10E09"/>
                </a:solidFill>
              </a:rPr>
            </a:br>
            <a:r>
              <a:rPr lang="uk-UA" sz="2000" dirty="0" smtClean="0"/>
              <a:t>Прочитати вірш, підкреслити синоніми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500042" y="4524372"/>
            <a:ext cx="52864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 smtClean="0"/>
              <a:t>Слова, </a:t>
            </a:r>
            <a:r>
              <a:rPr lang="uk-UA" i="1" dirty="0" err="1" smtClean="0"/>
              <a:t>слова</a:t>
            </a:r>
            <a:r>
              <a:rPr lang="uk-UA" i="1" dirty="0" smtClean="0"/>
              <a:t>… Вони в собі всі різні:</a:t>
            </a:r>
            <a:endParaRPr lang="ru-RU" i="1" dirty="0" smtClean="0"/>
          </a:p>
          <a:p>
            <a:r>
              <a:rPr lang="uk-UA" i="1" dirty="0" smtClean="0"/>
              <a:t>Тривожні й тихі, радісні й сумні;</a:t>
            </a:r>
            <a:endParaRPr lang="ru-RU" i="1" dirty="0" smtClean="0"/>
          </a:p>
          <a:p>
            <a:r>
              <a:rPr lang="uk-UA" i="1" dirty="0" smtClean="0"/>
              <a:t>Є терпеливі, є жорстокі й грізні;</a:t>
            </a:r>
            <a:endParaRPr lang="ru-RU" i="1" dirty="0" smtClean="0"/>
          </a:p>
          <a:p>
            <a:r>
              <a:rPr lang="uk-UA" i="1" dirty="0" smtClean="0"/>
              <a:t>Лукаві й чесні, мудрі і смішні…</a:t>
            </a:r>
            <a:endParaRPr lang="ru-RU" i="1" dirty="0" smtClean="0"/>
          </a:p>
          <a:p>
            <a:r>
              <a:rPr lang="uk-UA" i="1" dirty="0" smtClean="0"/>
              <a:t>Не грайся словом. Є святі слова,</a:t>
            </a:r>
            <a:endParaRPr lang="ru-RU" i="1" dirty="0" smtClean="0"/>
          </a:p>
          <a:p>
            <a:r>
              <a:rPr lang="uk-UA" i="1" dirty="0" smtClean="0"/>
              <a:t>Що матері з доріг вертають сина.</a:t>
            </a:r>
            <a:endParaRPr lang="ru-RU" i="1" dirty="0" smtClean="0"/>
          </a:p>
          <a:p>
            <a:r>
              <a:rPr lang="uk-UA" i="1" dirty="0" smtClean="0"/>
              <a:t>Спіши до неї, доки ще жива,</a:t>
            </a:r>
            <a:endParaRPr lang="ru-RU" i="1" dirty="0" smtClean="0"/>
          </a:p>
          <a:p>
            <a:pPr algn="just"/>
            <a:r>
              <a:rPr lang="uk-UA" i="1" dirty="0" smtClean="0"/>
              <a:t>Допоки розум і допоки сила.</a:t>
            </a:r>
            <a:endParaRPr lang="ru-RU" i="1" dirty="0" smtClean="0"/>
          </a:p>
          <a:p>
            <a:r>
              <a:rPr lang="uk-UA" i="1" dirty="0" smtClean="0"/>
              <a:t>Знайди те слово - вічне і земне.</a:t>
            </a:r>
            <a:endParaRPr lang="ru-RU" i="1" dirty="0" smtClean="0"/>
          </a:p>
          <a:p>
            <a:r>
              <a:rPr lang="uk-UA" i="1" dirty="0" smtClean="0"/>
              <a:t>За часом час нам світ перестилає.</a:t>
            </a:r>
            <a:endParaRPr lang="ru-RU" i="1" dirty="0" smtClean="0"/>
          </a:p>
          <a:p>
            <a:r>
              <a:rPr lang="uk-UA" i="1" dirty="0" smtClean="0"/>
              <a:t>Минуще все. Лиш слово не мине</a:t>
            </a:r>
            <a:endParaRPr lang="ru-RU" i="1" dirty="0" smtClean="0"/>
          </a:p>
          <a:p>
            <a:r>
              <a:rPr lang="uk-UA" i="1" dirty="0" smtClean="0"/>
              <a:t>І та любов, що смертю смерть долає.</a:t>
            </a:r>
          </a:p>
          <a:p>
            <a:pPr algn="r"/>
            <a:r>
              <a:rPr lang="uk-UA" dirty="0" smtClean="0"/>
              <a:t>(Микола Ткач)</a:t>
            </a:r>
            <a:endParaRPr lang="ru-RU" i="1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9</a:t>
            </a:fld>
            <a:endParaRPr lang="ru-RU" sz="1400" b="1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28061"/>
            <a:ext cx="6858000" cy="11779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8" y="1523976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D10E09"/>
                </a:solidFill>
              </a:rPr>
              <a:t>9. Інтелектуальна розминка</a:t>
            </a:r>
            <a:endParaRPr lang="ru-RU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28604" y="2095480"/>
            <a:ext cx="6072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До поданих слів добрати синоніми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357166" y="2881298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/>
              <a:t>Мужній</a:t>
            </a:r>
            <a:endParaRPr lang="ru-RU" sz="28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2857496" y="7810520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Щирість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4857760" y="4238620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Розумний</a:t>
            </a:r>
            <a:endParaRPr lang="ru-RU" sz="2800" dirty="0"/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1643050" y="2881298"/>
            <a:ext cx="1071570" cy="214314"/>
          </a:xfrm>
          <a:prstGeom prst="straightConnector1">
            <a:avLst/>
          </a:prstGeom>
          <a:ln>
            <a:tailEnd type="arrow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1643050" y="3238488"/>
            <a:ext cx="1071570" cy="285752"/>
          </a:xfrm>
          <a:prstGeom prst="straightConnector1">
            <a:avLst/>
          </a:prstGeom>
          <a:ln>
            <a:tailEnd type="arrow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1643050" y="3167050"/>
            <a:ext cx="2714644" cy="1588"/>
          </a:xfrm>
          <a:prstGeom prst="straightConnector1">
            <a:avLst/>
          </a:prstGeom>
          <a:ln>
            <a:tailEnd type="arrow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6200000" flipH="1">
            <a:off x="5429264" y="4738686"/>
            <a:ext cx="714380" cy="571504"/>
          </a:xfrm>
          <a:prstGeom prst="straightConnector1">
            <a:avLst/>
          </a:prstGeom>
          <a:ln>
            <a:tailEnd type="arrow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5400000">
            <a:off x="4393413" y="4845843"/>
            <a:ext cx="1000132" cy="642942"/>
          </a:xfrm>
          <a:prstGeom prst="straightConnector1">
            <a:avLst/>
          </a:prstGeom>
          <a:ln>
            <a:tailEnd type="arrow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rot="10800000">
            <a:off x="4000504" y="4381496"/>
            <a:ext cx="928694" cy="71438"/>
          </a:xfrm>
          <a:prstGeom prst="straightConnector1">
            <a:avLst/>
          </a:prstGeom>
          <a:ln>
            <a:tailEnd type="arrow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4286256" y="8167710"/>
            <a:ext cx="1214446" cy="1588"/>
          </a:xfrm>
          <a:prstGeom prst="straightConnector1">
            <a:avLst/>
          </a:prstGeom>
          <a:ln>
            <a:tailEnd type="arrow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3786190" y="7096140"/>
            <a:ext cx="1714512" cy="857256"/>
          </a:xfrm>
          <a:prstGeom prst="straightConnector1">
            <a:avLst/>
          </a:prstGeom>
          <a:ln>
            <a:tailEnd type="arrow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rot="5400000" flipH="1" flipV="1">
            <a:off x="2928934" y="7310454"/>
            <a:ext cx="1071570" cy="71438"/>
          </a:xfrm>
          <a:prstGeom prst="straightConnector1">
            <a:avLst/>
          </a:prstGeom>
          <a:ln>
            <a:tailEnd type="arrow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10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0042" y="1952604"/>
            <a:ext cx="60722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У якому ряді всі слова синоніми</a:t>
            </a:r>
          </a:p>
          <a:p>
            <a:endParaRPr lang="ru-RU" sz="2000" dirty="0" smtClean="0"/>
          </a:p>
          <a:p>
            <a:r>
              <a:rPr lang="uk-UA" sz="2000" i="1" dirty="0" smtClean="0"/>
              <a:t>А. мужній, сміливий, відважний</a:t>
            </a:r>
            <a:endParaRPr lang="ru-RU" sz="2000" i="1" dirty="0" smtClean="0"/>
          </a:p>
          <a:p>
            <a:pPr algn="just"/>
            <a:r>
              <a:rPr lang="uk-UA" sz="2000" i="1" dirty="0" smtClean="0"/>
              <a:t>Б. пригощати, частування, чаювання</a:t>
            </a:r>
            <a:endParaRPr lang="ru-RU" sz="2000" i="1" dirty="0" smtClean="0"/>
          </a:p>
          <a:p>
            <a:r>
              <a:rPr lang="uk-UA" sz="2000" i="1" dirty="0" smtClean="0"/>
              <a:t>В. веселий, сумний, хитрий</a:t>
            </a:r>
            <a:endParaRPr lang="ru-RU" sz="20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642918" y="145253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D10E09"/>
                </a:solidFill>
              </a:rPr>
              <a:t>10. Поміркуйте</a:t>
            </a:r>
            <a:endParaRPr lang="ru-RU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85728" y="3881430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11. </a:t>
            </a:r>
            <a:r>
              <a:rPr lang="ru-RU" sz="2400" b="1" dirty="0" err="1" smtClean="0">
                <a:solidFill>
                  <a:srgbClr val="FF0000"/>
                </a:solidFill>
              </a:rPr>
              <a:t>Творче</a:t>
            </a:r>
            <a:r>
              <a:rPr lang="ru-RU" sz="2400" b="1" dirty="0" smtClean="0">
                <a:solidFill>
                  <a:srgbClr val="FF0000"/>
                </a:solidFill>
              </a:rPr>
              <a:t>  </a:t>
            </a:r>
            <a:r>
              <a:rPr lang="ru-RU" sz="2400" b="1" dirty="0" err="1" smtClean="0">
                <a:solidFill>
                  <a:srgbClr val="FF0000"/>
                </a:solidFill>
              </a:rPr>
              <a:t>завдання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290" y="4524372"/>
            <a:ext cx="38576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Складіть  і  запишіть  речення, у  яких би  подані слова виступали  у  вказаних  значеннях</a:t>
            </a:r>
            <a:endParaRPr lang="ru-RU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428604" y="5667380"/>
            <a:ext cx="592935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000" i="1" dirty="0" smtClean="0"/>
              <a:t>Хвилюватися :</a:t>
            </a:r>
            <a:endParaRPr lang="ru-RU" sz="2000" i="1" dirty="0" smtClean="0"/>
          </a:p>
          <a:p>
            <a:r>
              <a:rPr lang="uk-UA" sz="2000" i="1" dirty="0" smtClean="0"/>
              <a:t>а) покриватися  хвилями ;</a:t>
            </a:r>
            <a:endParaRPr lang="ru-RU" sz="2000" i="1" dirty="0" smtClean="0"/>
          </a:p>
          <a:p>
            <a:pPr algn="just"/>
            <a:r>
              <a:rPr lang="uk-UA" sz="2000" i="1" dirty="0" smtClean="0"/>
              <a:t>б) бути  занепокоєним, збудженим.</a:t>
            </a:r>
          </a:p>
          <a:p>
            <a:endParaRPr lang="ru-RU" sz="2000" i="1" dirty="0" smtClean="0"/>
          </a:p>
          <a:p>
            <a:pPr lvl="0"/>
            <a:r>
              <a:rPr lang="uk-UA" sz="2000" i="1" dirty="0" smtClean="0"/>
              <a:t>Захоплений :</a:t>
            </a:r>
            <a:endParaRPr lang="ru-RU" sz="2000" i="1" dirty="0" smtClean="0"/>
          </a:p>
          <a:p>
            <a:r>
              <a:rPr lang="uk-UA" sz="2000" i="1" dirty="0" smtClean="0"/>
              <a:t>а) узятий, охоплений ;</a:t>
            </a:r>
            <a:endParaRPr lang="ru-RU" sz="2000" i="1" dirty="0" smtClean="0"/>
          </a:p>
          <a:p>
            <a:r>
              <a:rPr lang="uk-UA" sz="2000" i="1" dirty="0" smtClean="0"/>
              <a:t>б) схвильований, сповнений радості</a:t>
            </a:r>
            <a:r>
              <a:rPr lang="uk-UA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11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7232" y="1381100"/>
            <a:ext cx="5572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12. </a:t>
            </a:r>
            <a:r>
              <a:rPr lang="uk-UA" sz="2400" b="1" dirty="0" err="1" smtClean="0">
                <a:solidFill>
                  <a:srgbClr val="FF0000"/>
                </a:solidFill>
              </a:rPr>
              <a:t>“Шукачі</a:t>
            </a:r>
            <a:r>
              <a:rPr lang="uk-UA" sz="2400" b="1" dirty="0" smtClean="0">
                <a:solidFill>
                  <a:srgbClr val="FF0000"/>
                </a:solidFill>
              </a:rPr>
              <a:t> </a:t>
            </a:r>
            <a:r>
              <a:rPr lang="uk-UA" sz="2400" b="1" dirty="0" err="1" smtClean="0">
                <a:solidFill>
                  <a:srgbClr val="FF0000"/>
                </a:solidFill>
              </a:rPr>
              <a:t>скарбів”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66" y="1952604"/>
            <a:ext cx="55007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0000"/>
              </a:lnSpc>
              <a:buFontTx/>
              <a:buNone/>
            </a:pPr>
            <a:r>
              <a:rPr lang="uk-UA" sz="2000" dirty="0" smtClean="0"/>
              <a:t>До іменників </a:t>
            </a:r>
            <a:r>
              <a:rPr lang="uk-UA" sz="2000" i="1" dirty="0" smtClean="0">
                <a:solidFill>
                  <a:srgbClr val="1F1F1F"/>
                </a:solidFill>
              </a:rPr>
              <a:t>шлях, учень, хата</a:t>
            </a:r>
            <a:r>
              <a:rPr lang="uk-UA" sz="2000" dirty="0" smtClean="0">
                <a:solidFill>
                  <a:srgbClr val="090C89"/>
                </a:solidFill>
              </a:rPr>
              <a:t> </a:t>
            </a:r>
            <a:r>
              <a:rPr lang="uk-UA" sz="2000" dirty="0" smtClean="0"/>
              <a:t>добрати з дужок синоніми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uk-UA" sz="2000" dirty="0" smtClean="0"/>
              <a:t>(дорога, школяр, будинок).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428604" y="4024306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13. Мозковий штурм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42" y="4667248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/>
              <a:t> </a:t>
            </a:r>
            <a:r>
              <a:rPr lang="uk-UA" sz="2000" dirty="0" smtClean="0"/>
              <a:t>До поданих прикметників дібрати синоніми й антоніми</a:t>
            </a: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571480" y="5524504"/>
            <a:ext cx="521497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/>
              <a:t>А. Легкий удар –  слабкий удар - Сильний удар</a:t>
            </a:r>
            <a:endParaRPr lang="ru-RU" sz="2000" i="1" dirty="0" smtClean="0"/>
          </a:p>
          <a:p>
            <a:r>
              <a:rPr lang="uk-UA" sz="2000" i="1" dirty="0" smtClean="0"/>
              <a:t>Б. Легке питання – просте питання – складне питання</a:t>
            </a:r>
            <a:endParaRPr lang="ru-RU" sz="2000" i="1" dirty="0" smtClean="0"/>
          </a:p>
          <a:p>
            <a:pPr algn="just"/>
            <a:r>
              <a:rPr lang="uk-UA" sz="2000" i="1" dirty="0" smtClean="0"/>
              <a:t>В. Легкий характер  - гарний характер - важкий характер (яку частину мови добирали)</a:t>
            </a:r>
            <a:endParaRPr lang="ru-RU" sz="2000" i="1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12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90" y="2166918"/>
            <a:ext cx="635798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Запишіть  однозначні  та  багатозначні  слова  у  два  стовпчики.</a:t>
            </a:r>
            <a:endParaRPr lang="ru-RU" sz="2000" dirty="0" smtClean="0"/>
          </a:p>
          <a:p>
            <a:pPr algn="just"/>
            <a:r>
              <a:rPr lang="uk-UA" sz="2000" dirty="0" smtClean="0"/>
              <a:t>        </a:t>
            </a:r>
            <a:r>
              <a:rPr lang="uk-UA" sz="2000" i="1" dirty="0" smtClean="0"/>
              <a:t>Лелека, задушевний, зелений, поліно, </a:t>
            </a:r>
            <a:r>
              <a:rPr lang="uk-UA" sz="2000" i="1" dirty="0" err="1" smtClean="0"/>
              <a:t>каравай</a:t>
            </a:r>
            <a:r>
              <a:rPr lang="uk-UA" sz="2000" i="1" dirty="0" smtClean="0"/>
              <a:t>, краяти, лінійка, надія, ожеледь, палата, букет, поле, розраджувати, щербатий, гітара, вітати.</a:t>
            </a:r>
            <a:endParaRPr lang="ru-RU" sz="2000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42918" y="1523976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14. Розподільний  диктант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794" y="4095744"/>
            <a:ext cx="42148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15. </a:t>
            </a:r>
            <a:r>
              <a:rPr lang="uk-UA" sz="2400" b="1" dirty="0" err="1" smtClean="0">
                <a:solidFill>
                  <a:srgbClr val="FF0000"/>
                </a:solidFill>
              </a:rPr>
              <a:t>“Лексичне</a:t>
            </a:r>
            <a:r>
              <a:rPr lang="uk-UA" sz="2400" b="1" dirty="0" smtClean="0">
                <a:solidFill>
                  <a:srgbClr val="FF0000"/>
                </a:solidFill>
              </a:rPr>
              <a:t>  </a:t>
            </a:r>
            <a:r>
              <a:rPr lang="uk-UA" sz="2400" b="1" dirty="0" err="1" smtClean="0">
                <a:solidFill>
                  <a:srgbClr val="FF0000"/>
                </a:solidFill>
              </a:rPr>
              <a:t>джерело”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14290" y="4595810"/>
            <a:ext cx="585791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Відгадай, про  кого або про що йдеться. На місце крапок запиши відгадане  слово. Підкресли  слова, вжиті  в переносному  значенні. </a:t>
            </a:r>
            <a:endParaRPr lang="ru-RU" sz="2000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85728" y="5881694"/>
            <a:ext cx="585791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000" i="1" dirty="0" smtClean="0"/>
              <a:t>Свіжий, смачний, священний, батьківський, пшеничний, пухкий, рум’яний, білий, чорний - … </a:t>
            </a:r>
            <a:endParaRPr lang="ru-RU" sz="2000" dirty="0" smtClean="0"/>
          </a:p>
          <a:p>
            <a:pPr lvl="0" algn="just"/>
            <a:r>
              <a:rPr lang="uk-UA" sz="2000" i="1" dirty="0" smtClean="0"/>
              <a:t>Важка, легка, людська, натхненна, приємна, щоденна, сумлінна, улюблена, чесна, корисна, копітка, титанічна - … </a:t>
            </a:r>
            <a:endParaRPr lang="ru-RU" sz="2000" dirty="0" smtClean="0"/>
          </a:p>
          <a:p>
            <a:pPr lvl="0" algn="just"/>
            <a:r>
              <a:rPr lang="uk-UA" sz="2000" i="1" dirty="0" smtClean="0"/>
              <a:t>Кирпатий, орлиний, плескатий, картоплиною, рівний, римський - ...</a:t>
            </a:r>
            <a:endParaRPr lang="ru-RU" sz="2000" dirty="0" smtClean="0"/>
          </a:p>
          <a:p>
            <a:pPr algn="just"/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13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8670" y="1523976"/>
            <a:ext cx="421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16. Порівняйте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095480"/>
            <a:ext cx="664371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Прочитайте  речення, порівняйте  лексичні  значення  </a:t>
            </a:r>
            <a:endParaRPr lang="ru-RU" sz="2000" dirty="0" smtClean="0"/>
          </a:p>
          <a:p>
            <a:pPr algn="just"/>
            <a:r>
              <a:rPr lang="uk-UA" sz="2000" dirty="0" smtClean="0"/>
              <a:t>виділених слів, обговоріть у парах, чим вони відрізняються.</a:t>
            </a:r>
            <a:endParaRPr lang="ru-RU" sz="2000" dirty="0" smtClean="0"/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4290" y="3167050"/>
            <a:ext cx="5786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i="1" dirty="0" smtClean="0"/>
              <a:t>Соняшник  за  тином  </a:t>
            </a:r>
            <a:r>
              <a:rPr lang="uk-UA" b="1" i="1" dirty="0" smtClean="0"/>
              <a:t>голову  </a:t>
            </a:r>
            <a:r>
              <a:rPr lang="uk-UA" i="1" dirty="0" smtClean="0"/>
              <a:t>схилив.</a:t>
            </a:r>
            <a:endParaRPr lang="ru-RU" dirty="0" smtClean="0"/>
          </a:p>
          <a:p>
            <a:pPr lvl="0" algn="just"/>
            <a:r>
              <a:rPr lang="uk-UA" i="1" dirty="0" smtClean="0"/>
              <a:t>Як  </a:t>
            </a:r>
            <a:r>
              <a:rPr lang="uk-UA" b="1" i="1" dirty="0" smtClean="0"/>
              <a:t>голова  </a:t>
            </a:r>
            <a:r>
              <a:rPr lang="uk-UA" i="1" dirty="0" smtClean="0"/>
              <a:t>сивіє, то  чоловік  мудріє.</a:t>
            </a:r>
            <a:endParaRPr lang="ru-RU" dirty="0" smtClean="0"/>
          </a:p>
          <a:p>
            <a:r>
              <a:rPr lang="uk-UA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4738686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17. Робота  в  групах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5453066"/>
            <a:ext cx="664371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Обговоріть  у групі та виконайте завдання . Згрупуйте омоніми і запишіть їх у такій послідовності :</a:t>
            </a:r>
          </a:p>
          <a:p>
            <a:pPr algn="just"/>
            <a:endParaRPr lang="uk-UA" sz="2000" dirty="0" smtClean="0"/>
          </a:p>
          <a:p>
            <a:pPr indent="361950" algn="just"/>
            <a:r>
              <a:rPr lang="uk-UA" sz="2000" dirty="0" smtClean="0"/>
              <a:t>І ряд – слова чи словосполучення слів, які однаково звучать, але мають різне значення і написання</a:t>
            </a:r>
          </a:p>
          <a:p>
            <a:pPr indent="361950" algn="just"/>
            <a:r>
              <a:rPr lang="uk-UA" sz="2000" dirty="0" smtClean="0"/>
              <a:t>( омофони );</a:t>
            </a:r>
          </a:p>
          <a:p>
            <a:pPr indent="361950" algn="just"/>
            <a:r>
              <a:rPr lang="uk-UA" sz="2000" dirty="0" smtClean="0"/>
              <a:t>ІІ ряд – різні за значенням слова, що мають однакове написання, але  різняться вимовою ( омографи );</a:t>
            </a:r>
          </a:p>
          <a:p>
            <a:pPr indent="361950" algn="just"/>
            <a:r>
              <a:rPr lang="uk-UA" sz="2000" dirty="0" smtClean="0"/>
              <a:t>ІІІ ряд – різні слова, що збігаються за звучанням тільки в окремих граматичних формах ( омоформи ).</a:t>
            </a:r>
            <a:endParaRPr lang="ru-RU" sz="2000" dirty="0" smtClean="0"/>
          </a:p>
          <a:p>
            <a:pPr algn="just"/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14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66" y="1381100"/>
            <a:ext cx="60722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i="1" dirty="0" smtClean="0"/>
              <a:t>Задачі, за  дачі ; любо, </a:t>
            </a:r>
            <a:r>
              <a:rPr lang="uk-UA" sz="2000" i="1" dirty="0" err="1" smtClean="0"/>
              <a:t>Любо</a:t>
            </a:r>
            <a:r>
              <a:rPr lang="uk-UA" sz="2000" i="1" dirty="0" smtClean="0"/>
              <a:t>; води, </a:t>
            </a:r>
            <a:r>
              <a:rPr lang="uk-UA" sz="2000" i="1" dirty="0" err="1" smtClean="0"/>
              <a:t>води</a:t>
            </a:r>
            <a:r>
              <a:rPr lang="uk-UA" sz="2000" i="1" dirty="0" smtClean="0"/>
              <a:t>; гори, </a:t>
            </a:r>
            <a:r>
              <a:rPr lang="uk-UA" sz="2000" i="1" dirty="0" err="1" smtClean="0"/>
              <a:t>гори</a:t>
            </a:r>
            <a:r>
              <a:rPr lang="uk-UA" sz="2000" i="1" dirty="0" smtClean="0"/>
              <a:t>; гніт, </a:t>
            </a:r>
            <a:r>
              <a:rPr lang="uk-UA" sz="2000" i="1" dirty="0" err="1" smtClean="0"/>
              <a:t>гніт</a:t>
            </a:r>
            <a:r>
              <a:rPr lang="uk-UA" sz="2000" i="1" dirty="0" smtClean="0"/>
              <a:t>; добою, до  бою; погас, по  гас; мука, </a:t>
            </a:r>
            <a:r>
              <a:rPr lang="uk-UA" sz="2000" i="1" dirty="0" err="1" smtClean="0"/>
              <a:t>мука</a:t>
            </a:r>
            <a:r>
              <a:rPr lang="uk-UA" sz="2000" i="1" dirty="0" smtClean="0"/>
              <a:t>; замок, </a:t>
            </a:r>
            <a:r>
              <a:rPr lang="uk-UA" sz="2000" i="1" dirty="0" err="1" smtClean="0"/>
              <a:t>замок</a:t>
            </a:r>
            <a:r>
              <a:rPr lang="uk-UA" sz="2000" i="1" dirty="0" smtClean="0"/>
              <a:t>; мила, </a:t>
            </a:r>
            <a:r>
              <a:rPr lang="uk-UA" sz="2000" i="1" dirty="0" err="1" smtClean="0"/>
              <a:t>мила</a:t>
            </a:r>
            <a:r>
              <a:rPr lang="uk-UA" sz="2000" i="1" dirty="0" smtClean="0"/>
              <a:t>; обід, </a:t>
            </a:r>
            <a:r>
              <a:rPr lang="uk-UA" sz="2000" i="1" dirty="0" err="1" smtClean="0"/>
              <a:t>обід</a:t>
            </a:r>
            <a:r>
              <a:rPr lang="uk-UA" sz="2000" i="1" dirty="0" smtClean="0"/>
              <a:t>; слід  кувати, слідкувати; гриби, греби; потри, по  три; дорога, </a:t>
            </a:r>
            <a:r>
              <a:rPr lang="uk-UA" sz="2000" i="1" dirty="0" err="1" smtClean="0"/>
              <a:t>дорога</a:t>
            </a:r>
            <a:r>
              <a:rPr lang="uk-UA" sz="2000" i="1" dirty="0" smtClean="0"/>
              <a:t>; роман, </a:t>
            </a:r>
            <a:r>
              <a:rPr lang="uk-UA" sz="2000" i="1" dirty="0" err="1" smtClean="0"/>
              <a:t>Роман</a:t>
            </a:r>
            <a:r>
              <a:rPr lang="uk-UA" sz="2000" i="1" dirty="0" smtClean="0"/>
              <a:t>; наніс, на  ніс.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214290" y="4667248"/>
            <a:ext cx="47863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18. Хвилинка  мудрих  думок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57166" y="5667380"/>
            <a:ext cx="628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У записаних прислів’ях і приказках пропущено слово, що є антонімом до одного із записаних. Доберіть його й запишіть.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214290" y="6810388"/>
            <a:ext cx="621510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000" i="1" dirty="0" smtClean="0"/>
              <a:t>Грудень рік кінчає – зиму …( починає ).</a:t>
            </a:r>
            <a:endParaRPr lang="ru-RU" sz="2000" i="1" dirty="0" smtClean="0"/>
          </a:p>
          <a:p>
            <a:pPr lvl="0"/>
            <a:r>
              <a:rPr lang="uk-UA" sz="2000" i="1" dirty="0" smtClean="0"/>
              <a:t>У червні на полі густо, а в коморі … ( пусто ).</a:t>
            </a:r>
            <a:endParaRPr lang="ru-RU" sz="2000" i="1" dirty="0" smtClean="0"/>
          </a:p>
          <a:p>
            <a:pPr lvl="0"/>
            <a:r>
              <a:rPr lang="uk-UA" sz="2000" i="1" dirty="0" smtClean="0"/>
              <a:t>Осінь збирає, а весна … ( з’їдає ).</a:t>
            </a:r>
            <a:endParaRPr lang="ru-RU" sz="2000" i="1" dirty="0" smtClean="0"/>
          </a:p>
          <a:p>
            <a:pPr lvl="0"/>
            <a:r>
              <a:rPr lang="uk-UA" sz="2000" i="1" dirty="0" smtClean="0"/>
              <a:t>Не кожному природа мати, іншому й …( мачуха ).</a:t>
            </a:r>
            <a:endParaRPr lang="ru-RU" sz="2000" i="1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15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66" y="1952604"/>
            <a:ext cx="4500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 19. Бліц – турнір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8" y="2809860"/>
            <a:ext cx="6357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За  три  хвилини  написати  якнайбільше  антонімічних пар, що означають час, простір, ознаки настрою.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500042" y="4167182"/>
            <a:ext cx="5000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20. Хто  швидше?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28" y="5024438"/>
            <a:ext cx="65722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Дібрати антоніми до різних значень багатозначного слова</a:t>
            </a:r>
            <a:endParaRPr lang="ru-RU" sz="2000" dirty="0" smtClean="0"/>
          </a:p>
          <a:p>
            <a:endParaRPr lang="uk-UA" sz="2000" dirty="0" smtClean="0"/>
          </a:p>
          <a:p>
            <a:r>
              <a:rPr lang="uk-UA" sz="2000" dirty="0" smtClean="0"/>
              <a:t>1 команда                 2 </a:t>
            </a:r>
            <a:r>
              <a:rPr lang="uk-UA" sz="2000" dirty="0" err="1" smtClean="0"/>
              <a:t>команда</a:t>
            </a:r>
            <a:r>
              <a:rPr lang="uk-UA" sz="2000" dirty="0" smtClean="0"/>
              <a:t>                    3 </a:t>
            </a:r>
            <a:r>
              <a:rPr lang="uk-UA" sz="2000" dirty="0" err="1" smtClean="0"/>
              <a:t>команда</a:t>
            </a:r>
            <a:endParaRPr lang="ru-RU" sz="2000" dirty="0" smtClean="0"/>
          </a:p>
          <a:p>
            <a:endParaRPr lang="uk-UA" sz="2000" dirty="0" smtClean="0"/>
          </a:p>
          <a:p>
            <a:r>
              <a:rPr lang="uk-UA" sz="2000" i="1" dirty="0" smtClean="0"/>
              <a:t>сухий одяг -              чисті руки -                свіжий хліб -</a:t>
            </a:r>
            <a:endParaRPr lang="ru-RU" sz="2000" i="1" dirty="0" smtClean="0"/>
          </a:p>
          <a:p>
            <a:r>
              <a:rPr lang="uk-UA" sz="2000" i="1" dirty="0" smtClean="0"/>
              <a:t>суха погода -           чиста совість -         свіжий журнал -</a:t>
            </a:r>
            <a:endParaRPr lang="ru-RU" sz="2000" i="1" dirty="0" smtClean="0"/>
          </a:p>
          <a:p>
            <a:r>
              <a:rPr lang="uk-UA" sz="2000" i="1" dirty="0" smtClean="0"/>
              <a:t>сухий хліб -              чисте небо -               свіжа сорочка -</a:t>
            </a:r>
            <a:endParaRPr lang="ru-RU" sz="2000" i="1" dirty="0" smtClean="0"/>
          </a:p>
          <a:p>
            <a:r>
              <a:rPr lang="uk-UA" sz="2000" i="1" dirty="0" smtClean="0"/>
              <a:t>суха мова -              чистий сніг -              м’який клімат -</a:t>
            </a:r>
            <a:endParaRPr lang="ru-RU" sz="2000" i="1" dirty="0" smtClean="0"/>
          </a:p>
          <a:p>
            <a:r>
              <a:rPr lang="uk-UA" sz="2000" i="1" dirty="0" smtClean="0"/>
              <a:t>сухе літо -               чиста ріка -                м’який матрац </a:t>
            </a:r>
            <a:r>
              <a:rPr lang="uk-UA" sz="2000" dirty="0" smtClean="0"/>
              <a:t>– </a:t>
            </a:r>
            <a:endParaRPr lang="ru-RU" sz="2000" dirty="0" smtClean="0"/>
          </a:p>
          <a:p>
            <a:r>
              <a:rPr lang="uk-UA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16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4356" y="1452538"/>
            <a:ext cx="507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21. </a:t>
            </a:r>
            <a:r>
              <a:rPr lang="ru-RU" sz="2400" b="1" dirty="0" err="1" smtClean="0">
                <a:solidFill>
                  <a:srgbClr val="FF0000"/>
                </a:solidFill>
              </a:rPr>
              <a:t>Творча</a:t>
            </a:r>
            <a:r>
              <a:rPr lang="ru-RU" sz="2400" b="1" dirty="0" smtClean="0">
                <a:solidFill>
                  <a:srgbClr val="FF0000"/>
                </a:solidFill>
              </a:rPr>
              <a:t>  робота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90" y="2024042"/>
            <a:ext cx="61436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У записаних словосполученнях вставте, де потрібно, пропущені букви. До кожного прикметника доберіть синоніми та антоніми, запишіть їх.</a:t>
            </a:r>
            <a:endParaRPr lang="ru-RU" sz="2000" dirty="0" smtClean="0"/>
          </a:p>
          <a:p>
            <a:pPr algn="just"/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428604" y="3024174"/>
            <a:ext cx="53578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err="1" smtClean="0"/>
              <a:t>Радіс</a:t>
            </a:r>
            <a:r>
              <a:rPr lang="uk-UA" sz="2000" i="1" dirty="0" smtClean="0"/>
              <a:t>…на  зустріч, ран…я  весна, сер…</a:t>
            </a:r>
            <a:r>
              <a:rPr lang="uk-UA" sz="2000" i="1" dirty="0" err="1" smtClean="0"/>
              <a:t>озна</a:t>
            </a:r>
            <a:r>
              <a:rPr lang="uk-UA" sz="2000" i="1" dirty="0" smtClean="0"/>
              <a:t> причина,</a:t>
            </a:r>
            <a:r>
              <a:rPr lang="ru-RU" sz="2000" i="1" dirty="0" smtClean="0"/>
              <a:t> </a:t>
            </a:r>
            <a:r>
              <a:rPr lang="uk-UA" sz="2000" i="1" dirty="0" smtClean="0"/>
              <a:t>туман…</a:t>
            </a:r>
            <a:r>
              <a:rPr lang="uk-UA" sz="2000" i="1" dirty="0" err="1" smtClean="0"/>
              <a:t>ий</a:t>
            </a:r>
            <a:r>
              <a:rPr lang="uk-UA" sz="2000" i="1" dirty="0" smtClean="0"/>
              <a:t> ранок, р…ясний  дощ.</a:t>
            </a:r>
            <a:endParaRPr lang="ru-RU" sz="2000" i="1" dirty="0" smtClean="0"/>
          </a:p>
          <a:p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3357562" y="5167314"/>
            <a:ext cx="35004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До поданих словосполучень дібрати словосполучення, в які входять слова з переносним значенням.</a:t>
            </a:r>
            <a:endParaRPr lang="ru-RU" sz="2000" dirty="0" smtClean="0"/>
          </a:p>
          <a:p>
            <a:endParaRPr lang="ru-RU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3500438" y="4310058"/>
            <a:ext cx="3357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22. Інтелектуальна розминка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7166" y="6667512"/>
            <a:ext cx="57864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smtClean="0"/>
              <a:t>Зразок : </a:t>
            </a:r>
            <a:r>
              <a:rPr lang="uk-UA" sz="2000" i="1" dirty="0" smtClean="0"/>
              <a:t>золота  обручка, золота  осінь.</a:t>
            </a:r>
            <a:endParaRPr lang="ru-RU" sz="2000" dirty="0" smtClean="0"/>
          </a:p>
          <a:p>
            <a:pPr indent="1528763" algn="just"/>
            <a:r>
              <a:rPr lang="uk-UA" sz="2000" i="1" dirty="0" smtClean="0"/>
              <a:t>Солодке  печиво.</a:t>
            </a:r>
            <a:endParaRPr lang="ru-RU" sz="2000" dirty="0" smtClean="0"/>
          </a:p>
          <a:p>
            <a:pPr indent="1528763" algn="just"/>
            <a:r>
              <a:rPr lang="uk-UA" sz="2000" i="1" dirty="0" smtClean="0"/>
              <a:t>Гострий  ніж.</a:t>
            </a:r>
            <a:endParaRPr lang="ru-RU" sz="2000" dirty="0" smtClean="0"/>
          </a:p>
          <a:p>
            <a:pPr indent="1528763" algn="just"/>
            <a:r>
              <a:rPr lang="uk-UA" sz="2000" i="1" dirty="0" smtClean="0"/>
              <a:t>Усміхається  дівчина.</a:t>
            </a:r>
            <a:endParaRPr lang="ru-RU" sz="2000" dirty="0" smtClean="0"/>
          </a:p>
          <a:p>
            <a:pPr indent="1528763" algn="just"/>
            <a:r>
              <a:rPr lang="uk-UA" sz="2000" i="1" dirty="0" smtClean="0"/>
              <a:t>Танцюють  діти.</a:t>
            </a:r>
            <a:endParaRPr lang="ru-RU" sz="2000" dirty="0" smtClean="0"/>
          </a:p>
          <a:p>
            <a:pPr indent="1528763" algn="just"/>
            <a:r>
              <a:rPr lang="uk-UA" sz="2000" i="1" dirty="0" smtClean="0"/>
              <a:t>Залізне  ліжко.</a:t>
            </a:r>
            <a:endParaRPr lang="ru-RU" sz="20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17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90" y="2166918"/>
            <a:ext cx="62150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Скориставшись тлумачним словником, з’ясуйте пряме і переносне значення поданих слів. До кожного слова допишіть слово, з яким воно вживається в прямому значенні, та слово, з яким уживається в переносному  значенні.</a:t>
            </a:r>
            <a:endParaRPr lang="ru-RU" sz="2000" dirty="0" smtClean="0"/>
          </a:p>
          <a:p>
            <a:pPr algn="just"/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8" y="1595414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23. Пошукова робота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66" y="3809992"/>
            <a:ext cx="6072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/>
              <a:t>    Покуштувати, чистий, пульс, міцний.</a:t>
            </a:r>
            <a:endParaRPr lang="ru-RU" sz="2000" dirty="0" smtClean="0"/>
          </a:p>
          <a:p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42918" y="459581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24. Знайди мене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290" y="5024438"/>
            <a:ext cx="6143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Заповнити пропуски словами з дужок</a:t>
            </a:r>
            <a:endParaRPr lang="ru-RU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214290" y="5595942"/>
            <a:ext cx="664371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А) Учитель  детально …………………тему. Вулиця ……………………</a:t>
            </a:r>
            <a:endParaRPr lang="ru-RU" sz="2000" dirty="0" smtClean="0"/>
          </a:p>
          <a:p>
            <a:pPr algn="just"/>
            <a:r>
              <a:rPr lang="uk-UA" sz="2000" dirty="0" smtClean="0"/>
              <a:t>дуже  добре. ( освітлювати, висвітлювати)</a:t>
            </a:r>
            <a:endParaRPr lang="ru-RU" sz="2000" dirty="0" smtClean="0"/>
          </a:p>
          <a:p>
            <a:pPr algn="just"/>
            <a:r>
              <a:rPr lang="uk-UA" sz="2000" dirty="0" smtClean="0"/>
              <a:t>Б) Сергій -  постійний……….. оператора «</a:t>
            </a:r>
            <a:r>
              <a:rPr lang="uk-UA" sz="2000" dirty="0" err="1" smtClean="0"/>
              <a:t>Київстар</a:t>
            </a:r>
            <a:r>
              <a:rPr lang="uk-UA" sz="2000" dirty="0" smtClean="0"/>
              <a:t>». Дівчина придбала ………</a:t>
            </a:r>
            <a:endParaRPr lang="ru-RU" sz="2000" dirty="0" smtClean="0"/>
          </a:p>
          <a:p>
            <a:pPr algn="just"/>
            <a:r>
              <a:rPr lang="uk-UA" sz="2000" dirty="0" smtClean="0"/>
              <a:t>на відвідування басейну.(абонент, абонемент)</a:t>
            </a:r>
            <a:endParaRPr lang="ru-RU" sz="2000" dirty="0" smtClean="0"/>
          </a:p>
          <a:p>
            <a:pPr algn="just"/>
            <a:r>
              <a:rPr lang="uk-UA" sz="2000" dirty="0" smtClean="0"/>
              <a:t>В) Пам’ятник Невідомому солдату - …….. споруда.</a:t>
            </a:r>
            <a:endParaRPr lang="ru-RU" sz="2000" dirty="0" smtClean="0"/>
          </a:p>
          <a:p>
            <a:pPr algn="just"/>
            <a:r>
              <a:rPr lang="uk-UA" sz="2000" dirty="0" smtClean="0"/>
              <a:t>Від Шевченка українська література співає……………пісню матері. (величний, величальний). Якими частинами мови можуть бути пароніми?</a:t>
            </a:r>
            <a:endParaRPr lang="ru-RU" sz="2000" dirty="0" smtClean="0"/>
          </a:p>
          <a:p>
            <a:pPr algn="just"/>
            <a:endParaRPr lang="ru-RU" sz="20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18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66" y="1881166"/>
            <a:ext cx="60722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000" dirty="0" smtClean="0"/>
              <a:t>Замінити запозичені слова відповідними синонімами. Пояснити правопис.</a:t>
            </a:r>
            <a:endParaRPr lang="ru-RU" sz="2000" dirty="0" smtClean="0"/>
          </a:p>
          <a:p>
            <a:pPr algn="just"/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71480" y="2666984"/>
            <a:ext cx="5572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 smtClean="0"/>
              <a:t>Чудовий сервіс , яскрава афіша, важка орфографія, нове шосе, ввічливий портьє.</a:t>
            </a:r>
            <a:endParaRPr lang="ru-RU" i="1" dirty="0"/>
          </a:p>
        </p:txBody>
      </p:sp>
      <p:sp>
        <p:nvSpPr>
          <p:cNvPr id="8" name="TextBox 7"/>
          <p:cNvSpPr txBox="1"/>
          <p:nvPr/>
        </p:nvSpPr>
        <p:spPr>
          <a:xfrm>
            <a:off x="785794" y="1452538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25. Хвилинка кмітливості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66" y="3738554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26. Як ви гадаєте?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4381496"/>
            <a:ext cx="38576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Перепишіть речення. Знайдіть синоніми, укладіть синонімічні ряди. Зробіть синонімічну заміну й простежте, чи впливає це на зміст і стилістичне звучання речення.</a:t>
            </a: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57166" y="6381760"/>
            <a:ext cx="61436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i="1" dirty="0" smtClean="0"/>
              <a:t>1 група.</a:t>
            </a:r>
            <a:r>
              <a:rPr lang="uk-UA" sz="2000" i="1" dirty="0" smtClean="0"/>
              <a:t> Швидко весни одцвітають. Хутко літні дні минають, скоро вже й зима…(І.</a:t>
            </a:r>
            <a:r>
              <a:rPr lang="uk-UA" sz="2000" i="1" dirty="0" err="1" smtClean="0"/>
              <a:t>Вирг</a:t>
            </a:r>
            <a:r>
              <a:rPr lang="uk-UA" sz="2000" i="1" dirty="0" smtClean="0"/>
              <a:t>.) Попід тинами біжить мати свою дочку переймати. «Вернись,</a:t>
            </a:r>
            <a:r>
              <a:rPr lang="uk-UA" sz="2000" i="1" dirty="0" err="1" smtClean="0"/>
              <a:t>-каже</a:t>
            </a:r>
            <a:r>
              <a:rPr lang="uk-UA" sz="2000" i="1" dirty="0" smtClean="0"/>
              <a:t>,- чи не чуєш? Куди ти чимчикуєш? (Н. тв.) Усі свої чотири десятини обійшла Докія до смеркання. Ледве вже чапала додому, стомлена й радісна. (М.Стельмах)</a:t>
            </a:r>
            <a:endParaRPr lang="ru-RU" sz="2000" i="1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19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8" y="1523976"/>
            <a:ext cx="62865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i="1" dirty="0" smtClean="0"/>
              <a:t>2 </a:t>
            </a:r>
            <a:r>
              <a:rPr lang="uk-UA" sz="2000" b="1" i="1" dirty="0" err="1" smtClean="0"/>
              <a:t>група.</a:t>
            </a:r>
            <a:r>
              <a:rPr lang="uk-UA" sz="2000" i="1" dirty="0" err="1" smtClean="0"/>
              <a:t>Тільки</a:t>
            </a:r>
            <a:r>
              <a:rPr lang="uk-UA" sz="2000" i="1" dirty="0" smtClean="0"/>
              <a:t> вночі була відлига, сніг танув немов напровесні. Ще й зранку доводилося не йти, а чапати по сніговій каші (Ю.Збанацький)  Повертався він часом на світання й не йшов до хати, а простував до клуні, де було свіже сіно. (А.Шиян) Пройшовши кілька гонів, перебрались вони через глибоку балку й з милю простували рідким лісом.</a:t>
            </a:r>
            <a:endParaRPr lang="ru-RU" sz="2000" i="1" dirty="0" smtClean="0"/>
          </a:p>
          <a:p>
            <a:pPr algn="just"/>
            <a:endParaRPr lang="ru-RU" sz="2000" i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42" y="4024306"/>
            <a:ext cx="4357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27. Поетична хвилинка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238752"/>
            <a:ext cx="6072230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000" i="1" dirty="0" smtClean="0"/>
              <a:t>            Все йде, все минає – і краю немає.</a:t>
            </a:r>
            <a:endParaRPr lang="ru-RU" sz="2000" i="1" dirty="0" smtClean="0"/>
          </a:p>
          <a:p>
            <a:pPr>
              <a:lnSpc>
                <a:spcPct val="150000"/>
              </a:lnSpc>
            </a:pPr>
            <a:r>
              <a:rPr lang="uk-UA" sz="2000" i="1" dirty="0" smtClean="0"/>
              <a:t>            Куди ж воно </a:t>
            </a:r>
            <a:r>
              <a:rPr lang="uk-UA" sz="2000" i="1" u="sng" dirty="0" smtClean="0"/>
              <a:t>ділось</a:t>
            </a:r>
            <a:r>
              <a:rPr lang="uk-UA" sz="2000" i="1" dirty="0" smtClean="0"/>
              <a:t>? Звідкіля  </a:t>
            </a:r>
            <a:r>
              <a:rPr lang="uk-UA" sz="2000" i="1" u="sng" dirty="0" smtClean="0"/>
              <a:t>взялось</a:t>
            </a:r>
            <a:r>
              <a:rPr lang="uk-UA" sz="2000" i="1" dirty="0" smtClean="0"/>
              <a:t>?</a:t>
            </a:r>
            <a:endParaRPr lang="ru-RU" sz="2000" i="1" dirty="0" smtClean="0"/>
          </a:p>
          <a:p>
            <a:pPr>
              <a:lnSpc>
                <a:spcPct val="150000"/>
              </a:lnSpc>
            </a:pPr>
            <a:r>
              <a:rPr lang="uk-UA" sz="2000" i="1" dirty="0" smtClean="0"/>
              <a:t>            І </a:t>
            </a:r>
            <a:r>
              <a:rPr lang="uk-UA" sz="2000" i="1" u="sng" dirty="0" smtClean="0"/>
              <a:t>дурень</a:t>
            </a:r>
            <a:r>
              <a:rPr lang="uk-UA" sz="2000" i="1" dirty="0" smtClean="0"/>
              <a:t>, і </a:t>
            </a:r>
            <a:r>
              <a:rPr lang="uk-UA" sz="2000" i="1" u="sng" dirty="0" smtClean="0"/>
              <a:t>мудрий</a:t>
            </a:r>
            <a:r>
              <a:rPr lang="uk-UA" sz="2000" i="1" dirty="0" smtClean="0"/>
              <a:t> нічого не знає.</a:t>
            </a:r>
            <a:endParaRPr lang="ru-RU" sz="2000" i="1" dirty="0" smtClean="0"/>
          </a:p>
          <a:p>
            <a:pPr>
              <a:lnSpc>
                <a:spcPct val="150000"/>
              </a:lnSpc>
            </a:pPr>
            <a:r>
              <a:rPr lang="uk-UA" sz="2000" i="1" dirty="0" smtClean="0"/>
              <a:t>            </a:t>
            </a:r>
            <a:r>
              <a:rPr lang="uk-UA" sz="2000" i="1" u="sng" dirty="0" smtClean="0"/>
              <a:t>Живе </a:t>
            </a:r>
            <a:r>
              <a:rPr lang="uk-UA" sz="2000" i="1" dirty="0" smtClean="0"/>
              <a:t> … </a:t>
            </a:r>
            <a:r>
              <a:rPr lang="uk-UA" sz="2000" i="1" u="sng" dirty="0" smtClean="0"/>
              <a:t>умирає</a:t>
            </a:r>
            <a:r>
              <a:rPr lang="uk-UA" sz="2000" i="1" dirty="0" smtClean="0"/>
              <a:t>  … одне </a:t>
            </a:r>
            <a:r>
              <a:rPr lang="uk-UA" sz="2000" i="1" u="sng" dirty="0" smtClean="0"/>
              <a:t>зацвіло</a:t>
            </a:r>
            <a:r>
              <a:rPr lang="uk-UA" sz="2000" i="1" dirty="0" smtClean="0"/>
              <a:t>,</a:t>
            </a:r>
            <a:endParaRPr lang="ru-RU" sz="2000" i="1" dirty="0" smtClean="0"/>
          </a:p>
          <a:p>
            <a:pPr>
              <a:lnSpc>
                <a:spcPct val="150000"/>
              </a:lnSpc>
            </a:pPr>
            <a:r>
              <a:rPr lang="uk-UA" sz="2000" i="1" dirty="0" smtClean="0"/>
              <a:t>            А друге </a:t>
            </a:r>
            <a:r>
              <a:rPr lang="uk-UA" sz="2000" i="1" u="sng" dirty="0" smtClean="0"/>
              <a:t>зав’яло</a:t>
            </a:r>
            <a:r>
              <a:rPr lang="uk-UA" sz="2000" i="1" dirty="0" smtClean="0"/>
              <a:t>, навіки зав’яло …</a:t>
            </a:r>
            <a:endParaRPr lang="ru-RU" sz="2000" i="1" dirty="0" smtClean="0"/>
          </a:p>
          <a:p>
            <a:pPr>
              <a:lnSpc>
                <a:spcPct val="150000"/>
              </a:lnSpc>
            </a:pPr>
            <a:r>
              <a:rPr lang="uk-UA" sz="2000" i="1" dirty="0" smtClean="0"/>
              <a:t>            І листя пожовкле вітри рознесли.</a:t>
            </a:r>
            <a:endParaRPr lang="ru-RU" sz="20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428604" y="4595810"/>
            <a:ext cx="6072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Знайдіть  антоніми. Яку роль вони відіграють?</a:t>
            </a:r>
            <a:endParaRPr lang="ru-RU" sz="20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b="1" smtClean="0">
                <a:solidFill>
                  <a:schemeClr val="tx1"/>
                </a:solidFill>
                <a:latin typeface="a_AssuanBrk" pitchFamily="82" charset="-52"/>
              </a:rPr>
              <a:pPr/>
              <a:t>20</a:t>
            </a:fld>
            <a:endParaRPr lang="ru-RU" sz="1400" b="1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1177939"/>
          </a:xfrm>
          <a:prstGeom prst="rect">
            <a:avLst/>
          </a:prstGeom>
        </p:spPr>
      </p:pic>
      <p:pic>
        <p:nvPicPr>
          <p:cNvPr id="5" name="Рисунок 4" descr="Ethnic-Ukraine-Patter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185"/>
            <a:ext cx="6858000" cy="132081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42984" y="1309662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err="1" smtClean="0">
                <a:solidFill>
                  <a:srgbClr val="C00000"/>
                </a:solidFill>
              </a:rPr>
              <a:t>“Вірю</a:t>
            </a:r>
            <a:r>
              <a:rPr lang="uk-UA" sz="2400" b="1" dirty="0" smtClean="0">
                <a:solidFill>
                  <a:srgbClr val="C00000"/>
                </a:solidFill>
              </a:rPr>
              <a:t> – не </a:t>
            </a:r>
            <a:r>
              <a:rPr lang="uk-UA" sz="2400" b="1" dirty="0" err="1" smtClean="0">
                <a:solidFill>
                  <a:srgbClr val="C00000"/>
                </a:solidFill>
              </a:rPr>
              <a:t>вірю”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952604"/>
            <a:ext cx="65722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dirty="0" smtClean="0"/>
              <a:t>1. Лексика – це словниковий склад мови .</a:t>
            </a:r>
            <a:endParaRPr lang="ru-RU" dirty="0" smtClean="0"/>
          </a:p>
          <a:p>
            <a:pPr lvl="0"/>
            <a:r>
              <a:rPr lang="uk-UA" dirty="0" smtClean="0"/>
              <a:t>2. Усі терміни – багатозначні слова .</a:t>
            </a:r>
            <a:endParaRPr lang="ru-RU" dirty="0" smtClean="0"/>
          </a:p>
          <a:p>
            <a:pPr lvl="0"/>
            <a:r>
              <a:rPr lang="uk-UA" dirty="0" smtClean="0"/>
              <a:t>3. У реченні «сумують ластівки в садах» слово «сумують» ужите в переносному значенні .</a:t>
            </a:r>
            <a:endParaRPr lang="ru-RU" dirty="0" smtClean="0"/>
          </a:p>
          <a:p>
            <a:pPr lvl="0"/>
            <a:r>
              <a:rPr lang="uk-UA" dirty="0" smtClean="0"/>
              <a:t>4. Слова «велетень, титан, гігант» - синоніми .</a:t>
            </a:r>
            <a:endParaRPr lang="ru-RU" dirty="0" smtClean="0"/>
          </a:p>
          <a:p>
            <a:pPr lvl="0"/>
            <a:r>
              <a:rPr lang="uk-UA" dirty="0" smtClean="0"/>
              <a:t>5. Слова «вдень – вночі, гарячий – холодний, зима – літо» - омоніми .</a:t>
            </a:r>
            <a:endParaRPr lang="ru-RU" dirty="0" smtClean="0"/>
          </a:p>
          <a:p>
            <a:pPr lvl="0"/>
            <a:r>
              <a:rPr lang="uk-UA" dirty="0" smtClean="0"/>
              <a:t>6. У реченнях «Учитель використовує ефективні методи викладання» та « Моя сестра – ефектна дівчина» вжито пароніми .</a:t>
            </a:r>
          </a:p>
          <a:p>
            <a:pPr lvl="0"/>
            <a:r>
              <a:rPr lang="uk-UA" dirty="0" smtClean="0"/>
              <a:t>7. Слова «диспетчер, авіатор, фотограф» - іншомовні .</a:t>
            </a:r>
            <a:endParaRPr lang="ru-RU" dirty="0" smtClean="0"/>
          </a:p>
          <a:p>
            <a:pPr lvl="0"/>
            <a:r>
              <a:rPr lang="uk-UA" dirty="0" smtClean="0"/>
              <a:t>8. Слова «феодал, очіпок, урядник» - діалектні .</a:t>
            </a:r>
            <a:endParaRPr lang="ru-RU" dirty="0" smtClean="0"/>
          </a:p>
          <a:p>
            <a:pPr lvl="0"/>
            <a:r>
              <a:rPr lang="uk-UA" dirty="0" smtClean="0"/>
              <a:t>9. Слова « вода, земля, подяка» - стилістично забарвлені .</a:t>
            </a:r>
            <a:endParaRPr lang="ru-RU" dirty="0" smtClean="0"/>
          </a:p>
          <a:p>
            <a:pPr lvl="0"/>
            <a:endParaRPr lang="ru-RU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5524504"/>
            <a:ext cx="41433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dirty="0" smtClean="0"/>
              <a:t>10. Сполучення « пекти раків, ловити гав, як курка лапою» - фразеологізми .</a:t>
            </a:r>
            <a:endParaRPr lang="ru-RU" dirty="0" smtClean="0"/>
          </a:p>
          <a:p>
            <a:pPr lvl="0"/>
            <a:r>
              <a:rPr lang="uk-UA" dirty="0" smtClean="0"/>
              <a:t>11. Фразеологізми « як кіт наплакав, і кури не клюють» - синонімічні .</a:t>
            </a:r>
            <a:endParaRPr lang="ru-RU" dirty="0" smtClean="0"/>
          </a:p>
          <a:p>
            <a:pPr lvl="0"/>
            <a:r>
              <a:rPr lang="uk-UA" dirty="0" smtClean="0"/>
              <a:t>12. Фразеологізми роблять мову яскравою, влучною, образною.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1400" smtClean="0">
                <a:solidFill>
                  <a:schemeClr val="tx1"/>
                </a:solidFill>
                <a:latin typeface="a_AssuanBrk" pitchFamily="82" charset="-52"/>
              </a:rPr>
              <a:pPr/>
              <a:t>21</a:t>
            </a:fld>
            <a:endParaRPr lang="ru-RU" sz="1400" dirty="0">
              <a:solidFill>
                <a:schemeClr val="tx1"/>
              </a:solidFill>
              <a:latin typeface="a_AssuanBrk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2054</Words>
  <Application>Microsoft Office PowerPoint</Application>
  <PresentationFormat>Лист A4 (210x297 мм)</PresentationFormat>
  <Paragraphs>260</Paragraphs>
  <Slides>21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 La Russ</vt:lpstr>
      <vt:lpstr>a_AssuanBrk</vt:lpstr>
      <vt:lpstr>Arial</vt:lpstr>
      <vt:lpstr>Calibri</vt:lpstr>
      <vt:lpstr>Century Gothic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Ущапівська</dc:creator>
  <cp:lastModifiedBy>Пользователь</cp:lastModifiedBy>
  <cp:revision>54</cp:revision>
  <cp:lastPrinted>2011-12-23T07:26:32Z</cp:lastPrinted>
  <dcterms:created xsi:type="dcterms:W3CDTF">2011-12-20T18:42:54Z</dcterms:created>
  <dcterms:modified xsi:type="dcterms:W3CDTF">2024-03-10T11:44:59Z</dcterms:modified>
</cp:coreProperties>
</file>