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7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4829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7389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3883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0167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799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9004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0469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2762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0001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8155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1516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54AEE-C462-485C-B86B-D75733FD1DB1}" type="datetimeFigureOut">
              <a:rPr lang="ru-RU" smtClean="0"/>
              <a:t>20.02.2024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00D08-D7A6-4F5F-87FA-C2C7A5D23B2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194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kvpubd.kiev.ua/wp-content/uploads/2020/09/ii-kurs-urok-%E2%84%96-21-22.pdf" TargetMode="External"/><Relationship Id="rId2" Type="http://schemas.openxmlformats.org/officeDocument/2006/relationships/hyperlink" Target="https://www.miyklas.com.ua/p/ukrainska-mova/10-klas/praktichna-ritorika-342122/superechka-iak-vid-komunikatciyi-riznovidi-superechki-pravila-vedennia-s_-342296/re-749dee60-794b-4d9b-a9d9-8b2061603922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kvpubd.kiev.ua/wp-content/uploads/2021/04/urok-21-1.pdf" TargetMode="External"/><Relationship Id="rId5" Type="http://schemas.openxmlformats.org/officeDocument/2006/relationships/hyperlink" Target="https://www.pinterest.com/pin/321233385921178755/" TargetMode="External"/><Relationship Id="rId4" Type="http://schemas.openxmlformats.org/officeDocument/2006/relationships/hyperlink" Target="https://www.miyklas.com.ua/p/ukrainska-mova/10-klas/praktichna-ritorika-342122/ritorika-iak-mistetctvo-nauka-i-navchalna-distciplina-rol-ritoriki-v-suc_-34913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Мистецтво відповідати на запитання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136339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572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3"/>
            <a:ext cx="8460432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«Той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, хто ставить запитання, дурень протягом п’яти хвилин, той, хто його не ставить, дурень усе своє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життя»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(Китайська приказка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fontAlgn="ctr"/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Як свідчить китайська народна мудрість, ставити запитання життєво необхідно. Але ще важливіше навчитися відповідати, тому що від цього інколи залежить доля людини.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23551"/>
            <a:ext cx="8280919" cy="3604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2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Пригадай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українські народні казки, міф про Сфінкса. Саме влучні й дотепні відповіді на загадки допомагали героям уникнути лиха. Отже, щоб стати вправним оратором, треба оволодіти мистецтвом давати відповіді на запитання.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7032"/>
            <a:ext cx="2810694" cy="2851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01008"/>
            <a:ext cx="3312367" cy="306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4" y="3573016"/>
            <a:ext cx="2600325" cy="2995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19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40969"/>
            <a:ext cx="5760640" cy="371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640960" cy="126876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Мистецтво відповідати на запитання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476673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Приклад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Історик Геродот розповідає, як лідійський цар Крез запитував божество в Дельфах, чи треба йому розпочинати війну з Персією. На це він отримав таку відповідь: «Якщо цар піде війною на Персію, то знищить велике царство». Коли розгромлений Крез, потрапивши в полон, зауважив дельфійським жерцям, що вони сказали неправду, жерці у відповідь заявили, що у війні дійсно знищене велике царство, але не Перське, а Лідійське.</a:t>
            </a:r>
          </a:p>
        </p:txBody>
      </p:sp>
    </p:spTree>
    <p:extLst>
      <p:ext uri="{BB962C8B-B14F-4D97-AF65-F5344CB8AC3E}">
        <p14:creationId xmlns:p14="http://schemas.microsoft.com/office/powerpoint/2010/main" val="420103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74595"/>
            <a:ext cx="5184576" cy="4279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700808"/>
            <a:ext cx="8568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Упевнено, спокійно й чітко відповідати на запитання — це мистецтво. Пам’ятай, що саме відповіді на запитання характеризують людину як особистість.</a:t>
            </a:r>
          </a:p>
        </p:txBody>
      </p:sp>
    </p:spTree>
    <p:extLst>
      <p:ext uri="{BB962C8B-B14F-4D97-AF65-F5344CB8AC3E}">
        <p14:creationId xmlns:p14="http://schemas.microsoft.com/office/powerpoint/2010/main" val="276116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64905"/>
            <a:ext cx="6984776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Запитання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бувають різних видів.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/>
              <a:t> </a:t>
            </a: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628800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Риторичне запитання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 Таке запитання  не вимагає  відповіді, тому що кожен учасник розуміє її очевидність. 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Мета риторичного запитання — активізувати аудиторію, указати на нерозв’язані проблеми чи забезпечити підтримку з боку учасників бесіди шляхом мовчазної згоди.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93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998" y="404664"/>
            <a:ext cx="5293498" cy="6308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404664"/>
            <a:ext cx="453650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Переломні питання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Вони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підтримують суперечку в чітко встановленому напрямку або ж порушують цілий комплекс нових проблем.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Якщо співрозмовник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  правильно й ґрунтовно відповідає на такі питання, то відповіді зазвичай дозволяють виявити слабкі місця його позиції.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«Як Ви уявляєте собі…?», «Як Ви вважаєте, чи потрібно радикально змінювати … ?»,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Як насправді у Вас справи з … ?».</a:t>
            </a:r>
          </a:p>
        </p:txBody>
      </p:sp>
    </p:spTree>
    <p:extLst>
      <p:ext uri="{BB962C8B-B14F-4D97-AF65-F5344CB8AC3E}">
        <p14:creationId xmlns:p14="http://schemas.microsoft.com/office/powerpoint/2010/main" val="79940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72816"/>
            <a:ext cx="5076056" cy="510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3002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dirty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Закриті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запитання передбачають два варіанти відповіді: «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так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» і «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».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348880"/>
            <a:ext cx="42484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— Ти замовив квитки на потяг до Харкова?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— Так.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— Чи залишилися ще вільні місця в цьому купе?</a:t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— Ні.</a:t>
            </a:r>
          </a:p>
        </p:txBody>
      </p:sp>
    </p:spTree>
    <p:extLst>
      <p:ext uri="{BB962C8B-B14F-4D97-AF65-F5344CB8AC3E}">
        <p14:creationId xmlns:p14="http://schemas.microsoft.com/office/powerpoint/2010/main" val="196878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2492896"/>
            <a:ext cx="7907232" cy="436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476672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Відкриті запитання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мають на меті 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з’ясувати щось нове про події, явища, предмети.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О котрій годині вирушає потяг?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О пів на восьму.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Закритими запитаннями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можна  загнати опонента в «пастку»: він змушений вибирати тільки «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або «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», хоча не завжди відповідь може бути однозначною (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ні, але...).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86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Складні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запитання вимагають не менше двох відповідей.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556792"/>
            <a:ext cx="40324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Де ви плануєте зупинитися під час подорожі й чому саме там?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Зупинимося на базі відпочинку, на яку приїжджаємо вже три роки поспіль, бо там чудова природа, привітні господарі й смачна кухня.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Складні запитання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можуть заплутати людину під час дискусії, тому краще використовувати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00808"/>
            <a:ext cx="4860031" cy="515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495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697734"/>
            <a:ext cx="4932040" cy="516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548680"/>
            <a:ext cx="85689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Коректні й некоректні.Некоректними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називають запитання, що ґрунтуються на свідомо  помилкових судженнях. 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Мета таких  запитань — збити людину з пантелику, примусити її виправдовуватися, загнати в неочікувану ситуацію, чинити психологічний тиск.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348880"/>
            <a:ext cx="37444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Запитання «Хіба ти можеш дозволити собі купити таку дорогу річ?» — некоректне, бо, по-перше, у кожного своє розуміння поняття «дорого — дешево», а по-друге, таке запитання звучить як втручання в особисті справи.</a:t>
            </a:r>
          </a:p>
        </p:txBody>
      </p:sp>
    </p:spTree>
    <p:extLst>
      <p:ext uri="{BB962C8B-B14F-4D97-AF65-F5344CB8AC3E}">
        <p14:creationId xmlns:p14="http://schemas.microsoft.com/office/powerpoint/2010/main" val="344552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Нейтральні, доброзичливі та провокаційні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412777"/>
            <a:ext cx="439248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нейтральні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й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доброзичливі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запитання  відповідай спокійно й не дратуйся, якщо вони сформульовані неточно або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неграмотно.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Іноді запитання ставлять не для того, щоб з’ясувати суть справи, а щоб поставити опонента в незручне становище, висловити недовіру до його аргументів, показати свою незгоду з його позицією, тобто здобути перемогу над супротивником. Відповідаючи на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провокаційні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запитання, передусім  намагайся виявити їхню суть, викрити позицію опонента, лише тоді дати відкритий бій.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950" y="1556792"/>
            <a:ext cx="4312050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330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Відповіді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бувають 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правильними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й 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неправильними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позитивними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й 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негативними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короткими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 й 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розгорнутими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132856"/>
            <a:ext cx="410445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Відповіді, у яких мовець 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прагне з’ясувати істину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називаються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позитивними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Якщо ж відчувається 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відмова відповідати на запитання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то така відповідь 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негативна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  Вона визначає слабкі сторони опонента, бо мотивом для відмови може бути недостатня компетентність із порушених проблем, слабкі знання з обговорюваного предмета.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44824"/>
            <a:ext cx="4427984" cy="501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947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762" y="0"/>
            <a:ext cx="6067208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442798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Короткі відповіді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зазвичай висловлюють одним-двома словами.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Ти забронював квитки на концерт?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Забронював.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Скільки квитків забронював?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Три.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Коли відбудеться концерт?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Цієї п'ятниці.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Де проходитиме?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На стадіоні.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Хто хедлайнер?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— Моя улюблена група.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Така розмова чи обговорення якоїсь проблеми не буде продуктивним, якщо використовувати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короткі відповіді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розгорнуті й аргументовані відповіді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мають велику силу переконання в публічних суперечках.</a:t>
            </a:r>
          </a:p>
        </p:txBody>
      </p:sp>
    </p:spTree>
    <p:extLst>
      <p:ext uri="{BB962C8B-B14F-4D97-AF65-F5344CB8AC3E}">
        <p14:creationId xmlns:p14="http://schemas.microsoft.com/office/powerpoint/2010/main" val="329342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844824"/>
            <a:ext cx="4608512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Відповідаючи на запитання, дотримуйся таких порад: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 чітко відповідай на поставлене запитання;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ніколи не кажи нічого зайвого, бо цим обов’язково скористається  опонент;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 визнач пріоритети у своїх відповідях: починай із головних подій, найбільш переконливих фактів, щоб аудиторія не втратила  інтересу, а потім переходь до другорядних;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 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5" t="19897" r="31290" b="12927"/>
          <a:stretch/>
        </p:blipFill>
        <p:spPr bwMode="auto">
          <a:xfrm>
            <a:off x="4932040" y="1196752"/>
            <a:ext cx="4211960" cy="5661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54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76672"/>
            <a:ext cx="4211960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 для чіткої структури відповіді використовуй вставні слова: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по-перше, по-друге, по-третє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подякуй опонентові за цікаве запитання й тільки після цього переходь безпосередньо до відповіді;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щоб завоювати прихильність опонента чи аудиторії, використовуй такі конструкції: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«Порушена вами проблема хвилює багатьох із нас...», «Розумію ваші почуття! Зізнаюся, я відчував те саме, поки не усвідомив...», «Мені хотілося б поділитися з вами своїм </a:t>
            </a:r>
            <a:r>
              <a:rPr lang="ru-RU" i="1" dirty="0"/>
              <a:t>відкриттям...»;</a:t>
            </a: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5004048" cy="6757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065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1993"/>
            <a:ext cx="6804248" cy="643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-171400"/>
            <a:ext cx="2664296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 немає готової відповіді, скористайся переадресацією :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«Цікаве запитання! А як би ви самі на нього відповіли?», «Можливо, хтось із присутніх хотів би висловитися щодо цього запитання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?»;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якщо  відчуваєш, що не можеш дати відповідь на запитання, не намагайся «викручуватися» із неприємної ситуації, краще скажи, що даси відповідь  наступного разу.</a:t>
            </a:r>
          </a:p>
        </p:txBody>
      </p:sp>
    </p:spTree>
    <p:extLst>
      <p:ext uri="{BB962C8B-B14F-4D97-AF65-F5344CB8AC3E}">
        <p14:creationId xmlns:p14="http://schemas.microsoft.com/office/powerpoint/2010/main" val="336173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89" y="1412776"/>
            <a:ext cx="7560839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476673"/>
            <a:ext cx="856895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 спілкуванні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оратор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повинен суворо дотримуватися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основного принципу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відповідати на запитання лише тоді, коли повністю зрозуміла його суть і він знає правильну відповідь.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3218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214385"/>
            <a:ext cx="9108504" cy="465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90872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полеміці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дуже цінується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дотепна відповідь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Часто зі скрутного становища допомагає вийти винахідливість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оратора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уміння зорієнтуватися в ситуації, знайти найбільш точні слова, швидкість реакції.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5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Як досягти успіху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2400" y="152760"/>
            <a:ext cx="65" cy="45647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88872" rIns="0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ontrol 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Control 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Control 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Control 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609600" y="1420426"/>
            <a:ext cx="8534400" cy="448835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8872" rIns="0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Укажи кілька правильних тверджень.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Спільну мову потрібно знаходити тільки з фінансово вигідним співрозмовником.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Підготуй план і основні тези свого публічного виступу заздалегідь.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Вибирай повчальний тон промови.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Незалежно від манери спілкування візаві, дотримуйся принципів культури мови.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Control 7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Control 8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1" name="Control 9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Control 10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0999"/>
            <a:ext cx="190500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810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Слово про слово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2400" y="152760"/>
            <a:ext cx="65" cy="45647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88872" rIns="0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ontrol 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Control 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Control 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Control 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1720840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4E4E3F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Прочитай висловлювання видатних людей. Укажи те, що стосується риторики, ораторів, виступу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.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Життя кожної людини є шляхом до самої себе (Г. Гессе).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Немає нічого сильнішого за слово (Менандр).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Людина є витвір свого виховання... (А. Гельвецій)</a:t>
            </a:r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Щастя на боці тих, хто вміє радіти (Аристотель).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0"/>
            <a:ext cx="190500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55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809" y="764704"/>
            <a:ext cx="143220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332656"/>
            <a:ext cx="849694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Ознайомтеся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з мовленнєвими ситуаціями. Які некоректні полемічні прийоми застосовано в кожній із них? </a:t>
            </a:r>
            <a:endParaRPr lang="en-US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R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Під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час полеміки, присвяченої теорії походження видів Ч. Дарвіна, єпископ Вільберфорс звернувся до слухачів з питанням, чи були їхні предки мавпами. Біолог Т. Хакслі, який захищав цю теорію, відповів, що йому соромно не за своїх предків-мавп, а за людей, які не здатні поставитися серйозно до висновків Ч. Дарвіна.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Під час захисної промови в суді у справі священика, який украв білизну, адвокат Плевако сказав: «Він (священик) стільки разів відпускав Вам Ваші набагато тяжчі гріхи, невже Ви, панове присяжні засідателі, не відпустите йому цей маленький гріх!».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Під час полеміки щодо реформування медичної галузі один з опонентів на початку виступу звернувся до свого суперника з такими словами: «Не викликає сумнівів ваша глибока ерудиція. Ви розумна людина, тому не будете заперечувати, що нам необхідно запроваджувати страхову медицину».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Поміркуйте над поданими твердженнями. Візьміть участь у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полеміц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і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43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3"/>
            <a:ext cx="813690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1.Запитання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які ставлять не для того, щоб з'ясувати суть справи, а щоб поставити опонента в складне становище, висловити недовіру до його аргументів, здобути перемогу над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супротивником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відкриті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складні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провокаційні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коректні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2.Запитання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Відповіді, у яких мовець прагне з'ясувати істину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позитивні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відкриті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нейтральні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доброзичливі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3.Запитання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у якій відчувається відмова відповідати 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запитання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некоректна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провокаційна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негативна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компрометуюча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49228"/>
            <a:ext cx="2627784" cy="2479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19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Використан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джерела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196752"/>
            <a:ext cx="828092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1.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URL :https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://www.miyklas.com.ua/p/ukrainska-mova/10-klas/praktichna-ritorika-342122/superechka-iak-vid-komunikatciyi-riznovidi-superechki-pravila-vedennia-s_-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342296/re-749dee60-794b-4d9b-a9d9-8b2061603922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3068959"/>
            <a:ext cx="792088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000" dirty="0" smtClean="0">
              <a:hlinkClick r:id="rId3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  3. 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4"/>
              </a:rPr>
              <a:t>URL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3"/>
              </a:rPr>
              <a:t>://kvpubd.kiev.ua/wp-content/uploads/2020/09/ii-kurs-urok-%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E2%84%96-21-22.pdf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060848"/>
            <a:ext cx="756084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2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4"/>
              </a:rPr>
              <a:t>. URL: https://www.miyklas.com.ua/p/ukrainska-mova/10-klas/praktichna-ritorika-342122/ritorika-iak-mistetctvo-nauka-i-navchalna-distciplina-rol-ritoriki-v-suc_-349139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3982998"/>
            <a:ext cx="73448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hlinkClick r:id="rId5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4.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URL: 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5"/>
              </a:rPr>
              <a:t>://www.pinterest.com/pin/321233385921178755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4937104"/>
            <a:ext cx="820891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URL: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6"/>
              </a:rPr>
              <a:t>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kvpubd.kiev.ua/wp-content/uploads/2021/04/urok-21-1.pdf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638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484</Words>
  <Application>Microsoft Office PowerPoint</Application>
  <PresentationFormat>Экран (4:3)</PresentationFormat>
  <Paragraphs>106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 Мистецтво відповідати на запитання</vt:lpstr>
      <vt:lpstr>Презентация PowerPoint</vt:lpstr>
      <vt:lpstr>   Пригадай українські народні казки, міф про Сфінкса. Саме влучні й дотепні відповіді на загадки допомагали героям уникнути лиха. Отже, щоб стати вправним оратором, треба оволодіти мистецтвом давати відповіді на запитання.</vt:lpstr>
      <vt:lpstr>Мистецтво відповідати на запитання</vt:lpstr>
      <vt:lpstr>Зверни увагу!</vt:lpstr>
      <vt:lpstr> Запитання бувають різних видів.    </vt:lpstr>
      <vt:lpstr>Презентация PowerPoint</vt:lpstr>
      <vt:lpstr>    Закриті запитання передбачають два варіанти відповіді: «так» і «ні».</vt:lpstr>
      <vt:lpstr>Презентация PowerPoint</vt:lpstr>
      <vt:lpstr>  Складні запитання вимагають не менше двох відповідей.</vt:lpstr>
      <vt:lpstr>Презентация PowerPoint</vt:lpstr>
      <vt:lpstr>Нейтральні, доброзичливі та провокаційні.</vt:lpstr>
      <vt:lpstr> Відповіді бувають правильними й неправильними, позитивними й негативними, короткими й розгорнутими.</vt:lpstr>
      <vt:lpstr>Презентация PowerPoint</vt:lpstr>
      <vt:lpstr>Зверни увагу!</vt:lpstr>
      <vt:lpstr>Презентация PowerPoint</vt:lpstr>
      <vt:lpstr>Презентация PowerPoint</vt:lpstr>
      <vt:lpstr>Презентация PowerPoint</vt:lpstr>
      <vt:lpstr>Зверни увагу!</vt:lpstr>
      <vt:lpstr>Як досягти успіху</vt:lpstr>
      <vt:lpstr>Слово про слово</vt:lpstr>
      <vt:lpstr>Презентация PowerPoint</vt:lpstr>
      <vt:lpstr>Презентация PowerPoint</vt:lpstr>
      <vt:lpstr>Використані джерела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samsung</cp:lastModifiedBy>
  <cp:revision>19</cp:revision>
  <dcterms:created xsi:type="dcterms:W3CDTF">2024-02-18T11:19:42Z</dcterms:created>
  <dcterms:modified xsi:type="dcterms:W3CDTF">2024-02-20T09:53:55Z</dcterms:modified>
</cp:coreProperties>
</file>