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1" y="-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048768D-ADEE-4E8D-8FB7-C6704E2EB56F}" type="datetimeFigureOut">
              <a:rPr lang="uk-UA" smtClean="0"/>
              <a:t>15.11.2024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1724572-EC4F-4623-9265-A1C2FFF26AE4}" type="slidenum">
              <a:rPr lang="uk-UA" smtClean="0"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6015" y="1794935"/>
            <a:ext cx="3312369" cy="264217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Морфологічні засоби стилістики</a:t>
            </a:r>
            <a:endParaRPr lang="uk-UA" sz="3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3" y="4869160"/>
            <a:ext cx="3543176" cy="1080120"/>
          </a:xfrm>
        </p:spPr>
        <p:txBody>
          <a:bodyPr>
            <a:normAutofit/>
          </a:bodyPr>
          <a:lstStyle/>
          <a:p>
            <a:pPr lvl="0" algn="ctr">
              <a:spcBef>
                <a:spcPts val="0"/>
              </a:spcBef>
              <a:buClrTx/>
              <a:buSzTx/>
            </a:pPr>
            <a:r>
              <a:rPr lang="uk-UA" sz="12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uk-UA" sz="1400" b="1" dirty="0">
                <a:solidFill>
                  <a:schemeClr val="bg1"/>
                </a:solidFill>
                <a:latin typeface="Times New Roman"/>
                <a:ea typeface="Calibri"/>
              </a:rPr>
              <a:t>Кондратюк Людмила Олександрівна</a:t>
            </a:r>
          </a:p>
          <a:p>
            <a:pPr lvl="0" algn="ctr">
              <a:spcBef>
                <a:spcPts val="0"/>
              </a:spcBef>
              <a:buClrTx/>
              <a:buSzTx/>
            </a:pPr>
            <a:r>
              <a:rPr lang="uk-UA" sz="1400" b="1" dirty="0">
                <a:solidFill>
                  <a:schemeClr val="bg1"/>
                </a:solidFill>
                <a:latin typeface="Times New Roman"/>
                <a:ea typeface="Calibri"/>
              </a:rPr>
              <a:t>        </a:t>
            </a:r>
            <a:r>
              <a:rPr lang="uk-UA" sz="1400" b="1" dirty="0" smtClean="0">
                <a:solidFill>
                  <a:schemeClr val="bg1"/>
                </a:solidFill>
                <a:latin typeface="Times New Roman"/>
                <a:ea typeface="Calibri"/>
              </a:rPr>
              <a:t>Вчитель </a:t>
            </a:r>
            <a:r>
              <a:rPr lang="uk-UA" sz="1400" b="1" dirty="0">
                <a:solidFill>
                  <a:schemeClr val="bg1"/>
                </a:solidFill>
                <a:latin typeface="Times New Roman"/>
                <a:ea typeface="Calibri"/>
              </a:rPr>
              <a:t>української мови та літератури</a:t>
            </a:r>
          </a:p>
          <a:p>
            <a:pPr lvl="0" algn="ctr">
              <a:spcBef>
                <a:spcPts val="0"/>
              </a:spcBef>
              <a:buClrTx/>
              <a:buSzTx/>
            </a:pPr>
            <a:r>
              <a:rPr lang="uk-UA" sz="1400" b="1" dirty="0">
                <a:solidFill>
                  <a:schemeClr val="bg1"/>
                </a:solidFill>
                <a:latin typeface="Times New Roman"/>
                <a:ea typeface="Calibri"/>
              </a:rPr>
              <a:t> </a:t>
            </a:r>
            <a:r>
              <a:rPr lang="uk-UA" sz="1400" b="1" dirty="0" smtClean="0">
                <a:solidFill>
                  <a:schemeClr val="bg1"/>
                </a:solidFill>
                <a:latin typeface="Times New Roman"/>
                <a:ea typeface="Calibri"/>
              </a:rPr>
              <a:t>Вечірньої </a:t>
            </a:r>
            <a:r>
              <a:rPr lang="uk-UA" sz="1400" b="1" dirty="0">
                <a:solidFill>
                  <a:schemeClr val="bg1"/>
                </a:solidFill>
                <a:latin typeface="Times New Roman"/>
                <a:ea typeface="Calibri"/>
              </a:rPr>
              <a:t>(змінної) школи м. Києва</a:t>
            </a:r>
          </a:p>
          <a:p>
            <a:endParaRPr lang="uk-UA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82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20688"/>
            <a:ext cx="7704856" cy="542796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68580" indent="0" algn="ctr">
              <a:buNone/>
            </a:pPr>
            <a:endParaRPr lang="uk-UA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Пригадайте, які розділи мови ви вивчали? Які лінгвістичні терміни вжито в наведеному тексті? Що вони означають?</a:t>
            </a:r>
          </a:p>
          <a:p>
            <a:pPr marL="68580" indent="0" algn="ctr">
              <a:buNone/>
            </a:pPr>
            <a:endParaRPr lang="uk-UA" sz="16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just">
              <a:buNone/>
            </a:pPr>
            <a:r>
              <a:rPr lang="uk-UA" sz="16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Ви, звичайно, пам’ятаєте, що стилістика починається там, де є вибір. І не лише лексичного синоніма. Потужні можливості вибору засобів, потрібних для конкретного висловлювання, має граматична будова української мови. Бо і морфологічні, і синтаксичні одиниці мають певні варіанти, паралельні форми – синонімічні засоби. Особливості їх уживання в різних стилях вивчає граматична стилістика.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6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908720"/>
            <a:ext cx="7416824" cy="4923909"/>
          </a:xfrm>
          <a:solidFill>
            <a:schemeClr val="tx1">
              <a:lumMod val="85000"/>
            </a:schemeClr>
          </a:solidFill>
        </p:spPr>
        <p:txBody>
          <a:bodyPr>
            <a:normAutofit/>
          </a:bodyPr>
          <a:lstStyle/>
          <a:p>
            <a:pPr marL="68580" indent="0" algn="ctr">
              <a:buNone/>
            </a:pPr>
            <a:endParaRPr lang="uk-UA" sz="16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Прочитайте приклади.  Проаналізуйте вживання форм дієслова в художньому стилях. Яку з наведених форм використовують у науковому та офіційно-діловому стилях?</a:t>
            </a:r>
          </a:p>
          <a:p>
            <a:pPr marL="68580" indent="0" algn="ctr">
              <a:buNone/>
            </a:pPr>
            <a:endParaRPr lang="uk-UA" sz="16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Щоб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жить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ні в кого права не питаюсь ( П. Тичина).</a:t>
            </a:r>
          </a:p>
          <a:p>
            <a:pPr marL="68580" indent="0" algn="ctr">
              <a:buNone/>
            </a:pP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    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 ж ті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люде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де ж ті добрі,</a:t>
            </a:r>
          </a:p>
          <a:p>
            <a:pPr marL="6858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 в серце збиралось</a:t>
            </a:r>
          </a:p>
          <a:p>
            <a:pPr marL="6858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 ними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жити,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їх любити?  ( Т. Шевченко).</a:t>
            </a:r>
          </a:p>
          <a:p>
            <a:pPr marL="68580" indent="0" algn="ctr">
              <a:buNone/>
            </a:pP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    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 синій сум, і синій плач жоржин,</a:t>
            </a:r>
          </a:p>
          <a:p>
            <a:pPr marL="6858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 в сутінках вечірніх синя хата…</a:t>
            </a:r>
          </a:p>
          <a:p>
            <a:pPr marL="6858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Немов так мало, але так багато,</a:t>
            </a:r>
          </a:p>
          <a:p>
            <a:pPr marL="6858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 задля цього ватро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жити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жить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 Н.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Кир’ян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68580" indent="0" algn="ctr">
              <a:buNone/>
            </a:pPr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87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692696"/>
            <a:ext cx="7128908" cy="513993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Кожна частина мови має певні стилістичні засоби. Вони пов’язані з ти, що:</a:t>
            </a: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1. Слова різних частин мови вживаються в різних стилях з неоднаковою частиною;</a:t>
            </a: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2. Кожна частина мова має граматичні особливості, синонімічні форми – нейтральні та стилістичного марковані.</a:t>
            </a:r>
          </a:p>
          <a:p>
            <a:pPr marL="6858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Найчастіше існування таких форм пов’язано з переносним уживанням певних граматичних категорій. Так, дієслова одного способу можуть уживатися в значенні іншого:</a:t>
            </a:r>
          </a:p>
          <a:p>
            <a:pPr marL="6858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А вона візьми та й спитай .</a:t>
            </a:r>
          </a:p>
          <a:p>
            <a:pPr marL="6858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Вона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(раптово)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спитала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(наказовий спосіб ужито в значенні дійсного), займенник 2-ї особи множини замість займенника 2-ї особи однини .</a:t>
            </a:r>
          </a:p>
          <a:p>
            <a:pPr marL="6858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Поява варіантів зумовлюють також історичні зміни (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без солі – без соли).</a:t>
            </a: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44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115616" y="692696"/>
            <a:ext cx="6984776" cy="3528392"/>
          </a:xfrm>
          <a:prstGeom prst="horizontalScroll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Морфологічні синоніми </a:t>
            </a:r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 граматичні форми слова, які розрізняються засобами граматичного вираження, відтінками спільного граматичного значення і стилістичним уживанням.</a:t>
            </a:r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1475656" y="4797152"/>
            <a:ext cx="6984776" cy="1164712"/>
          </a:xfrm>
          <a:prstGeom prst="flowChartPunchedTap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Синонімічні засоби морфології не завжди мають власне стилістичний характер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19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836712"/>
            <a:ext cx="6777317" cy="4995917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Які пари (групи) слів є морфологічними синонімами? Поясніть, чому ви так вважаєте?</a:t>
            </a:r>
          </a:p>
          <a:p>
            <a:pPr marL="68580" indent="0"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Насипав борщ – насипав борщу, випив молока – випив молоко, цей фальш – ця фальш, традиційний бієнале – традиційна бієнале, найвужчий – найбільш вузький, синові – сину, цього паперу – цього папера,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тая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–та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знає –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зна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несіть –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несіте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їх – їхній, зелений –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зелен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писатиму – буду писати – напишу, навприсядки – навприсідки – наприсядки -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напрсідки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36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7200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Займенникові форми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їх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їхній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844824"/>
            <a:ext cx="7560840" cy="398780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endParaRPr lang="uk-UA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Який з поданих прикладів не відповідає нормі?  Прокоментуйте відповідь, використавши матеріали довідки.</a:t>
            </a:r>
          </a:p>
          <a:p>
            <a:pPr marL="68580" indent="0" algn="just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Мусимо їх слухати. 2. Мусило слухати їх розмови! 3. Мусимо слухати їхні розмови. 4. Їхня поезія сповнена своєрідних образів. 5. Мета їхнього життя й визначалася вимогами буремного часу. 6. У їхній стороні й зимою сонце (Леся Українка).</a:t>
            </a:r>
          </a:p>
          <a:p>
            <a:pPr marL="411480" indent="-342900" algn="just">
              <a:buAutoNum type="arabicPeriod"/>
            </a:pPr>
            <a:endParaRPr lang="uk-UA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just">
              <a:buNone/>
            </a:pPr>
            <a:r>
              <a:rPr lang="uk-UA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Довідка.</a:t>
            </a:r>
          </a:p>
          <a:p>
            <a:pPr marL="68580" indent="0" algn="just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Займенник </a:t>
            </a:r>
            <a:r>
              <a:rPr lang="uk-UA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звичайно є родовим або знахідним відмінком множини від займенника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вони: знаю їх, не чув їх.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 уживався і в значенні присвійного (як і займенники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її, його) їх = їхній.</a:t>
            </a:r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88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1475656" y="980728"/>
            <a:ext cx="5976664" cy="1656184"/>
          </a:xfrm>
          <a:prstGeom prst="flowChartPunchedTap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сучасній художній й живому народному мовленні, у публіцистиці вживаємо займенник </a:t>
            </a:r>
            <a:r>
              <a:rPr lang="uk-UA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їхній: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Їхня кров ще гаряча на ранах, їхні рани горять ще в огні (О. Олесь)</a:t>
            </a:r>
            <a:endParaRPr lang="uk-UA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1547664" y="3212976"/>
            <a:ext cx="5904656" cy="1728192"/>
          </a:xfrm>
          <a:prstGeom prst="flowChartPunched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науковому та офіційно-діловому стилях уживають обидві форми: </a:t>
            </a:r>
            <a:r>
              <a:rPr lang="uk-UA" sz="1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їх і їхній</a:t>
            </a:r>
            <a:endParaRPr lang="uk-UA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9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Паралельні закінчення іменників –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ові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еві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( -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єві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) та – у (ю)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00808"/>
            <a:ext cx="7560840" cy="413182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 подану статтю «Давальний і кличний відмінки» з книги Б.Антоненка-Давидовича «Як ми говоримо». Дайте відповідь на запитання : чому форма на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600" b="1" i="1" dirty="0" err="1" smtClean="0">
                <a:latin typeface="Times New Roman" pitchFamily="18" charset="0"/>
                <a:cs typeface="Times New Roman" pitchFamily="18" charset="0"/>
              </a:rPr>
              <a:t>ові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b="1" i="1" dirty="0" err="1" smtClean="0">
                <a:latin typeface="Times New Roman" pitchFamily="18" charset="0"/>
                <a:cs typeface="Times New Roman" pitchFamily="18" charset="0"/>
              </a:rPr>
              <a:t>еві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sz="1600" b="1" i="1" dirty="0" err="1" smtClean="0">
                <a:latin typeface="Times New Roman" pitchFamily="18" charset="0"/>
                <a:cs typeface="Times New Roman" pitchFamily="18" charset="0"/>
              </a:rPr>
              <a:t>-єві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є основою і її треба вживати першою? Випишіть і прокоментуйте приклади статі.</a:t>
            </a:r>
          </a:p>
          <a:p>
            <a:pPr marL="6858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Як відомо, іменники чоловічого роду ІІ відміни мають у давальному відмінку однини закінчення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–ові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після основи на твердий приголосний та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еві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єві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після основ на м’який або шиплячий приголосний:</a:t>
            </a:r>
          </a:p>
          <a:p>
            <a:pPr marL="6858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Та й не дала тому козакові ні щастя, ні долі (Народна пісня).</a:t>
            </a:r>
          </a:p>
          <a:p>
            <a:pPr marL="68580" indent="0" algn="ctr">
              <a:buNone/>
            </a:pP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Масючка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вже постерегла, що молодому паничеві сподобалася Галя </a:t>
            </a:r>
          </a:p>
          <a:p>
            <a:pPr marL="6858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(І. Нечуй-Левицький).</a:t>
            </a:r>
          </a:p>
          <a:p>
            <a:pPr marL="6858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У бою Андрієві так любо відчувати другове плече (В. Сосюра).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78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836712"/>
            <a:ext cx="7128908" cy="4995917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 ще  паралельне закінчення давального відмінка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у, - ю,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яким варто користуватися тоді, коли поряд стоять у цьому відмінку два іменники чоловічого роду, з яких один уже має закінчення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ові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еві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або –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єві</a:t>
            </a:r>
            <a:endParaRPr lang="uk-UA" sz="16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Передай листа товаришеві Бондаренку.</a:t>
            </a:r>
          </a:p>
          <a:p>
            <a:pPr marL="68580" indent="0" algn="ctr">
              <a:buNone/>
            </a:pP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Субстантиновані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прикметники-прізвища, що мають суфікси </a:t>
            </a:r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ев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-ів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 їв,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давальному відмінку однини закінчується на – у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Петров – Петрову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прізвища із суфіксами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-ін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їн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закінчуються на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у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також на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ові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Завалишин – Завалишину  і </a:t>
            </a:r>
            <a:r>
              <a:rPr lang="uk-UA" sz="16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Завалишинові</a:t>
            </a:r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8580" indent="0" algn="ctr">
              <a:buNone/>
            </a:pPr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Наявність паралельних закінчень у давальному відмінку однини призводить інколи до надуживання закінченнями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у, - ю,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замість основних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ові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еві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uk-UA" sz="16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uk-UA" sz="16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єві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«Андрію Олексійовичу здавалося, що він і на цей раз не помиляється» , -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читаємо в одному сучасному оповіданні, де автор не взяв до уваги, що він поставив ім’я та по батькові не в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Д.в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– Андрієві Олексійовичу, - а в кличному, який бачимо, читаючи далі оповідання: «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Андрію Олексійовичу, спиніться!»</a:t>
            </a:r>
          </a:p>
          <a:p>
            <a:pPr algn="ctr">
              <a:buFontTx/>
              <a:buChar char="-"/>
            </a:pPr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 algn="ctr">
              <a:buNone/>
            </a:pP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49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1475656" y="764704"/>
            <a:ext cx="5688632" cy="4896544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Запишіть подані словосполучення у формі, яку використовують на початку заяви.</a:t>
            </a:r>
          </a:p>
          <a:p>
            <a:pPr algn="ctr"/>
            <a:endParaRPr lang="uk-UA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Деканові юридичного факультету Калениченко Василь Геннадійович</a:t>
            </a:r>
            <a:endParaRPr lang="uk-UA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5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данные 1"/>
          <p:cNvSpPr/>
          <p:nvPr/>
        </p:nvSpPr>
        <p:spPr>
          <a:xfrm>
            <a:off x="971600" y="908720"/>
            <a:ext cx="7128792" cy="4320480"/>
          </a:xfrm>
          <a:prstGeom prst="flowChartInputOutp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Різні частини мови вживаються в текстах неоднаково. Наприклад, в офіційно-діловому стилі найбільше іменників, а з вигуків може вживатися тільки певна частина етикетних формул.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04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4417560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Випишіть уривок із тексту, де б переважали прикметники, поясніть,з якою метою вони вживаються в тексті.</a:t>
            </a:r>
            <a:endParaRPr lang="uk-UA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8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188</TotalTime>
  <Words>908</Words>
  <Application>Microsoft Office PowerPoint</Application>
  <PresentationFormat>Экран (4:3)</PresentationFormat>
  <Paragraphs>75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Остин</vt:lpstr>
      <vt:lpstr>Морфологічні засоби стилістики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Займенникові форми їх та їхній</vt:lpstr>
      <vt:lpstr>Презентация PowerPoint</vt:lpstr>
      <vt:lpstr>Паралельні закінчення іменників – ові, - еві ( - єві) та – у (ю)</vt:lpstr>
      <vt:lpstr>Презентация PowerPoint</vt:lpstr>
      <vt:lpstr>Презентация PowerPoint</vt:lpstr>
      <vt:lpstr>Презентация PowerPoint</vt:lpstr>
      <vt:lpstr>Домашнє завдання:  Випишіть уривок із тексту, де б переважали прикметники, поясніть,з якою метою вони вживаються в тексті.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Морфологічні засоби стилістики</dc:title>
  <dc:creator>Людмила Кондратюк</dc:creator>
  <cp:lastModifiedBy>Людмила Кондратюк</cp:lastModifiedBy>
  <cp:revision>18</cp:revision>
  <dcterms:created xsi:type="dcterms:W3CDTF">2024-11-13T14:30:33Z</dcterms:created>
  <dcterms:modified xsi:type="dcterms:W3CDTF">2024-11-15T10:24:38Z</dcterms:modified>
</cp:coreProperties>
</file>