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330" y="-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uk-UA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8425628-91FE-4990-9A26-82940F7934C8}" type="slidenum">
              <a:rPr lang="uk-UA" smtClean="0"/>
              <a:t>‹#›</a:t>
            </a:fld>
            <a:endParaRPr lang="uk-UA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B6A3AAB-73DE-442A-9308-7D7CFBAF992E}" type="datetimeFigureOut">
              <a:rPr lang="uk-UA" smtClean="0"/>
              <a:t>15.05.2025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5157192"/>
            <a:ext cx="4421088" cy="1008112"/>
          </a:xfrm>
        </p:spPr>
        <p:txBody>
          <a:bodyPr/>
          <a:lstStyle/>
          <a:p>
            <a:pPr lvl="0" algn="ctr">
              <a:spcBef>
                <a:spcPts val="0"/>
              </a:spcBef>
              <a:buClrTx/>
            </a:pPr>
            <a:r>
              <a:rPr lang="uk-UA" b="1" dirty="0">
                <a:solidFill>
                  <a:prstClr val="black"/>
                </a:solidFill>
                <a:latin typeface="Times New Roman"/>
                <a:ea typeface="Calibri"/>
              </a:rPr>
              <a:t>Кондратюк Людмила Олександрівна</a:t>
            </a:r>
          </a:p>
          <a:p>
            <a:pPr lvl="0" algn="ctr">
              <a:spcBef>
                <a:spcPts val="0"/>
              </a:spcBef>
              <a:buClrTx/>
            </a:pPr>
            <a:r>
              <a:rPr lang="uk-UA" b="1" dirty="0">
                <a:solidFill>
                  <a:prstClr val="black"/>
                </a:solidFill>
                <a:latin typeface="Times New Roman"/>
                <a:ea typeface="Calibri"/>
              </a:rPr>
              <a:t>        Вчитель української мови та літератури</a:t>
            </a:r>
          </a:p>
          <a:p>
            <a:pPr lvl="0" algn="ctr">
              <a:spcBef>
                <a:spcPts val="0"/>
              </a:spcBef>
              <a:buClrTx/>
            </a:pPr>
            <a:r>
              <a:rPr lang="uk-UA" b="1" dirty="0">
                <a:solidFill>
                  <a:prstClr val="black"/>
                </a:solidFill>
                <a:latin typeface="Times New Roman"/>
                <a:ea typeface="Calibri"/>
              </a:rPr>
              <a:t> Вечірньої (змінної) школи м. Києва</a:t>
            </a:r>
          </a:p>
          <a:p>
            <a:pPr lvl="0" algn="l">
              <a:buClr>
                <a:srgbClr val="94C600"/>
              </a:buClr>
              <a:buSzPct val="76000"/>
            </a:pPr>
            <a:endParaRPr lang="uk-UA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6264696" cy="2160240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Мовотворення Л. Костенко та </a:t>
            </a:r>
            <a:b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Е. Андієвської</a:t>
            </a:r>
            <a:endParaRPr lang="uk-UA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3076575" cy="229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362" y="2492896"/>
            <a:ext cx="2569468" cy="2889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9743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624736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Прочитайте вірш Л.Костенко. Згадайте, поезію якого митця В.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Русанівський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називав «інтелігенткою». Чи можна на вашу думку, цим означенням вірш Л. Костенко? Чому?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1700808"/>
            <a:ext cx="6275040" cy="4608512"/>
          </a:xfrm>
        </p:spPr>
        <p:txBody>
          <a:bodyPr>
            <a:normAutofit/>
          </a:bodyPr>
          <a:lstStyle/>
          <a:p>
            <a:pPr algn="ctr"/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Двори стоять у хуртовині айстр.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Яка рожева й синя хуртовина!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Але чому я думаю про Вас?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 Вас давно забути вже повинна.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 так природно — відстані і час.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 вже забула. Не моя провина —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 музика нагадує про Вас,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 раптом ця осіння хуртовина.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 так природно — музика і час,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 Ваша скрізь присутність невловима.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Двори стоять у хуртовині айстр.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Яка сумна й красива хуртовина!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179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763284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Русанівський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переконаний, що Ліна Костенко, поетеса зі своїм філософським баченням сучасного світу в його зв’язках з минулим. Її голос вирізняється з-поміж голосів інших талановитих поетів. Вона використовує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народнорозмовне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джерело, лексику своєї доби, удається до мистецької сфери, не цурається церковнослов’янізмів, добре знаючи староукраїнську літературну мову, доречно використовує її елементи у творах на історичну тематику. І звичайно ж, мова фольклору – вона присутня скрізь!</a:t>
            </a:r>
          </a:p>
          <a:p>
            <a:pPr algn="ctr"/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Мовотворчість Ліни Костенко характеризується емоційною виразністю, глибокою психологічною напруженістю, багатоплановістю формально-синтаксичних побудов, семантичними народженнями в лексичних і граматичних засобах для відображення мовної картини світу в поетичних образах. Авторський словник Ліни Костенко надзвичайно багатогранний, налічує сотні оригінальних новотворів, які мають різний частиномовний статус і формальну новизну.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853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57200"/>
            <a:ext cx="8219256" cy="57149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Серед локально вживаних слів є в поетеси такі, як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тужаночка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(«печаль»),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кегура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(«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устий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туман в горах»),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засвіта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(«удосвіта»)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, проз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( «мимо»),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шалиган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(«шахрай») та інші. Відчуваються суто народні інтонації: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«З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наскока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тут не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мона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(«Маруся Чурай»). Лексика нашого часу представлена такими сполуками, як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Мчимося по космічній трасі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або ж одяганням старого в нову одіж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старі хатки в солом’яних скафандрах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(«Колись давно»)…</a:t>
            </a:r>
          </a:p>
          <a:p>
            <a:pPr marL="0" indent="0" algn="just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Прагнучи гармонії людських стосунків, поетеса використовує мистецьку лексику , особливо в галузі музики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(симфонія життя, місячна соната, скрипка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Страдіварі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, «Апасіонати»)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і живопису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(музей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Прадо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, Лувр, Ермітаж,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Роден</a:t>
            </a:r>
            <a:r>
              <a:rPr lang="uk-UA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та інше).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Ліна Костенко має пристрасть до тропічної лексики: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лотоси,пальми, мигдаль, фламінго …</a:t>
            </a:r>
          </a:p>
          <a:p>
            <a:pPr marL="0" indent="0" algn="just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Епітети  у поетеси – фігура не часта, але дуже виразна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(лляний дідок, пам’ять сива)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; інколи він повторює означуваний іменник: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«Тут сосни соснові, берези березові, і люди людяні тут»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(«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Дремлянський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триптих). Ліна Костенко час від часу використовує пароніми: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постійні струси, постійні стреси, погані праси, немає преси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(«Пансіонат «Форель»).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990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5688632" cy="73610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Прочитайте вірш Л. Костенко «Вечірнє сонце, дякую за день!» Які мовні особливості наявні в цьому творі?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1052736"/>
            <a:ext cx="6275040" cy="5400600"/>
          </a:xfrm>
        </p:spPr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Вечірнє сонце, дякую за день!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Вечірнє сонце, дякую за втому.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тих лісів просвітлений Едем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 за волошку в житі золотому.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твій світанок, і за твій зеніт,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 за мої обпечені </a:t>
            </a:r>
            <a:r>
              <a:rPr lang="uk-UA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зеніти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те, що завтра хоче зеленіть,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те, що вчора встигло оддзвеніти.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небо в небі, за дитячий сміх.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те, що можу, і за те, що мушу.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Вечірнє сонце, дякую за всіх,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котрі нічим не осквернили душу.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те, що завтра жде своїх натхнень.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десь у світі кров ще не пролито.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Вечірнє сонце, дякую за день,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цю потребу слова, як молитви.</a:t>
            </a:r>
            <a:endParaRPr lang="uk-UA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426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260648"/>
            <a:ext cx="6131024" cy="6120680"/>
          </a:xfrm>
        </p:spPr>
        <p:txBody>
          <a:bodyPr>
            <a:normAutofit/>
          </a:bodyPr>
          <a:lstStyle/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just"/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Емму Андієвську традиційно вважають представницею </a:t>
            </a:r>
            <a:r>
              <a:rPr lang="uk-UA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нью-йорської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групи, проте свою належність до цього літературного угрупування вона заперечує. На відміну від  багатьох письменників української діаспори, пише сучасною українською літературною мовою з ледь помітними вкрапленнями </a:t>
            </a:r>
            <a:r>
              <a:rPr lang="uk-UA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українсько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американської розмовної мови: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радост</a:t>
            </a:r>
            <a:r>
              <a:rPr lang="uk-UA" sz="1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чест</a:t>
            </a:r>
            <a:r>
              <a:rPr lang="uk-UA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свідомост</a:t>
            </a:r>
            <a:r>
              <a:rPr lang="uk-UA" sz="1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закінчення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и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формі родового відмінка однини іменників ІІІ відміни); </a:t>
            </a:r>
          </a:p>
          <a:p>
            <a:pPr algn="ctr"/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uk-UA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мка,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uk-UA" sz="1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(м’яка вимова 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 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словах іншомовного походження);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рура,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фарма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крант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(специфічна лексика) тощо. 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мові Е. Андієвської мало фольклорних елементів, проте багато лексики на позначення абстрактних понять, адже твори письменниці мають глибокий філософський зміст.</a:t>
            </a:r>
            <a:endParaRPr lang="uk-UA" sz="18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469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6120680" cy="836712"/>
          </a:xfrm>
        </p:spPr>
        <p:txBody>
          <a:bodyPr>
            <a:noAutofit/>
          </a:bodyPr>
          <a:lstStyle/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Прочитайте. Визначте, за допомогою яких мовних засобів Е. Андієвська досягає образності. У чому своєрідність мови письменниці?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836712"/>
            <a:ext cx="6876256" cy="4896544"/>
          </a:xfrm>
        </p:spPr>
        <p:txBody>
          <a:bodyPr>
            <a:noAutofit/>
          </a:bodyPr>
          <a:lstStyle/>
          <a:p>
            <a:pPr algn="just" fontAlgn="base"/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У мене за вікном баштан. Він кількаповерховий, з динями й кавунами, але там ростуть і м’ясорубки. Ці м’ясорубки, здається, конденсатори тиші, хоч точного їх призначення я не знаю. Люди, що ходять внизу по цементному подвір’ї, баштану не помічають. Навіть я сам, коли спускаюся вниз і знизу дивлюся вгору, не завжди його зауважую. Тому я досі вагаюся, чи його тільки </a:t>
            </a:r>
            <a:r>
              <a:rPr lang="uk-UA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увечорі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приносить вітром з півдня, чи вдень баштан просто набирає барви повітря, і його важко помітити. Бо те, що він міниться хамелеоном, це мені давно впало в око.</a:t>
            </a:r>
          </a:p>
          <a:p>
            <a:pPr algn="just" fontAlgn="base"/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Баштан за моїм вікном цілий рік. Правда, коли я відчиняю двері, то його протягом заносить і в кімнату, і тоді він висить над </a:t>
            </a:r>
            <a:r>
              <a:rPr lang="uk-UA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лямпою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або біля полиць з книгами, але я все таки звик, що він у мене за вікном. Так мені зручніше. Бо я люблю порядок, а коли я ножем пробую кавуни, то багато соку тече по підлозі, і тоді важко дихати. А я люблю дихати. Я цілими годинами можу лежати й дихати, зосереджено вбираючи ландшафти в легені, бо я світ сприймаю через легені.</a:t>
            </a:r>
          </a:p>
          <a:p>
            <a:pPr algn="just" fontAlgn="base"/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Я тримаю баштан зразу ж за вікном, так що мені не треба навіть виходити на </a:t>
            </a:r>
            <a:r>
              <a:rPr lang="uk-UA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балькон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або вихилятися з вікна, щоб його дістати. Зрештою, баштан знає мої руки, і вистачає мені простягнути ножа, як він сам напливає мені на пальці. Я одним рухом леза розтинаю кавун і виймаю середину. Я ходжу босий по кімнаті, поїдаючи кавун за кавуном, а сусіди за стінами бігають з квартири в квартиру, сповіщаючи один одному, що я знову почав ходити. Вони не знають, що від кавунів я важчаю, і мої кроки втрачають певність. І що тоді з м’ясорубок мені чути тоненьку музику.</a:t>
            </a:r>
          </a:p>
          <a:p>
            <a:pPr algn="just"/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646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51520" y="836712"/>
            <a:ext cx="6408712" cy="5256584"/>
          </a:xfrm>
        </p:spPr>
        <p:txBody>
          <a:bodyPr>
            <a:normAutofit/>
          </a:bodyPr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Емми Авдієвської кожен твір – суцільна метафора, розрахована на те, що різні читачі зрозуміють її по-своєму. Така поезія зветься </a:t>
            </a:r>
            <a:r>
              <a:rPr lang="uk-UA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герметичною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тобто щільно закритою. У неї є рима, але своєрідна, асонансова: 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клуня – клонить, ступінь – сита, кленом – клином, </a:t>
            </a:r>
          </a:p>
          <a:p>
            <a:pPr algn="ctr"/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бабок – бобу, покору – примари.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Власне, це майже пароніми. Часто вдається  поетеса до 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оксюморонів: 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мокрий вогонь, вітер –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 абстрактна вода; оксюморони можуть розгортатися в метафори: 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дощ, запевняв залізо, що він сонце.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Пише Е. Андієвська сучасною українською літературною мовою, але, природно, уживає й локальні слова з українсько-американської розмовної мови: </a:t>
            </a:r>
            <a:r>
              <a:rPr lang="uk-UA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хмаросяг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рура, маєтний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(«багатий»), </a:t>
            </a:r>
            <a:r>
              <a:rPr lang="uk-UA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тиміян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затьма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(«затемнення»)…..</a:t>
            </a:r>
            <a:endParaRPr lang="uk-UA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959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5544616" cy="504056"/>
          </a:xfrm>
        </p:spPr>
        <p:txBody>
          <a:bodyPr>
            <a:noAutofit/>
          </a:bodyPr>
          <a:lstStyle/>
          <a:p>
            <a:pPr algn="ctr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Прочитайте сонет «Лікарняний відпочинок» Е. Андієвської. На прикладах із цього твору доведіть, що ця поезія герметична.</a:t>
            </a:r>
            <a:endParaRPr lang="uk-U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1124744"/>
            <a:ext cx="6131024" cy="5400600"/>
          </a:xfrm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Лікарняний відпочинок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вікні </a:t>
            </a:r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півміста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Небом – кран-плавун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Пересуває – з вантажем – широти.</a:t>
            </a:r>
          </a:p>
          <a:p>
            <a:pPr algn="ctr"/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Фраґмент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надземки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Хмаросяг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курятник.</a:t>
            </a:r>
          </a:p>
          <a:p>
            <a:pPr algn="ctr"/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Шлянґ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квітники в майбутнє </a:t>
            </a:r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розлива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 цівкою </a:t>
            </a:r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–рослинний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весь конвент, - 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Шматочок </a:t>
            </a:r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дійсности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защільно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наритник.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Амброзія, що – в стільниках отрути, 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Овал зі щораз більших половин.</a:t>
            </a:r>
          </a:p>
          <a:p>
            <a:pPr algn="ctr"/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Куди погнали присмерк  яничари.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Фасади скла – неандертальський череп, 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крізь неон поблимує зненацька. -</a:t>
            </a:r>
          </a:p>
          <a:p>
            <a:pPr algn="ctr"/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ширше - очі,  а буття ще сниться,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 забиває гол, </a:t>
            </a:r>
            <a:r>
              <a:rPr lang="uk-UA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заки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фінал,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Щоб  - через кладку, яку – ледь – фенол.</a:t>
            </a:r>
          </a:p>
        </p:txBody>
      </p:sp>
    </p:spTree>
    <p:extLst>
      <p:ext uri="{BB962C8B-B14F-4D97-AF65-F5344CB8AC3E}">
        <p14:creationId xmlns:p14="http://schemas.microsoft.com/office/powerpoint/2010/main" val="2182189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2780928"/>
            <a:ext cx="6419056" cy="2257063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Прочитайте казку Е. Андієвської «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Говорюща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риба». Визначте мовні особливості авторського стилю письменниці, проілюструйте їх прикладами з тексту.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404664"/>
            <a:ext cx="590465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endParaRPr lang="ru-RU" sz="6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74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6653" y="2967335"/>
            <a:ext cx="79306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ДЯКУЮ ЗА УВАГУ</a:t>
            </a:r>
            <a:endParaRPr lang="ru-RU" sz="6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822104"/>
      </p:ext>
    </p:extLst>
  </p:cSld>
  <p:clrMapOvr>
    <a:masterClrMapping/>
  </p:clrMapOvr>
</p:sld>
</file>

<file path=ppt/theme/theme1.xml><?xml version="1.0" encoding="utf-8"?>
<a:theme xmlns:a="http://schemas.openxmlformats.org/drawingml/2006/main" name="Составн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остав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тав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161</TotalTime>
  <Words>1284</Words>
  <Application>Microsoft Office PowerPoint</Application>
  <PresentationFormat>Экран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Составная</vt:lpstr>
      <vt:lpstr>Мовотворення Л. Костенко та  Е. Андієвської</vt:lpstr>
      <vt:lpstr>Прочитайте вірш Л.Костенко. Згадайте, поезію якого митця В. Русанівський називав «інтелігенткою». Чи можна на вашу думку, цим означенням вірш Л. Костенко? Чому?</vt:lpstr>
      <vt:lpstr>Презентация PowerPoint</vt:lpstr>
      <vt:lpstr>Презентация PowerPoint</vt:lpstr>
      <vt:lpstr>Прочитайте вірш Л. Костенко «Вечірнє сонце, дякую за день!» Які мовні особливості наявні в цьому творі?</vt:lpstr>
      <vt:lpstr>Презентация PowerPoint</vt:lpstr>
      <vt:lpstr>Прочитайте. Визначте, за допомогою яких мовних засобів Е. Андієвська досягає образності. У чому своєрідність мови письменниці?</vt:lpstr>
      <vt:lpstr>Презентация PowerPoint</vt:lpstr>
      <vt:lpstr>Прочитайте сонет «Лікарняний відпочинок» Е. Андієвської. На прикладах із цього твору доведіть, що ця поезія герметична.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Мовотворення Л. Костенко та  Е. Андієвської</dc:title>
  <dc:creator>Людмила Кондратюк</dc:creator>
  <cp:lastModifiedBy>Людмила Кондратюк</cp:lastModifiedBy>
  <cp:revision>14</cp:revision>
  <dcterms:created xsi:type="dcterms:W3CDTF">2025-05-13T13:32:35Z</dcterms:created>
  <dcterms:modified xsi:type="dcterms:W3CDTF">2025-05-15T14:41:09Z</dcterms:modified>
</cp:coreProperties>
</file>