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sldIdLst>
    <p:sldId id="262" r:id="rId2"/>
    <p:sldId id="301" r:id="rId3"/>
    <p:sldId id="304" r:id="rId4"/>
    <p:sldId id="303" r:id="rId5"/>
    <p:sldId id="305" r:id="rId6"/>
    <p:sldId id="310" r:id="rId7"/>
    <p:sldId id="283" r:id="rId8"/>
    <p:sldId id="284" r:id="rId9"/>
    <p:sldId id="285" r:id="rId10"/>
    <p:sldId id="261" r:id="rId11"/>
    <p:sldId id="279" r:id="rId12"/>
    <p:sldId id="286" r:id="rId13"/>
    <p:sldId id="296" r:id="rId14"/>
    <p:sldId id="302" r:id="rId15"/>
    <p:sldId id="306" r:id="rId16"/>
    <p:sldId id="307" r:id="rId17"/>
    <p:sldId id="275" r:id="rId18"/>
    <p:sldId id="308" r:id="rId19"/>
    <p:sldId id="309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66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3C2FAD-2E31-4493-AEBB-6D18CA989436}" type="datetimeFigureOut">
              <a:rPr lang="uk-UA" smtClean="0"/>
              <a:pPr/>
              <a:t>21.02.2025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295825-F63F-4499-A773-5581B4A0BE58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295825-F63F-4499-A773-5581B4A0BE58}" type="slidenum">
              <a:rPr lang="uk-UA" smtClean="0"/>
              <a:pPr/>
              <a:t>12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295825-F63F-4499-A773-5581B4A0BE58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33264616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ordwall.net/uk/resource/415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72404" cy="347472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uk-UA" sz="6000" b="1" dirty="0" smtClean="0">
                <a:solidFill>
                  <a:schemeClr val="tx1"/>
                </a:solidFill>
                <a:latin typeface="Monotype Corsiva" pitchFamily="66" charset="0"/>
              </a:rPr>
              <a:t>Дев’ятнадцяте лютого</a:t>
            </a:r>
          </a:p>
          <a:p>
            <a:pPr marL="45720" indent="0" algn="ctr">
              <a:buNone/>
            </a:pPr>
            <a:r>
              <a:rPr lang="uk-UA" sz="6000" b="1" dirty="0" smtClean="0">
                <a:solidFill>
                  <a:schemeClr val="tx1"/>
                </a:solidFill>
                <a:latin typeface="Monotype Corsiva" pitchFamily="66" charset="0"/>
              </a:rPr>
              <a:t>Класна робота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00504"/>
            <a:ext cx="4312578" cy="2587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1256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.jpg"/>
          <p:cNvPicPr>
            <a:picLocks noChangeAspect="1"/>
          </p:cNvPicPr>
          <p:nvPr/>
        </p:nvPicPr>
        <p:blipFill>
          <a:blip r:embed="rId2"/>
          <a:srcRect l="21521" t="11765"/>
          <a:stretch>
            <a:fillRect/>
          </a:stretch>
        </p:blipFill>
        <p:spPr>
          <a:xfrm>
            <a:off x="857224" y="1428736"/>
            <a:ext cx="7416166" cy="46931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14480" y="428604"/>
            <a:ext cx="5929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МІЙ НАСТРІЙ</a:t>
            </a:r>
            <a:endParaRPr lang="uk-UA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2266" t="22916" r="41406" b="13541"/>
          <a:stretch>
            <a:fillRect/>
          </a:stretch>
        </p:blipFill>
        <p:spPr bwMode="auto">
          <a:xfrm>
            <a:off x="1857356" y="785794"/>
            <a:ext cx="5429288" cy="534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714480" y="500042"/>
            <a:ext cx="5572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ПОБАЖАННЯ</a:t>
            </a:r>
            <a:endParaRPr lang="uk-UA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71670" y="5072074"/>
            <a:ext cx="50720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https://wordwall.net/uk/resource/33264616/</a:t>
            </a:r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ьная выноска 8"/>
          <p:cNvSpPr/>
          <p:nvPr/>
        </p:nvSpPr>
        <p:spPr>
          <a:xfrm>
            <a:off x="1857356" y="2000240"/>
            <a:ext cx="5857916" cy="2000264"/>
          </a:xfrm>
          <a:prstGeom prst="wedgeEllipseCallou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285852" y="2143116"/>
            <a:ext cx="6400800" cy="3474720"/>
          </a:xfrm>
        </p:spPr>
        <p:txBody>
          <a:bodyPr/>
          <a:lstStyle/>
          <a:p>
            <a:endParaRPr lang="uk-UA" dirty="0" smtClean="0"/>
          </a:p>
          <a:p>
            <a:pPr>
              <a:buNone/>
            </a:pPr>
            <a:endParaRPr lang="uk-UA" sz="2400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Відновіть текст повідомлення</a:t>
            </a:r>
          </a:p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928670"/>
            <a:ext cx="6500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uk-UA" sz="2400" dirty="0" smtClean="0"/>
          </a:p>
          <a:p>
            <a:pPr algn="ctr"/>
            <a:r>
              <a:rPr lang="uk-UA" sz="2400" b="1" dirty="0" smtClean="0"/>
              <a:t>Що було б, якби всі прийменники зникли?</a:t>
            </a:r>
            <a:endParaRPr lang="uk-UA" sz="2400" b="1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00298" y="2285992"/>
            <a:ext cx="492922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… не можу .. тобою зустрітися.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… </a:t>
            </a:r>
            <a:r>
              <a:rPr lang="uk-UA" sz="2800" b="1" dirty="0" smtClean="0">
                <a:solidFill>
                  <a:srgbClr val="222222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ого одужання сходимо …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мультфільм «Мавка».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14480" y="571480"/>
            <a:ext cx="5643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ПРОБЛЕМНЕ ЗАПИТАННЯ</a:t>
            </a:r>
            <a:endParaRPr lang="uk-UA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27" y="928670"/>
            <a:ext cx="6691359" cy="50185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571480"/>
            <a:ext cx="5921983" cy="928694"/>
          </a:xfrm>
        </p:spPr>
        <p:txBody>
          <a:bodyPr/>
          <a:lstStyle/>
          <a:p>
            <a:pPr algn="ctr">
              <a:buNone/>
            </a:pPr>
            <a:r>
              <a:rPr lang="uk-UA" sz="3600" dirty="0" smtClean="0">
                <a:solidFill>
                  <a:schemeClr val="bg2">
                    <a:lumMod val="50000"/>
                  </a:schemeClr>
                </a:solidFill>
              </a:rPr>
              <a:t>Злови помилку</a:t>
            </a:r>
            <a:endParaRPr lang="uk-UA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42976" y="1357298"/>
            <a:ext cx="7215238" cy="49034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1</a:t>
            </a:r>
            <a:r>
              <a:rPr lang="uk-UA" dirty="0" smtClean="0"/>
              <a:t>) Прийменник самостійна частина мови </a:t>
            </a:r>
            <a:r>
              <a:rPr lang="uk-UA" i="1" dirty="0" smtClean="0"/>
              <a:t>(Службова)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2) Відповідає на запитання Хто? Що? </a:t>
            </a:r>
            <a:r>
              <a:rPr lang="uk-UA" i="1" dirty="0" smtClean="0"/>
              <a:t>(не відповідає на запитання)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3) За будовою прийменники поділяються на прості, складні та складені. (Так).</a:t>
            </a:r>
          </a:p>
          <a:p>
            <a:pPr>
              <a:buNone/>
            </a:pPr>
            <a:r>
              <a:rPr lang="uk-UA" dirty="0" smtClean="0"/>
              <a:t>4). Про лексичне значення прийменників можна довідатись у тлумачному словнику. </a:t>
            </a:r>
            <a:r>
              <a:rPr lang="uk-UA" i="1" dirty="0" smtClean="0"/>
              <a:t>( Не має лексичного значення)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5) Похідні прийменники перейшли з інших частин мови або утворені з </a:t>
            </a:r>
            <a:r>
              <a:rPr lang="uk-UA" dirty="0" smtClean="0"/>
              <a:t>кількох прийменників  </a:t>
            </a:r>
            <a:r>
              <a:rPr lang="uk-UA" dirty="0" smtClean="0"/>
              <a:t>(ТАК)</a:t>
            </a:r>
          </a:p>
          <a:p>
            <a:pPr>
              <a:buNone/>
            </a:pPr>
            <a:r>
              <a:rPr lang="uk-UA" dirty="0" smtClean="0"/>
              <a:t>6) У реченні прийменник виконує роль обставини </a:t>
            </a:r>
            <a:r>
              <a:rPr lang="uk-UA" i="1" dirty="0" smtClean="0"/>
              <a:t>(не є членом речення)</a:t>
            </a:r>
            <a:endParaRPr lang="uk-UA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731520"/>
            <a:ext cx="8215370" cy="462630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ВПРАВА </a:t>
            </a:r>
          </a:p>
          <a:p>
            <a:pPr>
              <a:buNone/>
            </a:pPr>
            <a:r>
              <a:rPr lang="uk-UA" sz="2400" b="1" i="1" dirty="0" smtClean="0"/>
              <a:t>Прочитайте речення. Випишіть прийменники. </a:t>
            </a:r>
          </a:p>
          <a:p>
            <a:pPr>
              <a:buNone/>
            </a:pPr>
            <a:endParaRPr lang="uk-UA" sz="2400" dirty="0" smtClean="0"/>
          </a:p>
          <a:p>
            <a:pPr>
              <a:buNone/>
            </a:pPr>
            <a:r>
              <a:rPr lang="uk-UA" sz="2400" dirty="0" smtClean="0"/>
              <a:t>1. З-поміж усіх видів мистецтва кіно є наймолодшим.</a:t>
            </a:r>
          </a:p>
          <a:p>
            <a:pPr>
              <a:buNone/>
            </a:pPr>
            <a:r>
              <a:rPr lang="uk-UA" sz="2400" dirty="0" smtClean="0"/>
              <a:t>2. Незважаючи на погану погоду, ми побували в кінотеатрі.</a:t>
            </a:r>
          </a:p>
          <a:p>
            <a:pPr>
              <a:buNone/>
            </a:pPr>
            <a:r>
              <a:rPr lang="uk-UA" sz="2400" dirty="0" smtClean="0"/>
              <a:t>3.По дорозі ми розповідали один одному цікаві історії.</a:t>
            </a:r>
          </a:p>
          <a:p>
            <a:pPr>
              <a:buNone/>
            </a:pPr>
            <a:r>
              <a:rPr lang="uk-UA" sz="2400" dirty="0" smtClean="0"/>
              <a:t>4. Ми проїжджали побіля Старої  фортеці.</a:t>
            </a:r>
          </a:p>
          <a:p>
            <a:pPr>
              <a:buNone/>
            </a:pPr>
            <a:r>
              <a:rPr lang="uk-UA" sz="2400" dirty="0" smtClean="0"/>
              <a:t>5. Задля народу України знімав свої фільми Олександр Довженко.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5" name="Picture 24" descr="C:\Documents and Settings\zhenya\Рабочий стол\крутяк\Вибіркова робота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140" y="4429132"/>
            <a:ext cx="1896983" cy="2000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1256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731520"/>
            <a:ext cx="7929618" cy="462630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uk-UA" sz="2800" b="1" i="1" dirty="0" smtClean="0">
                <a:solidFill>
                  <a:schemeClr val="bg2">
                    <a:lumMod val="50000"/>
                  </a:schemeClr>
                </a:solidFill>
              </a:rPr>
              <a:t>ПЕРЕВІРИМО</a:t>
            </a:r>
          </a:p>
          <a:p>
            <a:pPr>
              <a:buNone/>
            </a:pPr>
            <a:r>
              <a:rPr lang="uk-UA" b="1" i="1" dirty="0" smtClean="0"/>
              <a:t>Прочитайте речення. Випишіть прийменники. 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1.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З-поміж</a:t>
            </a:r>
            <a:r>
              <a:rPr lang="uk-UA" dirty="0" smtClean="0"/>
              <a:t> усіх видів мистецтва кіно є наймолодшим.</a:t>
            </a:r>
          </a:p>
          <a:p>
            <a:pPr>
              <a:buNone/>
            </a:pPr>
            <a:r>
              <a:rPr lang="uk-UA" dirty="0" smtClean="0"/>
              <a:t>2.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Незважаючи на </a:t>
            </a:r>
            <a:r>
              <a:rPr lang="uk-UA" dirty="0" smtClean="0"/>
              <a:t>погану погоду, ми побували в кінотеатрі.</a:t>
            </a:r>
          </a:p>
          <a:p>
            <a:pPr>
              <a:buNone/>
            </a:pPr>
            <a:r>
              <a:rPr lang="uk-UA" dirty="0" smtClean="0"/>
              <a:t>3.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По</a:t>
            </a:r>
            <a:r>
              <a:rPr lang="uk-UA" dirty="0" smtClean="0"/>
              <a:t> дорозі 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до</a:t>
            </a:r>
            <a:r>
              <a:rPr lang="uk-UA" dirty="0" smtClean="0"/>
              <a:t> кінотеатру ми розповідали один одному цікаві історії.</a:t>
            </a:r>
          </a:p>
          <a:p>
            <a:pPr>
              <a:buNone/>
            </a:pPr>
            <a:r>
              <a:rPr lang="uk-UA" sz="2000" dirty="0" smtClean="0"/>
              <a:t>4. Ми проїжджали </a:t>
            </a:r>
            <a:r>
              <a:rPr lang="uk-UA" sz="2000" b="1" dirty="0" smtClean="0">
                <a:solidFill>
                  <a:schemeClr val="bg2">
                    <a:lumMod val="50000"/>
                  </a:schemeClr>
                </a:solidFill>
              </a:rPr>
              <a:t>побіля</a:t>
            </a:r>
            <a:r>
              <a:rPr lang="uk-UA" sz="20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uk-UA" sz="2000" dirty="0" smtClean="0"/>
              <a:t>Старої  фортеці.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5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. Задля </a:t>
            </a:r>
            <a:r>
              <a:rPr lang="uk-UA" dirty="0" smtClean="0"/>
              <a:t>народу України знімав свої фільми Олександр Довженко.</a:t>
            </a:r>
          </a:p>
          <a:p>
            <a:pPr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91256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352928" cy="39455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uk-UA" sz="3600" b="1" dirty="0" smtClean="0">
              <a:solidFill>
                <a:srgbClr val="FF0000"/>
              </a:solidFill>
              <a:latin typeface="Microsoft Sans Serif" pitchFamily="34" charset="0"/>
              <a:ea typeface="Microsoft Sans Serif" pitchFamily="34" charset="0"/>
              <a:cs typeface="Microsoft Sans Serif" pitchFamily="34" charset="0"/>
            </a:endParaRPr>
          </a:p>
          <a:p>
            <a:pPr marL="45720" indent="0" algn="ctr">
              <a:buNone/>
            </a:pPr>
            <a:r>
              <a:rPr lang="uk-UA" sz="4000" b="1" dirty="0" smtClean="0">
                <a:solidFill>
                  <a:schemeClr val="accent1">
                    <a:lumMod val="75000"/>
                  </a:schemeClr>
                </a:solidFill>
                <a:latin typeface="Microsoft Sans Serif" pitchFamily="34" charset="0"/>
                <a:ea typeface="Microsoft Sans Serif" pitchFamily="34" charset="0"/>
                <a:cs typeface="Microsoft Sans Serif" pitchFamily="34" charset="0"/>
              </a:rPr>
              <a:t>Написання прийменників </a:t>
            </a:r>
          </a:p>
          <a:p>
            <a:pPr marL="45720" indent="0" algn="ctr">
              <a:buNone/>
            </a:pP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  <a:latin typeface="Microsoft Sans Serif" pitchFamily="34" charset="0"/>
                <a:ea typeface="Microsoft Sans Serif" pitchFamily="34" charset="0"/>
                <a:cs typeface="Microsoft Sans Serif" pitchFamily="34" charset="0"/>
              </a:rPr>
              <a:t>р</a:t>
            </a:r>
            <a:r>
              <a:rPr lang="uk-UA" sz="4000" b="1" dirty="0" smtClean="0">
                <a:solidFill>
                  <a:schemeClr val="accent1">
                    <a:lumMod val="75000"/>
                  </a:schemeClr>
                </a:solidFill>
                <a:latin typeface="Microsoft Sans Serif" pitchFamily="34" charset="0"/>
                <a:ea typeface="Microsoft Sans Serif" pitchFamily="34" charset="0"/>
                <a:cs typeface="Microsoft Sans Serif" pitchFamily="34" charset="0"/>
              </a:rPr>
              <a:t>азом, окремо та з дефісом</a:t>
            </a:r>
          </a:p>
          <a:p>
            <a:pPr marL="45720" indent="0">
              <a:buNone/>
            </a:pP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Documents and Settings\zhenya\Рабочий стол\крутяк\Подача нового матеріалу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89040"/>
            <a:ext cx="3456384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08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57224" y="357166"/>
            <a:ext cx="6400800" cy="514575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uk-UA" sz="32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 уроку:</a:t>
            </a:r>
            <a:endParaRPr lang="ru-RU" sz="32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uk-UA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Поглибимо…</a:t>
            </a: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uk-UA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Дізнаємося …</a:t>
            </a:r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uk-UA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Навчимося…</a:t>
            </a:r>
          </a:p>
        </p:txBody>
      </p:sp>
      <p:pic>
        <p:nvPicPr>
          <p:cNvPr id="5" name="Picture 24" descr="C:\Documents and Settings\zhenya\Рабочий стол\крутяк\Вибіркова робота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5" y="3429000"/>
            <a:ext cx="3104406" cy="327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35336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332656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endParaRPr lang="ru-RU" b="1" dirty="0"/>
          </a:p>
        </p:txBody>
      </p:sp>
      <p:pic>
        <p:nvPicPr>
          <p:cNvPr id="19458" name="Picture 2" descr="https://cf4.ppt-online.org/files4/slide/w/WsFLNVnekYDRoUtCMr3gwOu5IfJ41lqP2B6hx7/slide-3.jpg"/>
          <p:cNvPicPr>
            <a:picLocks noChangeAspect="1" noChangeArrowheads="1"/>
          </p:cNvPicPr>
          <p:nvPr/>
        </p:nvPicPr>
        <p:blipFill>
          <a:blip r:embed="rId2"/>
          <a:srcRect l="2799" r="32015" b="10250"/>
          <a:stretch>
            <a:fillRect/>
          </a:stretch>
        </p:blipFill>
        <p:spPr bwMode="auto">
          <a:xfrm>
            <a:off x="928662" y="714356"/>
            <a:ext cx="7590150" cy="58579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638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zhenya\Рабочий стол\крутяк\Оголошення епіграфу уроку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0240" cy="243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332656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endParaRPr lang="ru-RU" b="1" dirty="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857224" y="2071678"/>
            <a:ext cx="7858180" cy="415498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кожному рядку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підкресліть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зайвий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прийменник</a:t>
            </a: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rgbClr val="FF99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А . </a:t>
            </a:r>
            <a:r>
              <a:rPr kumimoji="0" lang="uk-UA" sz="28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За/для , по/</a:t>
            </a:r>
            <a:r>
              <a:rPr kumimoji="0" lang="uk-UA" sz="2800" b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близу</a:t>
            </a:r>
            <a:r>
              <a:rPr kumimoji="0" lang="uk-UA" sz="28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 по/серед, на/відміну/від.</a:t>
            </a:r>
            <a:endParaRPr kumimoji="0" lang="uk-UA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Б.  З/попід,  з/поміж, по/під, із/під.</a:t>
            </a:r>
            <a:endParaRPr kumimoji="0" lang="uk-UA" sz="2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  В. З/метою, на/чолі, з/за, </a:t>
            </a:r>
            <a:r>
              <a:rPr kumimoji="0" lang="uk-UA" sz="2800" b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</a:t>
            </a:r>
            <a:r>
              <a:rPr kumimoji="0" lang="uk-UA" sz="28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/допомогою.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Г. По/над, по/між, по/двоє, по/переду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uk-UA" sz="2400" b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5984" y="857232"/>
            <a:ext cx="61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i="1" dirty="0" smtClean="0">
                <a:solidFill>
                  <a:schemeClr val="bg2">
                    <a:lumMod val="50000"/>
                  </a:schemeClr>
                </a:solidFill>
                <a:latin typeface="Century Schoolbook"/>
              </a:rPr>
              <a:t>Вправа </a:t>
            </a:r>
            <a:r>
              <a:rPr lang="uk-UA" sz="2800" b="1" i="1" dirty="0" err="1" smtClean="0">
                <a:solidFill>
                  <a:schemeClr val="bg2">
                    <a:lumMod val="50000"/>
                  </a:schemeClr>
                </a:solidFill>
                <a:latin typeface="Century Schoolbook"/>
              </a:rPr>
              <a:t>“Четвертий</a:t>
            </a:r>
            <a:r>
              <a:rPr lang="uk-UA" sz="2800" b="1" i="1" dirty="0" smtClean="0">
                <a:solidFill>
                  <a:schemeClr val="bg2">
                    <a:lumMod val="50000"/>
                  </a:schemeClr>
                </a:solidFill>
                <a:latin typeface="Century Schoolbook"/>
              </a:rPr>
              <a:t> </a:t>
            </a:r>
            <a:r>
              <a:rPr lang="uk-UA" sz="2800" b="1" i="1" dirty="0" err="1" smtClean="0">
                <a:solidFill>
                  <a:schemeClr val="bg2">
                    <a:lumMod val="50000"/>
                  </a:schemeClr>
                </a:solidFill>
                <a:latin typeface="Century Schoolbook"/>
              </a:rPr>
              <a:t>зайвий”</a:t>
            </a:r>
            <a:endParaRPr lang="uk-UA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8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zhenya\Рабочий стол\крутяк\Оголошення епіграфу уроку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160240" cy="243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332656"/>
            <a:ext cx="6462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endParaRPr lang="ru-RU" b="1" dirty="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285852" y="1643050"/>
            <a:ext cx="7143800" cy="446276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rgbClr val="FF99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 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Обміняйтеся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зошитами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.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Перевірте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роботу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сусіда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.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Поставте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оцінку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від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1 до 4</a:t>
            </a:r>
            <a:r>
              <a:rPr lang="uk-UA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в </a:t>
            </a:r>
            <a:r>
              <a:rPr lang="uk-UA" sz="240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картку оцінювання.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uk-UA" sz="2400" dirty="0" smtClean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А . 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За/для , по/</a:t>
            </a:r>
            <a:r>
              <a:rPr kumimoji="0" lang="uk-UA" sz="2400" b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близу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  по/серед, </a:t>
            </a:r>
            <a:r>
              <a:rPr kumimoji="0" lang="uk-UA" sz="2400" b="0" i="1" u="sng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на/відміну/від.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  Б.  З/попід,  з/поміж, </a:t>
            </a:r>
            <a:r>
              <a:rPr kumimoji="0" lang="uk-UA" sz="2400" i="1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по/під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із/під.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   В. З/метою, на/чолі, </a:t>
            </a:r>
            <a:r>
              <a:rPr kumimoji="0" lang="uk-UA" sz="2400" b="0" i="1" u="sng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з/за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 </a:t>
            </a:r>
            <a:r>
              <a:rPr kumimoji="0" lang="uk-UA" sz="2400" b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/допомогою.</a:t>
            </a:r>
            <a:r>
              <a:rPr kumimoji="0" lang="uk-UA" sz="2400" b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Г. По/над, по/між, </a:t>
            </a:r>
            <a:r>
              <a:rPr kumimoji="0" lang="uk-UA" sz="2400" b="0" u="sng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по/двоє</a:t>
            </a:r>
            <a:r>
              <a:rPr kumimoji="0" lang="uk-UA" sz="2400" b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по/переду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dirty="0" smtClean="0">
              <a:solidFill>
                <a:srgbClr val="333333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1736" y="857232"/>
            <a:ext cx="5357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>
                <a:solidFill>
                  <a:srgbClr val="0070C0"/>
                </a:solidFill>
                <a:latin typeface="Century Schoolbook"/>
              </a:rPr>
              <a:t>Вправа </a:t>
            </a:r>
            <a:r>
              <a:rPr lang="uk-UA" sz="2400" b="1" i="1" dirty="0" err="1" smtClean="0">
                <a:solidFill>
                  <a:srgbClr val="0070C0"/>
                </a:solidFill>
                <a:latin typeface="Century Schoolbook"/>
              </a:rPr>
              <a:t>“Четвертий</a:t>
            </a:r>
            <a:r>
              <a:rPr lang="uk-UA" sz="2400" b="1" i="1" dirty="0" smtClean="0">
                <a:solidFill>
                  <a:srgbClr val="0070C0"/>
                </a:solidFill>
                <a:latin typeface="Century Schoolbook"/>
              </a:rPr>
              <a:t> </a:t>
            </a:r>
            <a:r>
              <a:rPr lang="uk-UA" sz="2400" b="1" i="1" dirty="0" err="1" smtClean="0">
                <a:solidFill>
                  <a:srgbClr val="0070C0"/>
                </a:solidFill>
                <a:latin typeface="Century Schoolbook"/>
              </a:rPr>
              <a:t>зайвий”</a:t>
            </a:r>
            <a:endParaRPr lang="uk-UA" sz="2400" b="1" i="1" dirty="0" smtClean="0">
              <a:solidFill>
                <a:srgbClr val="0070C0"/>
              </a:solidFill>
              <a:latin typeface="Century Schoolbook"/>
            </a:endParaRPr>
          </a:p>
          <a:p>
            <a:pPr algn="ctr"/>
            <a:r>
              <a:rPr lang="uk-UA" sz="2400" b="1" i="1" dirty="0" smtClean="0">
                <a:solidFill>
                  <a:srgbClr val="0070C0"/>
                </a:solidFill>
                <a:latin typeface="Century Schoolbook"/>
              </a:rPr>
              <a:t>ПЕРЕВІРИМО </a:t>
            </a:r>
            <a:endParaRPr lang="uk-UA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8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128586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2">
                    <a:lumMod val="50000"/>
                  </a:schemeClr>
                </a:solidFill>
              </a:rPr>
              <a:t>ФІЗКУЛЬТХВИЛИНКА</a:t>
            </a:r>
          </a:p>
          <a:p>
            <a:pPr algn="ctr"/>
            <a:r>
              <a:rPr lang="uk-UA" sz="2400" b="1" dirty="0" smtClean="0">
                <a:solidFill>
                  <a:schemeClr val="bg2">
                    <a:lumMod val="50000"/>
                  </a:schemeClr>
                </a:solidFill>
              </a:rPr>
              <a:t>ВПРАВА ДЛЯ ОЧЕЙ</a:t>
            </a:r>
            <a:endParaRPr lang="uk-UA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7389" t="13137" r="6895" b="10672"/>
          <a:stretch>
            <a:fillRect/>
          </a:stretch>
        </p:blipFill>
        <p:spPr bwMode="auto">
          <a:xfrm>
            <a:off x="2571736" y="2643182"/>
            <a:ext cx="414340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428604"/>
            <a:ext cx="6357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bg2">
                    <a:lumMod val="50000"/>
                  </a:schemeClr>
                </a:solidFill>
              </a:rPr>
              <a:t>РОБОТА З ПІДРУЧНИКОМ</a:t>
            </a:r>
            <a:endParaRPr lang="uk-UA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71604" y="1142984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Вправу </a:t>
            </a:r>
            <a:r>
              <a:rPr lang="uk-UA" sz="2800" dirty="0" smtClean="0"/>
              <a:t>290 </a:t>
            </a:r>
            <a:endParaRPr lang="uk-UA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1857364"/>
            <a:ext cx="80010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 smtClean="0"/>
              <a:t>Перепиши речення, вставляючи з довідки необхідні за змістом </a:t>
            </a:r>
            <a:r>
              <a:rPr lang="uk-UA" b="1" dirty="0" err="1" smtClean="0"/>
              <a:t>приймен</a:t>
            </a:r>
            <a:r>
              <a:rPr lang="uk-UA" b="1" dirty="0" smtClean="0"/>
              <a:t/>
            </a:r>
            <a:r>
              <a:rPr lang="uk-UA" b="1" dirty="0" err="1" smtClean="0"/>
              <a:t>ники</a:t>
            </a:r>
            <a:r>
              <a:rPr lang="uk-UA" b="1" dirty="0" smtClean="0"/>
              <a:t>. Добери до виділених слів іншомовного походження українські відповідники</a:t>
            </a:r>
            <a:r>
              <a:rPr lang="uk-UA" b="1" dirty="0" smtClean="0"/>
              <a:t>.</a:t>
            </a:r>
          </a:p>
          <a:p>
            <a:pPr algn="just"/>
            <a:r>
              <a:rPr lang="uk-UA" dirty="0" smtClean="0"/>
              <a:t> </a:t>
            </a:r>
            <a:r>
              <a:rPr lang="uk-UA" dirty="0" smtClean="0"/>
              <a:t>1. Надлишок інформації, ___ результатами досліджень пси</a:t>
            </a:r>
            <a:r>
              <a:rPr lang="uk-UA" dirty="0" err="1" smtClean="0"/>
              <a:t>хологів</a:t>
            </a:r>
            <a:r>
              <a:rPr lang="uk-UA" dirty="0" smtClean="0"/>
              <a:t>, може негативно впливати на наш стан. 2. </a:t>
            </a:r>
            <a:r>
              <a:rPr lang="uk-UA" dirty="0" err="1" smtClean="0"/>
              <a:t>Роздратуван</a:t>
            </a:r>
            <a:r>
              <a:rPr lang="uk-UA" dirty="0" smtClean="0"/>
              <a:t/>
            </a:r>
            <a:r>
              <a:rPr lang="uk-UA" dirty="0" err="1" smtClean="0"/>
              <a:t>ня</a:t>
            </a:r>
            <a:r>
              <a:rPr lang="uk-UA" dirty="0" smtClean="0"/>
              <a:t> може виникати ___ нашим емоційним сприйняттям подій. 3. Експерти в таких випадках радять змінити своє ставлення до отриманої інформації, ___ її негативне забарвлення. 4. Іноді, ____ обставин, нам допомагає звичайне обмеження в </a:t>
            </a:r>
            <a:r>
              <a:rPr lang="uk-UA" dirty="0" err="1" smtClean="0"/>
              <a:t>користу</a:t>
            </a:r>
            <a:r>
              <a:rPr lang="uk-UA" dirty="0" smtClean="0"/>
              <a:t>ванні будь-якими </a:t>
            </a:r>
            <a:r>
              <a:rPr lang="uk-UA" dirty="0" err="1" smtClean="0"/>
              <a:t>гаджетами</a:t>
            </a:r>
            <a:r>
              <a:rPr lang="uk-UA" dirty="0" smtClean="0"/>
              <a:t>. 5. Не намагайтеся порівнювати своє життя з історіями із </a:t>
            </a:r>
            <a:r>
              <a:rPr lang="uk-UA" dirty="0" err="1" smtClean="0"/>
              <a:t>соцмереж</a:t>
            </a:r>
            <a:r>
              <a:rPr lang="uk-UA" dirty="0" smtClean="0"/>
              <a:t>, адже часто побачене може бути занадто красивим, ___ реальних подій. 6. Декому, ___ </a:t>
            </a:r>
            <a:r>
              <a:rPr lang="uk-UA" dirty="0" err="1" smtClean="0"/>
              <a:t>си</a:t>
            </a:r>
            <a:r>
              <a:rPr lang="uk-UA" dirty="0" smtClean="0"/>
              <a:t/>
            </a:r>
            <a:r>
              <a:rPr lang="uk-UA" dirty="0" err="1" smtClean="0"/>
              <a:t>туації</a:t>
            </a:r>
            <a:r>
              <a:rPr lang="uk-UA" dirty="0" smtClean="0"/>
              <a:t>, допомагає звичайний відпочинок. </a:t>
            </a:r>
            <a:endParaRPr lang="uk-UA" dirty="0" smtClean="0"/>
          </a:p>
          <a:p>
            <a:pPr algn="just"/>
            <a:endParaRPr lang="uk-UA" dirty="0" smtClean="0"/>
          </a:p>
          <a:p>
            <a:pPr algn="just"/>
            <a:r>
              <a:rPr lang="uk-UA" b="1" dirty="0" smtClean="0"/>
              <a:t>Довідка</a:t>
            </a:r>
            <a:r>
              <a:rPr lang="uk-UA" b="1" dirty="0" smtClean="0"/>
              <a:t>:</a:t>
            </a:r>
            <a:r>
              <a:rPr lang="uk-UA" dirty="0" smtClean="0"/>
              <a:t> відповідно до, незважаючи на, згідно з, залежно від, у зв’язку з, на відміну від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85918" y="928670"/>
            <a:ext cx="56436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i="1" dirty="0" smtClean="0">
                <a:solidFill>
                  <a:srgbClr val="0070C0"/>
                </a:solidFill>
                <a:latin typeface="Century Schoolbook"/>
              </a:rPr>
              <a:t>Виконайте завдання</a:t>
            </a:r>
          </a:p>
          <a:p>
            <a:pPr algn="ctr"/>
            <a:r>
              <a:rPr lang="en-US" sz="2400" dirty="0" smtClean="0">
                <a:hlinkClick r:id="rId2"/>
              </a:rPr>
              <a:t>https://wordwall.net/uk/resource/415</a:t>
            </a:r>
            <a:endParaRPr lang="uk-UA" sz="2400" dirty="0" smtClean="0"/>
          </a:p>
          <a:p>
            <a:pPr algn="ctr"/>
            <a:endParaRPr lang="uk-UA" sz="2400" dirty="0" smtClean="0"/>
          </a:p>
          <a:p>
            <a:pPr algn="ctr"/>
            <a:r>
              <a:rPr lang="en-US" sz="2400" dirty="0" smtClean="0"/>
              <a:t>7510</a:t>
            </a:r>
            <a:r>
              <a:rPr lang="en-US" sz="3200" dirty="0" smtClean="0"/>
              <a:t>/</a:t>
            </a:r>
            <a:endParaRPr lang="uk-UA" sz="3200" dirty="0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/>
          <a:srcRect l="5859" t="20833" r="25000" b="13541"/>
          <a:stretch>
            <a:fillRect/>
          </a:stretch>
        </p:blipFill>
        <p:spPr bwMode="auto">
          <a:xfrm>
            <a:off x="1071538" y="1857364"/>
            <a:ext cx="7200476" cy="384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14282" y="260648"/>
            <a:ext cx="8742294" cy="619268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uk-UA" sz="3600" b="1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</a:p>
          <a:p>
            <a:pPr marL="560070" indent="-514350">
              <a:buNone/>
            </a:pPr>
            <a:r>
              <a:rPr lang="uk-UA" sz="2800" dirty="0" smtClean="0"/>
              <a:t>1. Вивчити теоретичний  матеріал </a:t>
            </a:r>
          </a:p>
          <a:p>
            <a:pPr marL="560070" indent="-514350">
              <a:buNone/>
            </a:pPr>
            <a:r>
              <a:rPr lang="uk-UA" sz="2800" dirty="0" smtClean="0"/>
              <a:t>підручника на с.153</a:t>
            </a:r>
          </a:p>
          <a:p>
            <a:pPr>
              <a:buNone/>
            </a:pPr>
            <a:r>
              <a:rPr lang="uk-UA" sz="2800" dirty="0" smtClean="0"/>
              <a:t>2.  На вибір:</a:t>
            </a:r>
          </a:p>
          <a:p>
            <a:pPr>
              <a:buNone/>
            </a:pPr>
            <a:r>
              <a:rPr lang="uk-UA" sz="2800" dirty="0" smtClean="0"/>
              <a:t> - виконати вправу 289</a:t>
            </a:r>
          </a:p>
          <a:p>
            <a:pPr marL="0" indent="46038">
              <a:buNone/>
            </a:pPr>
            <a:r>
              <a:rPr lang="uk-UA" sz="2800" dirty="0" smtClean="0"/>
              <a:t> - написати есе «Якби я був режисером». (</a:t>
            </a:r>
            <a:r>
              <a:rPr lang="uk-UA" sz="2800" i="1" dirty="0" smtClean="0"/>
              <a:t>напишіть, про що б ви зняли фільм; наведіть аргументи, використайте похідні та непохідні прийменники).</a:t>
            </a:r>
            <a:endParaRPr lang="uk-UA" sz="2800" dirty="0" smtClean="0"/>
          </a:p>
          <a:p>
            <a:pPr marL="45720" indent="0">
              <a:buNone/>
            </a:pPr>
            <a:endParaRPr lang="uk-UA" sz="54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Documents and Settings\zhenya\Рабочий стол\крутяк\Увага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6872" y="357166"/>
            <a:ext cx="257712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2031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488" y="1285860"/>
            <a:ext cx="2403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bg2">
                    <a:lumMod val="50000"/>
                  </a:schemeClr>
                </a:solidFill>
              </a:rPr>
              <a:t>РЕФЛЕКСІЯ</a:t>
            </a:r>
            <a:endParaRPr lang="uk-UA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1\Desktop\21.jpg"/>
          <p:cNvPicPr>
            <a:picLocks noChangeAspect="1" noChangeArrowheads="1"/>
          </p:cNvPicPr>
          <p:nvPr/>
        </p:nvPicPr>
        <p:blipFill>
          <a:blip r:embed="rId2"/>
          <a:srcRect l="9682"/>
          <a:stretch>
            <a:fillRect/>
          </a:stretch>
        </p:blipFill>
        <p:spPr bwMode="auto">
          <a:xfrm>
            <a:off x="142844" y="724703"/>
            <a:ext cx="8924673" cy="55618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D2AA4DD-6D53-4691-ADE9-F501DAA77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688" y="428604"/>
            <a:ext cx="8572592" cy="598402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43108" y="714356"/>
            <a:ext cx="5500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На якій ти сходинці сьогодні?</a:t>
            </a:r>
            <a:endParaRPr lang="uk-UA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4714884"/>
            <a:ext cx="1428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Comic Sans MS" panose="030F0702030302020204" pitchFamily="66" charset="0"/>
              </a:rPr>
              <a:t>«Було</a:t>
            </a:r>
          </a:p>
          <a:p>
            <a:pPr algn="ctr"/>
            <a:r>
              <a:rPr lang="uk-UA" dirty="0" smtClean="0">
                <a:latin typeface="Comic Sans MS" panose="030F0702030302020204" pitchFamily="66" charset="0"/>
              </a:rPr>
              <a:t> складно»</a:t>
            </a:r>
            <a:endParaRPr lang="uk-UA" dirty="0"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500570"/>
            <a:ext cx="1357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Comic Sans MS" panose="030F0702030302020204" pitchFamily="66" charset="0"/>
              </a:rPr>
              <a:t>«Дещо зрозумів»</a:t>
            </a:r>
            <a:endParaRPr lang="uk-UA" dirty="0"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4744" y="3857628"/>
            <a:ext cx="15001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Comic Sans MS" panose="030F0702030302020204" pitchFamily="66" charset="0"/>
              </a:rPr>
              <a:t>«Зрозумів, але ще треба повторити»</a:t>
            </a:r>
            <a:endParaRPr lang="uk-UA" dirty="0"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14942" y="3429000"/>
            <a:ext cx="1428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Comic Sans MS" panose="030F0702030302020204" pitchFamily="66" charset="0"/>
              </a:rPr>
              <a:t>«Усе зрозуміло. Корисний матеріал»</a:t>
            </a:r>
            <a:endParaRPr lang="uk-UA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15140" y="3143248"/>
            <a:ext cx="1428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latin typeface="Comic Sans MS" panose="030F0702030302020204" pitchFamily="66" charset="0"/>
              </a:rPr>
              <a:t>«Було легко! </a:t>
            </a:r>
          </a:p>
          <a:p>
            <a:pPr algn="ctr"/>
            <a:r>
              <a:rPr lang="uk-UA" dirty="0" smtClean="0">
                <a:latin typeface="Comic Sans MS" panose="030F0702030302020204" pitchFamily="66" charset="0"/>
              </a:rPr>
              <a:t>Я це вже знаю»</a:t>
            </a:r>
            <a:endParaRPr lang="uk-UA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endParaRPr lang="uk-UA" sz="5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ctr">
              <a:buNone/>
            </a:pPr>
            <a:r>
              <a:rPr lang="uk-UA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Дякую за урок!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188763"/>
            <a:ext cx="4824536" cy="33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1757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1840</TotalTime>
  <Words>505</Words>
  <Application>Microsoft Office PowerPoint</Application>
  <PresentationFormat>Экран (4:3)</PresentationFormat>
  <Paragraphs>101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Злови помилку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 української мови  7 клас</dc:title>
  <dc:creator>Надюша</dc:creator>
  <cp:lastModifiedBy>1</cp:lastModifiedBy>
  <cp:revision>173</cp:revision>
  <dcterms:created xsi:type="dcterms:W3CDTF">2013-03-30T20:13:44Z</dcterms:created>
  <dcterms:modified xsi:type="dcterms:W3CDTF">2025-02-21T17:02:07Z</dcterms:modified>
</cp:coreProperties>
</file>