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0E02AD0-8847-4ADA-A322-D449F434C728}" type="datetimeFigureOut">
              <a:rPr lang="uk-UA" smtClean="0"/>
              <a:t>13.03.2025</a:t>
            </a:fld>
            <a:endParaRPr lang="uk-UA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C24F0B6-E7EA-4585-980C-77F1769834E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57200" y="1484784"/>
            <a:ext cx="8305800" cy="1440160"/>
          </a:xfrm>
        </p:spPr>
        <p:txBody>
          <a:bodyPr/>
          <a:lstStyle/>
          <a:p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Нормативність мовлення</a:t>
            </a:r>
            <a:endParaRPr lang="uk-UA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211960" y="4437112"/>
            <a:ext cx="4680520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800" kern="1200" cap="all" spc="30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4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            </a:t>
            </a: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                  Вчитель української мови та літератури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                     Вечірньої (змінної) школи № 20 м. Києва</a:t>
            </a:r>
            <a:endParaRPr kumimoji="0" lang="uk-UA" sz="1400" b="1" i="0" u="none" strike="noStrike" kern="1200" cap="all" spc="30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25328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32656"/>
            <a:ext cx="7924800" cy="504056"/>
          </a:xfrm>
          <a:solidFill>
            <a:schemeClr val="tx1">
              <a:lumMod val="95000"/>
            </a:schemeClr>
          </a:solidFill>
        </p:spPr>
        <p:txBody>
          <a:bodyPr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Прочитайте речення й виправте в них помилки.</a:t>
            </a:r>
            <a:endParaRPr lang="uk-UA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268760"/>
            <a:ext cx="7630616" cy="4674840"/>
          </a:xfrm>
        </p:spPr>
        <p:txBody>
          <a:bodyPr>
            <a:normAutofit/>
          </a:bodyPr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1. Якщо ми не будемо притримуватися правил, та нас привлікуть до відповідальності, отож треба дивитися в оба. </a:t>
            </a:r>
          </a:p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2. Через  пару днів їхні відношення покращаться, і не роби вигляду немов не розумієш цього. </a:t>
            </a:r>
          </a:p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3. Сходи, будь ласка, за водою: так жарко, що хочеться уталити жажду. </a:t>
            </a:r>
          </a:p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4. Не приймай це так близько до серця: краще роби вигляд, як в нічому не бувало. </a:t>
            </a:r>
          </a:p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5 Ні під яким видом не погоджуйся працювати по вихідним дням і святам.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46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88640"/>
            <a:ext cx="7924800" cy="6408712"/>
          </a:xfrm>
          <a:solidFill>
            <a:schemeClr val="tx1">
              <a:lumMod val="8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Нормативність -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головна ознака мовленнєвої культури людини.</a:t>
            </a:r>
          </a:p>
          <a:p>
            <a:pPr algn="just"/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Мовна норма 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 сукупність мовних засобів, що відповідають системі мови й сприймаються її носіями як зразок суспільного спілкування в певний період розвитку мови й суспільства.</a:t>
            </a:r>
          </a:p>
          <a:p>
            <a:pPr algn="ctr"/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2699792" y="1700808"/>
            <a:ext cx="4320480" cy="93610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Різновиди мовних норм</a:t>
            </a:r>
            <a:endParaRPr lang="uk-UA" b="1" dirty="0">
              <a:solidFill>
                <a:srgbClr val="FFFF00"/>
              </a:solidFill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611560" y="3861048"/>
            <a:ext cx="3024336" cy="1164096"/>
          </a:xfrm>
          <a:prstGeom prst="irregularSeal1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Морфологічні</a:t>
            </a:r>
            <a:endParaRPr lang="uk-UA" dirty="0"/>
          </a:p>
        </p:txBody>
      </p:sp>
      <p:sp>
        <p:nvSpPr>
          <p:cNvPr id="7" name="Пятно 1 6"/>
          <p:cNvSpPr/>
          <p:nvPr/>
        </p:nvSpPr>
        <p:spPr>
          <a:xfrm>
            <a:off x="3383868" y="2852936"/>
            <a:ext cx="3096344" cy="1157908"/>
          </a:xfrm>
          <a:prstGeom prst="irregularSeal1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Акцентуаційні</a:t>
            </a:r>
            <a:endParaRPr lang="uk-UA" dirty="0"/>
          </a:p>
        </p:txBody>
      </p:sp>
      <p:sp>
        <p:nvSpPr>
          <p:cNvPr id="8" name="Пятно 1 7"/>
          <p:cNvSpPr/>
          <p:nvPr/>
        </p:nvSpPr>
        <p:spPr>
          <a:xfrm>
            <a:off x="6588224" y="1988840"/>
            <a:ext cx="2520280" cy="1129511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Лексичні</a:t>
            </a:r>
            <a:endParaRPr lang="uk-UA" dirty="0"/>
          </a:p>
        </p:txBody>
      </p:sp>
      <p:sp>
        <p:nvSpPr>
          <p:cNvPr id="9" name="Пятно 1 8"/>
          <p:cNvSpPr/>
          <p:nvPr/>
        </p:nvSpPr>
        <p:spPr>
          <a:xfrm>
            <a:off x="2987824" y="5013176"/>
            <a:ext cx="3240360" cy="1152128"/>
          </a:xfrm>
          <a:prstGeom prst="irregularSeal1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Синтаксичні</a:t>
            </a:r>
            <a:endParaRPr lang="uk-UA" dirty="0"/>
          </a:p>
        </p:txBody>
      </p:sp>
      <p:sp>
        <p:nvSpPr>
          <p:cNvPr id="10" name="Пятно 1 9"/>
          <p:cNvSpPr/>
          <p:nvPr/>
        </p:nvSpPr>
        <p:spPr>
          <a:xfrm>
            <a:off x="6012160" y="3861048"/>
            <a:ext cx="3096344" cy="1285292"/>
          </a:xfrm>
          <a:prstGeom prst="irregularSeal1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Стилістичні</a:t>
            </a:r>
            <a:endParaRPr lang="uk-UA" dirty="0"/>
          </a:p>
        </p:txBody>
      </p:sp>
      <p:sp>
        <p:nvSpPr>
          <p:cNvPr id="11" name="Пятно 1 10"/>
          <p:cNvSpPr/>
          <p:nvPr/>
        </p:nvSpPr>
        <p:spPr>
          <a:xfrm>
            <a:off x="359532" y="2168860"/>
            <a:ext cx="2880320" cy="102241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Орфоепічні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80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941364"/>
              </p:ext>
            </p:extLst>
          </p:nvPr>
        </p:nvGraphicFramePr>
        <p:xfrm>
          <a:off x="827583" y="548680"/>
          <a:ext cx="7560842" cy="5525872"/>
        </p:xfrm>
        <a:graphic>
          <a:graphicData uri="http://schemas.openxmlformats.org/drawingml/2006/table">
            <a:tbl>
              <a:tblPr firstRow="1" firstCol="1" bandRow="1"/>
              <a:tblGrid>
                <a:gridCol w="1653416"/>
                <a:gridCol w="2799668"/>
                <a:gridCol w="3107758"/>
              </a:tblGrid>
              <a:tr h="295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Норми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Типові помилки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Приклади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5912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Орфоепічні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неправильна вимова звуків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весна 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uk-UA" sz="1600" b="1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еи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сна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]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зозуля 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</a:t>
                      </a:r>
                      <a:r>
                        <a:rPr lang="uk-UA" sz="1600" b="1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оу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зул?а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]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дивишся 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[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див</a:t>
                      </a:r>
                      <a:r>
                        <a:rPr lang="uk-UA" sz="1600" b="1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ие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с?:а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]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295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Акцентуаційні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неграмотне наголошування слів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рші, симетр</a:t>
                      </a: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я, фарт</a:t>
                      </a: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8869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Лексичні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використання слів у невластивому для них значеннях тощо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належність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а не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приналежність;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збіг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в не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співпадіння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;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очі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розплющують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11825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Морфологічні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неправильне вживання відмінкових закінчень іменників, форм ступенів прикметників тощо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 дорога</a:t>
                      </a: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а не по дорога</a:t>
                      </a: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;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найцікавіший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а не самий цікавий або найбільш цікавий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5912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Синтаксичні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неправильне утворення словосполучень тощо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старша мене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а старша за (від) мене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11825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Стилістичні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уживання розмовних слів в офіційно-діловому стилі, емоційно забарвленої лексики в науковому стилі тощо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наказую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літучки </a:t>
                      </a:r>
                      <a:r>
                        <a:rPr lang="uk-UA" sz="16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проводити щодня, початок об 11.00; присудок підкреслюють двома </a:t>
                      </a:r>
                      <a:r>
                        <a:rPr lang="uk-UA" sz="1600" i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рисочками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33525" y="1998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41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60648"/>
            <a:ext cx="7924800" cy="5682952"/>
          </a:xfrm>
        </p:spPr>
        <p:txBody>
          <a:bodyPr/>
          <a:lstStyle/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Важливо для стилістики розрізняти й  уміти послуговуватися  варіативними (синонімічними) формами мовних одиниць.</a:t>
            </a:r>
          </a:p>
          <a:p>
            <a:pPr algn="just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Варіативність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свідчить не про розхитаність мовних норм, а навпаки, вона є головним показником літературної виробленості мови. Значну варіативність допускають норми наголошування слів:</a:t>
            </a:r>
          </a:p>
          <a:p>
            <a:pPr algn="just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алфАвіт – алфавІт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 бАйдуже – байдУже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 веснЯний – веснянИй 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вИсіти – висІти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 дОговір – договІр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 доповІдач – доповідАч</a:t>
            </a:r>
          </a:p>
          <a:p>
            <a:pPr algn="ctr"/>
            <a:r>
              <a:rPr lang="uk-UA" sz="1600" dirty="0" smtClean="0">
                <a:solidFill>
                  <a:srgbClr val="FFFF00"/>
                </a:solidFill>
              </a:rPr>
              <a:t> зАвжди – завждИ</a:t>
            </a:r>
            <a:endParaRPr lang="uk-UA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54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88640"/>
            <a:ext cx="7924800" cy="5754960"/>
          </a:xfrm>
          <a:solidFill>
            <a:schemeClr val="tx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По два й  три варіанти можуть мати норми у </a:t>
            </a:r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морфології:</a:t>
            </a:r>
          </a:p>
          <a:p>
            <a:pPr algn="ctr"/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зелено</a:t>
            </a:r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на зелен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(М. в. одн.)</a:t>
            </a:r>
          </a:p>
          <a:p>
            <a:pPr algn="ctr"/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тань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штан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ами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штан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ями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(О. в.)</a:t>
            </a:r>
          </a:p>
          <a:p>
            <a:pPr algn="ctr"/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Широкі можливості для варіювання дає </a:t>
            </a:r>
            <a:r>
              <a:rPr lang="uk-UA" sz="16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синтаксис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адже одну й ту саму думку можна передавати багатьма конструкціями:</a:t>
            </a:r>
          </a:p>
          <a:p>
            <a:pPr algn="ctr"/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попереджений – мене попередили – мене попереджено.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Найбільше варіантів мовної норми спостерігається в 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лексиці: </a:t>
            </a:r>
            <a:endParaRPr lang="uk-UA" sz="16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ебокрай – небосхил – крайнебо.</a:t>
            </a:r>
          </a:p>
          <a:p>
            <a:pPr algn="ctr"/>
            <a:endParaRPr lang="uk-UA" sz="16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Нормативними варіантами вважаються тільки </a:t>
            </a:r>
            <a:r>
              <a:rPr lang="uk-UA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стилістично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однопланові слова:</a:t>
            </a:r>
          </a:p>
          <a:p>
            <a:pPr algn="ctr"/>
            <a:r>
              <a:rPr lang="uk-UA" sz="1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 і собака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нейтральні варіанти,</a:t>
            </a:r>
          </a:p>
          <a:p>
            <a:pPr algn="ctr"/>
            <a:r>
              <a:rPr lang="uk-UA" sz="1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есик і собачка –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пестливі;</a:t>
            </a:r>
          </a:p>
          <a:p>
            <a:pPr algn="ctr"/>
            <a:r>
              <a:rPr lang="uk-UA" sz="1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сяра і собацюра –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згрубілі.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36004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Треба  розрізняти  поняття  мовної  норми  й рекомендації: сучасні довідники з культури  української  мови  містять  як  відомості  про  усталені  норми   слововживання ,  так  і   рекомендації,  скажімо,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дієслово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опановувати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керує  іменником  чи   займенником   знахідного   відмінка  (</a:t>
            </a:r>
            <a:r>
              <a:rPr lang="uk-UA" sz="2400" i="1" dirty="0" smtClean="0">
                <a:latin typeface="Times New Roman" pitchFamily="18" charset="0"/>
                <a:cs typeface="Times New Roman" pitchFamily="18" charset="0"/>
              </a:rPr>
              <a:t>опанувати себе,  ковальську  справу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 а   не  </a:t>
            </a:r>
            <a: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  <a:t>собою,   ковальською   справою)</a:t>
            </a:r>
            <a:br>
              <a:rPr lang="uk-UA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оволодівати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-  іменником   орудного  відмінка  (</a:t>
            </a:r>
            <a:r>
              <a:rPr lang="uk-UA" sz="2400" i="1" dirty="0" smtClean="0">
                <a:latin typeface="Times New Roman" pitchFamily="18" charset="0"/>
                <a:cs typeface="Times New Roman" pitchFamily="18" charset="0"/>
              </a:rPr>
              <a:t>оволодіти  знаннями,  теорією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а   не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знання,  теорію).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69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32656"/>
            <a:ext cx="7924800" cy="50405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 поданих слів , що в дужках і поза ними, утворіть словосполучення (речення)</a:t>
            </a: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412776"/>
            <a:ext cx="7924800" cy="4530824"/>
          </a:xfrm>
        </p:spPr>
        <p:txBody>
          <a:bodyPr>
            <a:normAutofit/>
          </a:bodyPr>
          <a:lstStyle/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Двері, вікна, очі, магазин, журнал, планету (відчинити, відкрити, розплющити, розгорнути).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Проблема, задача, завдання (розв’язувати, порушувати, виконувати, вирішувати).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Гроші, перемога, приз, освіта ( отримувати, здобувати, діставати, одержувати).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Виняток, виключення (з інституту, з правил, зі списку).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Один одного, одна одну, одне одного ( молоді кохають, сестри не чують, брати давно не бачили).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Блюдо, страва, таріль (з фруктами, помитий, зі скла, запашний).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Гадати, ворожити, вважати (на кавовій гущі, у циганки, нечинним закон, що буде).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10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48680"/>
            <a:ext cx="7924800" cy="57606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Запишіть  подані  слова  й  поставте  наголос</a:t>
            </a:r>
            <a:endParaRPr lang="uk-UA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772816"/>
            <a:ext cx="7924800" cy="417078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Визвольний, фольга, вітчим, уподобання, індустрія, випадок, спина, течія, симетрія;</a:t>
            </a:r>
          </a:p>
          <a:p>
            <a:pPr algn="ctr"/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овести, дано, висіти, закінчити;</a:t>
            </a:r>
          </a:p>
          <a:p>
            <a:pPr algn="ctr"/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ідданий, сільськогосподарський, черговий, фаховий, страсний, чарівний.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1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332656"/>
            <a:ext cx="7924800" cy="5610944"/>
          </a:xfrm>
        </p:spPr>
        <p:txBody>
          <a:bodyPr>
            <a:normAutofit/>
          </a:bodyPr>
          <a:lstStyle/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Літературне мовлення у своєму ідеальному , стилістично довершеному вияві обов’язково має бути точним. </a:t>
            </a:r>
          </a:p>
          <a:p>
            <a:pPr algn="ctr"/>
            <a:r>
              <a:rPr lang="uk-UA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Точність мовлення -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одна з визначальних комунікативних ознак мовлення, яка найбільше пов’язана з його нормативністю, правильністю і логічністю.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Точність мовлення забезпечується цілковитою відповідальністю вживання слів тим поняттям, уявленням, які закріпились у мовленні за мовними одиницями, найбільше за лексемами, фразеологізмами, реченнями.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Точності мовлення протистоїть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його неточність, яка спричиняється неточністю мислення. </a:t>
            </a:r>
          </a:p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Мовленнєва неточність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пояснюється незнанням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подробиць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описуваного (говореного), з одного боку , і неглибоким знанням мови – іншого.</a:t>
            </a:r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Мовленнєва неточність є порушенням мовних норм.</a:t>
            </a:r>
          </a:p>
          <a:p>
            <a:pPr algn="ctr"/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Логічне мовлення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- це мовлення продумане, виважене й структурно впорядковане.</a:t>
            </a:r>
            <a:endParaRPr lang="uk-UA" sz="1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71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60648"/>
            <a:ext cx="7924800" cy="7200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Прочитайте словосполучення й з’ясуйте, у чому виявляється порушення логічності мовлення.</a:t>
            </a: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1988840"/>
            <a:ext cx="7924800" cy="20882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uk-UA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Підніматися сходами вгору, швидко мчати, на долонях рук, місяць жовтень, пам’ятний сувенір, моя автобіографія, на сьогоднішній день, моя власна думка.</a:t>
            </a:r>
            <a:endParaRPr lang="uk-UA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27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849052"/>
            <a:ext cx="8229600" cy="51152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Образність 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це передавання певних понять через художні образи.</a:t>
            </a:r>
          </a:p>
          <a:p>
            <a:pPr marL="0" indent="0" algn="ctr">
              <a:buNone/>
            </a:pP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 </a:t>
            </a: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це конкретна і водночас узагальнена картина людського життя, що створена за допомогою вимислу й має естетичне значення.</a:t>
            </a:r>
          </a:p>
          <a:p>
            <a:pPr marL="0" indent="0" algn="ctr">
              <a:buNone/>
            </a:pP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2527784" y="2420888"/>
            <a:ext cx="4320479" cy="57606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Образи</a:t>
            </a:r>
            <a:endParaRPr lang="uk-UA" dirty="0"/>
          </a:p>
        </p:txBody>
      </p:sp>
      <p:sp>
        <p:nvSpPr>
          <p:cNvPr id="5" name="Пятно 2 4"/>
          <p:cNvSpPr/>
          <p:nvPr/>
        </p:nvSpPr>
        <p:spPr>
          <a:xfrm>
            <a:off x="686104" y="2964498"/>
            <a:ext cx="2445736" cy="1620485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слухові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ятно 1 5"/>
          <p:cNvSpPr/>
          <p:nvPr/>
        </p:nvSpPr>
        <p:spPr>
          <a:xfrm>
            <a:off x="1907704" y="4849687"/>
            <a:ext cx="2448272" cy="914400"/>
          </a:xfrm>
          <a:prstGeom prst="irregularSeal1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нюхові</a:t>
            </a:r>
            <a:endParaRPr lang="uk-UA" dirty="0"/>
          </a:p>
        </p:txBody>
      </p:sp>
      <p:sp>
        <p:nvSpPr>
          <p:cNvPr id="7" name="Пятно 1 6"/>
          <p:cNvSpPr/>
          <p:nvPr/>
        </p:nvSpPr>
        <p:spPr>
          <a:xfrm>
            <a:off x="5580112" y="4005064"/>
            <a:ext cx="1994520" cy="1395535"/>
          </a:xfrm>
          <a:prstGeom prst="irregularSeal1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дотикові</a:t>
            </a:r>
            <a:endParaRPr lang="uk-UA" dirty="0"/>
          </a:p>
        </p:txBody>
      </p:sp>
      <p:sp>
        <p:nvSpPr>
          <p:cNvPr id="12" name="Пятно 1 11"/>
          <p:cNvSpPr/>
          <p:nvPr/>
        </p:nvSpPr>
        <p:spPr>
          <a:xfrm>
            <a:off x="6577372" y="2860340"/>
            <a:ext cx="2017745" cy="914400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зорові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9671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Прочитайте вірш В. Голобородька. Визначте в ньому </a:t>
            </a:r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удожні образи й засоби їх творення.</a:t>
            </a:r>
          </a:p>
          <a:p>
            <a:pPr marL="0" indent="0" algn="ctr">
              <a:buNone/>
            </a:pP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В глиняному глечику, як бджоли,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молоко уранішнє гуде,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пахощами сяє серед столу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паляниці сонечко руде.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На тарілці молода цибуля,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квашені із діжки огірки,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в гарно розмальованому кухлі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мед такий пахучий і липкий.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"Мамо, наготуйте на роботу –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я коситиму аж у Крутій…"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І плигає півнем на капоті</a:t>
            </a:r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600" dirty="0" smtClean="0">
                <a:solidFill>
                  <a:srgbClr val="000000"/>
                </a:solidFill>
                <a:latin typeface="Georgia"/>
              </a:rPr>
              <a:t>промінь із-за гаю золотий</a:t>
            </a:r>
            <a:r>
              <a:rPr lang="ru-RU" sz="1600" dirty="0" smtClean="0">
                <a:solidFill>
                  <a:srgbClr val="000000"/>
                </a:solidFill>
                <a:latin typeface="Georgia"/>
              </a:rPr>
              <a:t>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</a:rPr>
              <a:t>Домашнє завдання:</a:t>
            </a:r>
            <a:endParaRPr lang="uk-UA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2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4440" y="2967335"/>
            <a:ext cx="69751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</a:t>
            </a:r>
            <a:r>
              <a:rPr lang="ru-RU" sz="7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931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224</TotalTime>
  <Words>892</Words>
  <Application>Microsoft Office PowerPoint</Application>
  <PresentationFormat>Экран (4:3)</PresentationFormat>
  <Paragraphs>108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Презентация PowerPoint</vt:lpstr>
      <vt:lpstr>Прочитайте речення й виправте в них помилки.</vt:lpstr>
      <vt:lpstr>Презентация PowerPoint</vt:lpstr>
      <vt:lpstr>Презентация PowerPoint</vt:lpstr>
      <vt:lpstr>Презентация PowerPoint</vt:lpstr>
      <vt:lpstr>Презентация PowerPoint</vt:lpstr>
      <vt:lpstr>Треба  розрізняти  поняття  мовної  норми  й рекомендації: сучасні довідники з культури  української  мови  містять  як  відомості  про  усталені  норми   слововживання ,  так  і   рекомендації,  скажімо, дієслово  опановувати  керує  іменником  чи   займенником   знахідного   відмінка  (опанувати себе,  ковальську  справу ,  а   не  собою,   ковальською   справою) оволодівати -  іменником   орудного  відмінка  (оволодіти  знаннями,  теорією, а   не  знання,  теорію).</vt:lpstr>
      <vt:lpstr>З поданих слів , що в дужках і поза ними, утворіть словосполучення (речення)</vt:lpstr>
      <vt:lpstr>Запишіть  подані  слова  й  поставте  наголос</vt:lpstr>
      <vt:lpstr>Презентация PowerPoint</vt:lpstr>
      <vt:lpstr>Прочитайте словосполучення й з’ясуйте, у чому виявляється порушення логічності мовлення.</vt:lpstr>
      <vt:lpstr>Презентация PowerPoint</vt:lpstr>
      <vt:lpstr>Домашнє завдання: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19</cp:revision>
  <dcterms:created xsi:type="dcterms:W3CDTF">2025-03-12T12:40:23Z</dcterms:created>
  <dcterms:modified xsi:type="dcterms:W3CDTF">2025-03-13T14:23:54Z</dcterms:modified>
</cp:coreProperties>
</file>