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5" d="100"/>
          <a:sy n="85" d="100"/>
        </p:scale>
        <p:origin x="-1378" y="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0374" y="0"/>
            <a:ext cx="2293626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3581400"/>
            <a:ext cx="3962400" cy="2133600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438400" y="1447800"/>
            <a:ext cx="3962400" cy="2133600"/>
          </a:xfrm>
        </p:spPr>
        <p:txBody>
          <a:bodyPr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>
          <a:xfrm>
            <a:off x="3582988" y="6426201"/>
            <a:ext cx="2819399" cy="126999"/>
          </a:xfrm>
        </p:spPr>
        <p:txBody>
          <a:bodyPr/>
          <a:lstStyle/>
          <a:p>
            <a:fld id="{1D12CBFF-7A1A-476A-99CF-155B5E4077EB}" type="datetimeFigureOut">
              <a:rPr lang="uk-UA" smtClean="0"/>
              <a:t>22.01.2025</a:t>
            </a:fld>
            <a:endParaRPr lang="uk-UA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>
          <a:xfrm>
            <a:off x="6414976" y="6400800"/>
            <a:ext cx="457200" cy="152400"/>
          </a:xfrm>
        </p:spPr>
        <p:txBody>
          <a:bodyPr/>
          <a:lstStyle>
            <a:lvl1pPr algn="r">
              <a:defRPr/>
            </a:lvl1pPr>
          </a:lstStyle>
          <a:p>
            <a:fld id="{ED6ADFBE-1BB0-43B4-BBD4-3FC144D4A726}" type="slidenum">
              <a:rPr lang="uk-UA" smtClean="0"/>
              <a:t>‹#›</a:t>
            </a:fld>
            <a:endParaRPr lang="uk-UA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>
          <a:xfrm>
            <a:off x="3581400" y="6296248"/>
            <a:ext cx="2820987" cy="152400"/>
          </a:xfrm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3657600" cy="5714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2CBFF-7A1A-476A-99CF-155B5E4077EB}" type="datetimeFigureOut">
              <a:rPr lang="uk-UA" smtClean="0"/>
              <a:t>22.01.2025</a:t>
            </a:fld>
            <a:endParaRPr lang="uk-UA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6ADFBE-1BB0-43B4-BBD4-3FC144D4A726}" type="slidenum">
              <a:rPr lang="uk-UA" smtClean="0"/>
              <a:t>‹#›</a:t>
            </a:fld>
            <a:endParaRPr lang="uk-UA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0" y="0"/>
            <a:ext cx="2293626" cy="6858000"/>
          </a:xfrm>
          <a:prstGeom prst="rect">
            <a:avLst/>
          </a:prstGeom>
        </p:spPr>
      </p:pic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839788" y="6426201"/>
            <a:ext cx="2819399" cy="126999"/>
          </a:xfrm>
        </p:spPr>
        <p:txBody>
          <a:bodyPr/>
          <a:lstStyle/>
          <a:p>
            <a:fld id="{1D12CBFF-7A1A-476A-99CF-155B5E4077EB}" type="datetimeFigureOut">
              <a:rPr lang="uk-UA" smtClean="0"/>
              <a:t>22.01.2025</a:t>
            </a:fld>
            <a:endParaRPr lang="uk-UA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4116388" y="6400800"/>
            <a:ext cx="533400" cy="152400"/>
          </a:xfrm>
        </p:spPr>
        <p:txBody>
          <a:bodyPr/>
          <a:lstStyle/>
          <a:p>
            <a:fld id="{ED6ADFBE-1BB0-43B4-BBD4-3FC144D4A726}" type="slidenum">
              <a:rPr lang="uk-UA" smtClean="0"/>
              <a:t>‹#›</a:t>
            </a:fld>
            <a:endParaRPr lang="uk-UA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838200" y="6296248"/>
            <a:ext cx="2820987" cy="152400"/>
          </a:xfrm>
        </p:spPr>
        <p:txBody>
          <a:bodyPr/>
          <a:lstStyle/>
          <a:p>
            <a:endParaRPr lang="uk-UA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828800"/>
            <a:ext cx="3200400" cy="1752600"/>
          </a:xfrm>
        </p:spPr>
        <p:txBody>
          <a:bodyPr anchor="b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3578224"/>
            <a:ext cx="3200645" cy="1459767"/>
          </a:xfrm>
        </p:spPr>
        <p:txBody>
          <a:bodyPr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None/>
              <a:defRPr lang="en-US" sz="14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4572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2CBFF-7A1A-476A-99CF-155B5E4077EB}" type="datetimeFigureOut">
              <a:rPr lang="uk-UA" smtClean="0"/>
              <a:t>22.01.2025</a:t>
            </a:fld>
            <a:endParaRPr lang="uk-UA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6ADFBE-1BB0-43B4-BBD4-3FC144D4A726}" type="slidenum">
              <a:rPr lang="uk-UA" smtClean="0"/>
              <a:t>‹#›</a:t>
            </a:fld>
            <a:endParaRPr lang="uk-UA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75238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675288"/>
            <a:ext cx="3581400" cy="2525112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 baseline="0"/>
            </a:lvl4pPr>
            <a:lvl5pPr>
              <a:buFont typeface="Wingdings" pitchFamily="2" charset="2"/>
              <a:buChar char="§"/>
              <a:defRPr sz="1400"/>
            </a:lvl5pPr>
            <a:lvl6pPr>
              <a:buFont typeface="Wingdings" pitchFamily="2" charset="2"/>
              <a:buChar char="§"/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199" y="3429000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" y="3840162"/>
            <a:ext cx="3581400" cy="2515198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2CBFF-7A1A-476A-99CF-155B5E4077EB}" type="datetimeFigureOut">
              <a:rPr lang="uk-UA" smtClean="0"/>
              <a:t>22.01.2025</a:t>
            </a:fld>
            <a:endParaRPr lang="uk-UA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6ADFBE-1BB0-43B4-BBD4-3FC144D4A726}" type="slidenum">
              <a:rPr lang="uk-UA" smtClean="0"/>
              <a:t>‹#›</a:t>
            </a:fld>
            <a:endParaRPr lang="uk-UA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3800" y="457200"/>
            <a:ext cx="3962400" cy="571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2CBFF-7A1A-476A-99CF-155B5E4077EB}" type="datetimeFigureOut">
              <a:rPr lang="uk-UA" smtClean="0"/>
              <a:t>22.01.2025</a:t>
            </a:fld>
            <a:endParaRPr lang="uk-UA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6ADFBE-1BB0-43B4-BBD4-3FC144D4A726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2CBFF-7A1A-476A-99CF-155B5E4077EB}" type="datetimeFigureOut">
              <a:rPr lang="uk-UA" smtClean="0"/>
              <a:t>22.01.2025</a:t>
            </a:fld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6ADFBE-1BB0-43B4-BBD4-3FC144D4A726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4837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4700016" cy="3505200"/>
          </a:xfrm>
        </p:spPr>
        <p:txBody>
          <a:bodyPr>
            <a:normAutofit/>
          </a:bodyPr>
          <a:lstStyle>
            <a:lvl1pPr marL="228600" indent="-182880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2CBFF-7A1A-476A-99CF-155B5E4077EB}" type="datetimeFigureOut">
              <a:rPr lang="uk-UA" smtClean="0"/>
              <a:t>22.01.2025</a:t>
            </a:fld>
            <a:endParaRPr lang="uk-UA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6ADFBE-1BB0-43B4-BBD4-3FC144D4A726}" type="slidenum">
              <a:rPr lang="uk-UA" smtClean="0"/>
              <a:t>‹#›</a:t>
            </a:fld>
            <a:endParaRPr lang="uk-U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676400"/>
            <a:ext cx="4696967" cy="3505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5972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2CBFF-7A1A-476A-99CF-155B5E4077EB}" type="datetimeFigureOut">
              <a:rPr lang="uk-UA" smtClean="0"/>
              <a:t>22.01.2025</a:t>
            </a:fld>
            <a:endParaRPr lang="uk-UA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6ADFBE-1BB0-43B4-BBD4-3FC144D4A726}" type="slidenum">
              <a:rPr lang="uk-UA" smtClean="0"/>
              <a:t>‹#›</a:t>
            </a:fld>
            <a:endParaRPr lang="uk-UA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2CBFF-7A1A-476A-99CF-155B5E4077EB}" type="datetimeFigureOut">
              <a:rPr lang="uk-UA" smtClean="0"/>
              <a:t>22.01.2025</a:t>
            </a:fld>
            <a:endParaRPr lang="uk-UA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6ADFBE-1BB0-43B4-BBD4-3FC144D4A726}" type="slidenum">
              <a:rPr lang="uk-UA" smtClean="0"/>
              <a:t>‹#›</a:t>
            </a:fld>
            <a:endParaRPr lang="uk-UA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2CBFF-7A1A-476A-99CF-155B5E4077EB}" type="datetimeFigureOut">
              <a:rPr lang="uk-UA" smtClean="0"/>
              <a:t>22.01.2025</a:t>
            </a:fld>
            <a:endParaRPr lang="uk-UA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6ADFBE-1BB0-43B4-BBD4-3FC144D4A726}" type="slidenum">
              <a:rPr lang="uk-UA" smtClean="0"/>
              <a:t>‹#›</a:t>
            </a:fld>
            <a:endParaRPr lang="uk-UA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phere2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823693" y="0"/>
            <a:ext cx="320307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57200"/>
            <a:ext cx="3657600" cy="5714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772400" y="6400800"/>
            <a:ext cx="533400" cy="152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D6ADFBE-1BB0-43B4-BBD4-3FC144D4A726}" type="slidenum">
              <a:rPr lang="uk-UA" smtClean="0"/>
              <a:t>‹#›</a:t>
            </a:fld>
            <a:endParaRPr lang="uk-UA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4876801" y="6426201"/>
            <a:ext cx="2819399" cy="1269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D12CBFF-7A1A-476A-99CF-155B5E4077EB}" type="datetimeFigureOut">
              <a:rPr lang="uk-UA" smtClean="0"/>
              <a:t>22.01.2025</a:t>
            </a:fld>
            <a:endParaRPr lang="uk-U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4875213" y="6296248"/>
            <a:ext cx="2820987" cy="152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uk-U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2800" kern="1200">
          <a:gradFill>
            <a:gsLst>
              <a:gs pos="0">
                <a:schemeClr val="tx1">
                  <a:lumMod val="50000"/>
                </a:schemeClr>
              </a:gs>
              <a:gs pos="61000">
                <a:schemeClr val="tx1"/>
              </a:gs>
            </a:gsLst>
            <a:lin ang="5400000" scaled="0"/>
          </a:gradFill>
          <a:effectLst/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8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2pPr>
      <a:lvl3pPr marL="59436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3pPr>
      <a:lvl4pPr marL="77724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4pPr>
      <a:lvl5pPr marL="96012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5pPr>
      <a:lvl6pPr marL="114300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32588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50876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69164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5085184"/>
            <a:ext cx="4493096" cy="1440160"/>
          </a:xfrm>
        </p:spPr>
        <p:txBody>
          <a:bodyPr/>
          <a:lstStyle/>
          <a:p>
            <a:pPr marL="27432" lvl="0" algn="ctr">
              <a:spcBef>
                <a:spcPts val="600"/>
              </a:spcBef>
              <a:buClr>
                <a:srgbClr val="B83D68"/>
              </a:buClr>
              <a:buSzPct val="80000"/>
            </a:pPr>
            <a:r>
              <a:rPr lang="uk-UA" sz="16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Кондратюк Людмила Олександрівна</a:t>
            </a:r>
          </a:p>
          <a:p>
            <a:pPr marL="27432" lvl="0" algn="ctr">
              <a:spcBef>
                <a:spcPts val="600"/>
              </a:spcBef>
              <a:buClr>
                <a:srgbClr val="B83D68"/>
              </a:buClr>
              <a:buSzPct val="80000"/>
            </a:pPr>
            <a:r>
              <a:rPr lang="uk-UA" sz="16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Вчитель української мови та літератури</a:t>
            </a:r>
          </a:p>
          <a:p>
            <a:pPr marL="27432" lvl="0" algn="ctr">
              <a:spcBef>
                <a:spcPts val="600"/>
              </a:spcBef>
              <a:buClr>
                <a:srgbClr val="B83D68"/>
              </a:buClr>
              <a:buSzPct val="80000"/>
            </a:pPr>
            <a:r>
              <a:rPr lang="uk-UA" sz="16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Вечірньої (змінної) школи № 20 м. Києва</a:t>
            </a:r>
            <a:endParaRPr lang="uk-UA" sz="2700" dirty="0">
              <a:solidFill>
                <a:schemeClr val="bg1"/>
              </a:solidFill>
              <a:latin typeface="Lucida Sans Unicode"/>
            </a:endParaRPr>
          </a:p>
          <a:p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447800"/>
            <a:ext cx="6552728" cy="2133600"/>
          </a:xfrm>
        </p:spPr>
        <p:txBody>
          <a:bodyPr>
            <a:noAutofit/>
          </a:bodyPr>
          <a:lstStyle/>
          <a:p>
            <a:pPr algn="ctr"/>
            <a:r>
              <a:rPr lang="uk-UA" sz="4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Однорідні члени речення в різних стилях</a:t>
            </a:r>
            <a:endParaRPr lang="uk-UA" sz="4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303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20688"/>
            <a:ext cx="6851104" cy="52565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82821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6059016" cy="7920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Перепишіть речення, поставте розділові знаки між однорідними членами речення.</a:t>
            </a:r>
            <a:endParaRPr lang="uk-UA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57200" y="1268760"/>
            <a:ext cx="6347048" cy="3769231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1.А поет усе то грає то щось пише на папері й роздає писання людям. (Леся Українка). 2. Вітер віє </a:t>
            </a:r>
            <a:r>
              <a:rPr lang="uk-UA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віє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мліє навіває срібні сни навіває злотні мрії чеше кучері Весни (О. Олесь). 3. Повадки лисиці, а серце вовка (Народна творчість). 4. Встала й весна чорну землю сонну розбудила уквітчала її рястом барвінком укрила (Т. Шевченко). 6. Великі сиві очі з-під довгих чорних вій дивились пильно в розумно (М. Коцюбинський). 7. Повітря пахло розквітлими садами молодими травами зігрітою землею (М. Стельмах).</a:t>
            </a:r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400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57200" y="548680"/>
            <a:ext cx="6419056" cy="518457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Однорідні члени речення широко вживаються в усіх стилях мови, але в кожному з них мають свої особливості.</a:t>
            </a:r>
          </a:p>
          <a:p>
            <a:pPr algn="just"/>
            <a:r>
              <a:rPr lang="uk-UA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Можливі різні варіанти поєднання однорідних членів речення передають особливості вживання 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єднальних і розділових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сполучників у реченнях з однорідними членами.</a:t>
            </a:r>
          </a:p>
          <a:p>
            <a:pPr algn="ctr"/>
            <a:r>
              <a:rPr lang="uk-UA" sz="1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Схеми:</a:t>
            </a:r>
            <a:endParaRPr lang="uk-UA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Char char="-"/>
            </a:pPr>
            <a:r>
              <a:rPr lang="uk-UA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о, </a:t>
            </a:r>
            <a:r>
              <a:rPr lang="uk-UA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незамкнутий ряд – спокійна оповідна манера, але водночас і основа для </a:t>
            </a:r>
            <a:r>
              <a:rPr lang="uk-UA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асиндетона</a:t>
            </a:r>
            <a:r>
              <a:rPr lang="uk-UA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де перелік може бути динамічним, напруженим, особливо при значній кількості однорідних членів.</a:t>
            </a:r>
          </a:p>
          <a:p>
            <a:pPr marL="285750" indent="-285750" algn="just">
              <a:buFontTx/>
              <a:buChar char="-"/>
            </a:pP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о, </a:t>
            </a:r>
            <a:r>
              <a:rPr lang="uk-UA" sz="2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таким способом користуються в усіх стилях, але особливо поширений він у науковому та офіційно-діловому стилі.</a:t>
            </a:r>
          </a:p>
          <a:p>
            <a:pPr marL="285750" indent="-285750" algn="ctr">
              <a:buFontTx/>
              <a:buChar char="-"/>
            </a:pPr>
            <a:r>
              <a:rPr lang="uk-UA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Основними природними джерелами вуглеводів є природні гази, нафта і кам’яне вугілля.</a:t>
            </a:r>
            <a:endParaRPr lang="uk-UA" sz="16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612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95536" y="764704"/>
            <a:ext cx="6480720" cy="504056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о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о, </a:t>
            </a:r>
            <a:r>
              <a:rPr lang="uk-UA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експресивний запах; використовується як у художньому, так і розмовному мовленні:</a:t>
            </a:r>
          </a:p>
          <a:p>
            <a:pPr algn="ctr"/>
            <a:r>
              <a:rPr lang="uk-UA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«Країна мрій» – це клас! Там я зустріла Олесю, Юрка з нашого класу, і Ліну Михайлівну, і татового директора, дівчат з художньої школи, і нашу вчительку з біології… Ще кого … чекайте, пригадаю… Там пів Києва було. Дуже, багато знайомих облич.</a:t>
            </a:r>
          </a:p>
          <a:p>
            <a:pPr algn="just"/>
            <a:r>
              <a:rPr lang="uk-UA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і 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о, 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о, 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або такий варіант  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і 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о, </a:t>
            </a:r>
            <a:r>
              <a:rPr lang="uk-UA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о, </a:t>
            </a:r>
            <a:r>
              <a:rPr lang="uk-UA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сполучник повторюється перед кожним з однорідних членів, але при цьому дужчий, ніж зазвичай при переліку , </a:t>
            </a:r>
            <a:r>
              <a:rPr lang="uk-UA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логічний наголос 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падає на кожен  з однорідних членів речення. Така конструкція властива емоційному мовленню і використовується в ньому як </a:t>
            </a:r>
            <a:r>
              <a:rPr lang="uk-UA" sz="1600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полісидентом</a:t>
            </a:r>
            <a:r>
              <a:rPr lang="uk-UA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uk-UA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 тим часом місяць пливе </a:t>
            </a:r>
            <a:r>
              <a:rPr lang="uk-UA" sz="1600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оглядать</a:t>
            </a:r>
            <a:r>
              <a:rPr lang="uk-UA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і небо, і зорі, і землю, і море, та глянуть на </a:t>
            </a:r>
            <a:r>
              <a:rPr lang="uk-UA" sz="1600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люде</a:t>
            </a:r>
            <a:r>
              <a:rPr lang="uk-UA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що вони говорять, що Богові вранці про те розказати.</a:t>
            </a:r>
          </a:p>
          <a:p>
            <a:pPr lvl="0" algn="ctr">
              <a:buClr>
                <a:prstClr val="white">
                  <a:lumMod val="50000"/>
                  <a:lumOff val="50000"/>
                </a:prstClr>
              </a:buClr>
            </a:pPr>
            <a:r>
              <a:rPr lang="uk-UA" sz="1600" i="1" dirty="0" smtClean="0"/>
              <a:t>   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1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.(Т. Шевченко).</a:t>
            </a:r>
          </a:p>
          <a:p>
            <a:pPr algn="just"/>
            <a:endParaRPr lang="uk-UA" sz="1600" i="1" dirty="0"/>
          </a:p>
        </p:txBody>
      </p:sp>
    </p:spTree>
    <p:extLst>
      <p:ext uri="{BB962C8B-B14F-4D97-AF65-F5344CB8AC3E}">
        <p14:creationId xmlns:p14="http://schemas.microsoft.com/office/powerpoint/2010/main" val="3983063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95536" y="908720"/>
            <a:ext cx="6264696" cy="4896544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/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о, </a:t>
            </a:r>
            <a:r>
              <a:rPr lang="uk-UA" sz="2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парне перелічування використовується теж як засіб експресії</a:t>
            </a:r>
          </a:p>
          <a:p>
            <a:pPr algn="ctr"/>
            <a:r>
              <a:rPr lang="uk-UA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Все забув: мої </a:t>
            </a:r>
            <a:r>
              <a:rPr lang="uk-UA" sz="1600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смутки</a:t>
            </a:r>
            <a:r>
              <a:rPr lang="uk-UA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і скрути, мої грішні, бездушні слова, - тут, на царині, </a:t>
            </a:r>
            <a:r>
              <a:rPr lang="uk-UA" sz="1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uk-UA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нигою Рути розгортаються справжні жнива (Є. Маланюк). </a:t>
            </a:r>
          </a:p>
          <a:p>
            <a:pPr algn="just"/>
            <a:endParaRPr lang="uk-UA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о, </a:t>
            </a:r>
            <a:r>
              <a:rPr lang="uk-UA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uk-UA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інколи перші два (або чотири) однорідні члени речення поєднуються в пари , а до них додається ряд однорідних членів із сполучниками:</a:t>
            </a:r>
          </a:p>
          <a:p>
            <a:pPr algn="ctr"/>
            <a:r>
              <a:rPr lang="uk-UA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Ти залишалася за обріями миль, і ось тепер Ти – привид і примара , і марнота зусиль, і суму вічний біль, і спомину </a:t>
            </a:r>
            <a:r>
              <a:rPr lang="uk-UA" sz="1600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непроминуча</a:t>
            </a:r>
            <a:r>
              <a:rPr lang="uk-UA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кара</a:t>
            </a:r>
          </a:p>
          <a:p>
            <a:pPr algn="ctr"/>
            <a:r>
              <a:rPr lang="uk-UA" sz="16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(Є. Маланюк). </a:t>
            </a:r>
            <a:endParaRPr lang="uk-UA" sz="16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4103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57200" y="692696"/>
            <a:ext cx="6275040" cy="4345295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endParaRPr lang="uk-UA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Подвійні (парні, градаційні) сполучники застосовуються частіше в офіційно-діловому  та науковому стилі, вони таж додають конструкціям з однорідними членами речення додаткових відтінків, як-от:</a:t>
            </a:r>
          </a:p>
          <a:p>
            <a:pPr marL="285750" indent="-285750" algn="ctr">
              <a:buFontTx/>
              <a:buChar char="-"/>
            </a:pP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 тільки, а й (але й)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указує на те, що перший з однорідних членів означає щось більш відоме порівняно з другим;</a:t>
            </a:r>
          </a:p>
          <a:p>
            <a:pPr marL="285750" indent="-285750" algn="ctr">
              <a:buFontTx/>
              <a:buChar char="-"/>
            </a:pP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16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 стільки, скільки 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підкреслює більш важливе значення того, на що вказує другий з  однорідних членів речення.</a:t>
            </a:r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0374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556792"/>
            <a:ext cx="6408712" cy="288032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Прочитайте пари речень. Чому ті самі означення в різних стилях можуть бути як однорідними , та і неоднорідними. Наведіть приклади.</a:t>
            </a:r>
            <a:br>
              <a:rPr lang="uk-UA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 набридли ці холодні, осінні дощі. – Холодні осінні дощі не дали змоги нам піти в похід.</a:t>
            </a:r>
            <a:r>
              <a:rPr lang="uk-UA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41299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5832648" cy="100811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Проаналізуйте в поданих реченнях особливості використання однорідних членів речення, з’ясуйте їх стилістичні особливості.</a:t>
            </a:r>
            <a:endParaRPr lang="uk-UA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57200" y="1556792"/>
            <a:ext cx="6131024" cy="3481199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just"/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Як гул століть, як шум віків, як бурі подих – рідна мова, вишневих ніжність </a:t>
            </a:r>
            <a:r>
              <a:rPr lang="uk-UA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пелюстків</a:t>
            </a:r>
            <a:r>
              <a:rPr lang="uk-UA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сурма походу світанкова, неволі стогін, волі спів, життя духовного основа (М. Рильський). 2. Ні мертва мова, ні мертва цивілізація ніколи не можуть схвилювати світ (Б. Шоу). 3. Прилетіла зозуленька та й стала кувати (Народна творчість). 4. Від землистого щільника ледь-ледь пахло воском, та ще, здається, нектаром польових квітів (Є. Гуцало).5. Хай не по мені не плачуть смутні дзвони, хай заспіває вільний дзвінкий вітер (Л. Українка).</a:t>
            </a:r>
            <a:endParaRPr lang="uk-UA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046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222" y="349623"/>
            <a:ext cx="7156648" cy="3151385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br>
              <a:rPr lang="uk-UA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складіть мініатюру-опис ваших відчуттів від слухання улюбленого музичного твору.</a:t>
            </a:r>
            <a:endParaRPr lang="uk-UA" sz="4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895631"/>
      </p:ext>
    </p:extLst>
  </p:cSld>
  <p:clrMapOvr>
    <a:masterClrMapping/>
  </p:clrMapOvr>
</p:sld>
</file>

<file path=ppt/theme/theme1.xml><?xml version="1.0" encoding="utf-8"?>
<a:theme xmlns:a="http://schemas.openxmlformats.org/drawingml/2006/main" name="Составная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Состав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тав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10000"/>
                <a:lumMod val="80000"/>
              </a:schemeClr>
            </a:gs>
            <a:gs pos="79000">
              <a:schemeClr val="phClr">
                <a:tint val="100000"/>
                <a:shade val="90000"/>
                <a:satMod val="105000"/>
                <a:lumMod val="10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1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hade val="100000"/>
                <a:satMod val="100000"/>
                <a:lumMod val="110000"/>
              </a:schemeClr>
            </a:gs>
            <a:gs pos="83000">
              <a:schemeClr val="phClr">
                <a:shade val="75000"/>
                <a:satMod val="200000"/>
              </a:schemeClr>
            </a:gs>
            <a:gs pos="100000">
              <a:schemeClr val="phClr">
                <a:shade val="90000"/>
                <a:satMod val="200000"/>
              </a:schemeClr>
            </a:gs>
          </a:gsLst>
          <a:path path="circle">
            <a:fillToRect l="75000" t="100000" b="3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115</TotalTime>
  <Words>788</Words>
  <Application>Microsoft Office PowerPoint</Application>
  <PresentationFormat>Экран (4:3)</PresentationFormat>
  <Paragraphs>34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Составная</vt:lpstr>
      <vt:lpstr>Однорідні члени речення в різних стилях</vt:lpstr>
      <vt:lpstr>Презентация PowerPoint</vt:lpstr>
      <vt:lpstr>Перепишіть речення, поставте розділові знаки між однорідними членами речення.</vt:lpstr>
      <vt:lpstr>Презентация PowerPoint</vt:lpstr>
      <vt:lpstr>Презентация PowerPoint</vt:lpstr>
      <vt:lpstr>Презентация PowerPoint</vt:lpstr>
      <vt:lpstr>Презентация PowerPoint</vt:lpstr>
      <vt:lpstr>Прочитайте пари речень. Чому ті самі означення в різних стилях можуть бути як однорідними , та і неоднорідними. Наведіть приклади.  Так набридли ці холодні, осінні дощі. – Холодні осінні дощі не дали змоги нам піти в похід. </vt:lpstr>
      <vt:lpstr>Проаналізуйте в поданих реченнях особливості використання однорідних членів речення, з’ясуйте їх стилістичні особливості.</vt:lpstr>
      <vt:lpstr>ДОМАШНЄ ЗАВДАННЯ:  складіть мініатюру-опис ваших відчуттів від слухання улюбленого музичного твору.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Стилістичні особливості односкладних речень</dc:title>
  <dc:creator>Людмила Кондратюк</dc:creator>
  <cp:lastModifiedBy>Людмила Кондратюк</cp:lastModifiedBy>
  <cp:revision>12</cp:revision>
  <dcterms:created xsi:type="dcterms:W3CDTF">2025-01-22T10:06:20Z</dcterms:created>
  <dcterms:modified xsi:type="dcterms:W3CDTF">2025-01-22T12:01:44Z</dcterms:modified>
</cp:coreProperties>
</file>