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0DDB059-016F-477A-AD40-ED4ADE065278}" type="datetimeFigureOut">
              <a:rPr lang="uk-UA" smtClean="0"/>
              <a:t>21.02.2025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5EDF828-C38A-44B4-BA8F-1BABB34EF121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Пряма й непряма мова в тексті. Цитата. </a:t>
            </a:r>
            <a:b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Форма мовлення як стилістична ознака.</a:t>
            </a:r>
            <a:endParaRPr lang="uk-U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3861048"/>
            <a:ext cx="3808512" cy="1338064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784860" algn="l"/>
              </a:tabLst>
            </a:pPr>
            <a:r>
              <a:rPr lang="uk-UA" sz="1400" b="1" i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784860" algn="l"/>
              </a:tabLst>
            </a:pPr>
            <a:r>
              <a:rPr lang="uk-UA" sz="1400" b="1" i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Вчитель української мови та літератури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784860" algn="l"/>
              </a:tabLst>
            </a:pPr>
            <a:r>
              <a:rPr lang="uk-UA" sz="1400" b="1" i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  <a:endParaRPr lang="ru-RU" sz="1400" i="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9217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907704" y="620688"/>
            <a:ext cx="5256584" cy="1296144"/>
          </a:xfrm>
          <a:prstGeom prst="flowChartPunchedTap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Пригадай</a:t>
            </a:r>
            <a:endParaRPr lang="uk-UA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467544" y="1916832"/>
            <a:ext cx="2247068" cy="1296144"/>
          </a:xfrm>
          <a:prstGeom prst="cloudCallout">
            <a:avLst>
              <a:gd name="adj1" fmla="val 120298"/>
              <a:gd name="adj2" fmla="val 110502"/>
            </a:avLst>
          </a:prstGeom>
          <a:solidFill>
            <a:schemeClr val="accent2">
              <a:lumMod val="75000"/>
            </a:schemeClr>
          </a:solidFill>
          <a:ln w="55000" cap="flat" cmpd="thickThin" algn="ctr">
            <a:solidFill>
              <a:srgbClr val="2DA2BF">
                <a:shade val="50000"/>
              </a:srgbClr>
            </a:solidFill>
            <a:prstDash val="solid"/>
          </a:ln>
          <a:effectLst>
            <a:glow rad="139700">
              <a:srgbClr val="39639D">
                <a:satMod val="175000"/>
                <a:alpha val="40000"/>
              </a:srgbClr>
            </a:glo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Пряма мова-це…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929322" y="1628800"/>
            <a:ext cx="3035166" cy="1224136"/>
          </a:xfrm>
          <a:prstGeom prst="cloudCallout">
            <a:avLst>
              <a:gd name="adj1" fmla="val -86148"/>
              <a:gd name="adj2" fmla="val 86850"/>
            </a:avLst>
          </a:prstGeom>
          <a:solidFill>
            <a:schemeClr val="accent1">
              <a:lumMod val="60000"/>
              <a:lumOff val="40000"/>
            </a:schemeClr>
          </a:solidFill>
          <a:ln w="55000" cap="flat" cmpd="thickThin" algn="ctr">
            <a:solidFill>
              <a:srgbClr val="FFC000"/>
            </a:solidFill>
            <a:prstDash val="solid"/>
          </a:ln>
          <a:effectLst>
            <a:glow rad="139700">
              <a:srgbClr val="39639D">
                <a:satMod val="175000"/>
                <a:alpha val="40000"/>
              </a:srgbClr>
            </a:glo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Слова автора – це…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214282" y="4941168"/>
            <a:ext cx="2701534" cy="1059600"/>
          </a:xfrm>
          <a:prstGeom prst="cloudCallout">
            <a:avLst>
              <a:gd name="adj1" fmla="val 83986"/>
              <a:gd name="adj2" fmla="val -77020"/>
            </a:avLst>
          </a:prstGeom>
          <a:solidFill>
            <a:schemeClr val="accent3">
              <a:lumMod val="60000"/>
              <a:lumOff val="40000"/>
            </a:schemeClr>
          </a:solidFill>
          <a:ln w="55000" cap="flat" cmpd="thickThin" algn="ctr">
            <a:solidFill>
              <a:srgbClr val="00B050"/>
            </a:solidFill>
            <a:prstDash val="solid"/>
          </a:ln>
          <a:effectLst>
            <a:glow rad="139700">
              <a:srgbClr val="39639D">
                <a:satMod val="175000"/>
                <a:alpha val="40000"/>
              </a:srgbClr>
            </a:glo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Пряму мову завжди пишемо…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6588224" y="4869160"/>
            <a:ext cx="2270056" cy="1131608"/>
          </a:xfrm>
          <a:prstGeom prst="cloudCallout">
            <a:avLst>
              <a:gd name="adj1" fmla="val -92732"/>
              <a:gd name="adj2" fmla="val -93039"/>
            </a:avLst>
          </a:prstGeom>
          <a:solidFill>
            <a:schemeClr val="accent5">
              <a:lumMod val="60000"/>
              <a:lumOff val="40000"/>
            </a:schemeClr>
          </a:solidFill>
          <a:ln w="55000" cap="flat" cmpd="thickThin" algn="ctr">
            <a:solidFill>
              <a:srgbClr val="C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Слова  автора пишемо…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77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40408" y="692696"/>
            <a:ext cx="3619824" cy="1296144"/>
          </a:xfrm>
          <a:prstGeom prst="flowChartPunchedTap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Чуже мовлення</a:t>
            </a:r>
            <a:endParaRPr lang="uk-UA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84224" y="2564904"/>
            <a:ext cx="2592288" cy="53457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Пряма мова</a:t>
            </a:r>
            <a:endParaRPr lang="uk-U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2564904"/>
            <a:ext cx="2304256" cy="53457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Непряма мова</a:t>
            </a:r>
            <a:endParaRPr lang="uk-U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>
            <a:off x="1207980" y="4077072"/>
            <a:ext cx="3003980" cy="1856796"/>
          </a:xfrm>
          <a:prstGeom prst="snip1Rect">
            <a:avLst>
              <a:gd name="adj" fmla="val 15699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це чуже мовлення, передано дослівно, з повним зображенням змісту, форм та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нтонації 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карточка 5"/>
          <p:cNvSpPr/>
          <p:nvPr/>
        </p:nvSpPr>
        <p:spPr>
          <a:xfrm>
            <a:off x="5292080" y="4005064"/>
            <a:ext cx="2808312" cy="1928804"/>
          </a:xfrm>
          <a:prstGeom prst="flowChartPunchedCar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це чуже мовлення, що передається не дослівно, а із збереженням лише основного змісту висловлювання  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2225338" y="1556792"/>
            <a:ext cx="484632" cy="700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8" name="Стрелка вниз 7"/>
          <p:cNvSpPr/>
          <p:nvPr/>
        </p:nvSpPr>
        <p:spPr>
          <a:xfrm>
            <a:off x="6883155" y="1560285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415536" y="3227828"/>
            <a:ext cx="484632" cy="77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7019132" y="3227828"/>
            <a:ext cx="484632" cy="7052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834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416824" cy="4649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53096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052737"/>
            <a:ext cx="6624736" cy="328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uk-UA" sz="2400" i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Складіть речення за поданими схемами. </a:t>
            </a:r>
            <a:endParaRPr lang="uk-UA" sz="2400" dirty="0" smtClean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1. А: «П». 6. «П, - а, - п».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2. А: «П?» 7. «П, - а. - П».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3. А: «П!» 8. «П? - а. - П».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4. «П», - а. 9. «П! - а. - П».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5. «П?» - а. 10. «П! - а: - П». </a:t>
            </a:r>
            <a:endParaRPr lang="ru-RU" sz="24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800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043732"/>
            <a:ext cx="70567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000" b="1" i="0" u="none" strike="noStrike" kern="0" cap="all" spc="0" normalizeH="0" baseline="0" noProof="0" dirty="0" smtClean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Arial Black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Black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Цитатою називається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дослівно наведений зі збереженням усіх граматичних та стилістичних особливостей уривок із чужого висловлювання, що використовується мовцем для підтвердження чи пояснення власних думок.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Тому в цитаті не можна нічого змінювати, навіть розділових знаків.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Цитата на письмі береться в лапки </a:t>
            </a: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45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556792"/>
            <a:ext cx="712879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Цитування буває кількох видів: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Цитата може наводитися у вигляді прямої мови зі словами автора.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Тоді розділові знаки при ній ставляться так само, як і при прямій мові.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«Лиш праця, – підкреслював І. Франко, – світ таким, як є, зробила». </a:t>
            </a:r>
          </a:p>
          <a:p>
            <a:pPr algn="ctr"/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«Яка краса – відродження країни! Ще рік, ще день назад тут чувся плач рабів...» – писав Олександр Олесь у 1917 році (3 газ).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Цитата може доповнювати авторське речення, бути його складовою частиною.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Тоді до неї ставляться такі самі вимоги, як і до непрямої мови. Цитата береться в лапки і починається з малої букви.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Слово для Лесі Українки – це «гострий, безжалісний меч, той, що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здійма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вражі голови з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плеч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...» (П. Тичина).</a:t>
            </a: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7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052736"/>
            <a:ext cx="71287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Віршована цитата та цитата-епіграф, якщо записана у вигляді строфи, в лапки не береться.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Про роль книги в житті людини писали і майстри поетичного слова, наприклад, І. Франко: Книги – морська глибина, Хто в них пірне аж до дна, Той, хоч і труду мав досить,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Дивнії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перли виносить.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Вказівку на джерело, яка стоїть безпосередньо після цитати, беремо в дужки і після другої дужки ставимо крапку.  </a:t>
            </a:r>
          </a:p>
          <a:p>
            <a:pPr algn="ctr"/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«Хто думає про науку, той любить її, а хто її любить, той ніколи не перестає вчитися, хоча б зовні він і здавався бездіяльним» (Г. Сковорода). 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Різновидом цитати є епіграф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Епіграф у лапки звичайно не береться. Вказівка на джерело пишеться під епіграфом справа без дужок і крапка після неї не ставиться. </a:t>
            </a:r>
          </a:p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Епіграф до одного з розділів роману Валерія Шевчука «Дім на горі»: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Одним дані сльози,</a:t>
            </a:r>
          </a:p>
          <a:p>
            <a:pPr algn="ctr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                                що ллються при світлі струмками,</a:t>
            </a:r>
          </a:p>
          <a:p>
            <a:pPr algn="ctr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                                другим дані сльози, сховані в пітьму.</a:t>
            </a:r>
          </a:p>
          <a:p>
            <a:pPr algn="ctr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Робіндранат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Тагор 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901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980728"/>
            <a:ext cx="72008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i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Записати спочатку речення з прямою мовою, а потім – з цитатами. </a:t>
            </a:r>
          </a:p>
          <a:p>
            <a:pPr algn="just"/>
            <a:endParaRPr lang="uk-UA" sz="1400" b="0" i="0" dirty="0" smtClean="0">
              <a:solidFill>
                <a:srgbClr val="22222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400" dirty="0">
              <a:solidFill>
                <a:srgbClr val="2222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400" b="0" i="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1. «Найбільше і найдорожче добро в кожного народу – це його мова, – так думав про рідну мову Панас Мирний, – ота жива схованка людського духу, його багата скарбниця, в яку народ складає і своє давнє життя, і свої сподіванки, розум, досвід, почування» (Мова рідна, слово рідне. – К.: Веселка, 1989. – С. 205). 2. Мені казав розумний садівник: «Коли ти пересаджуєш ялинку, відзнач північний і південний бік і так сади: ростиме добре й гінко» (М. Рильський). 3. Гончар мав усі підстави сказати без перебільшень, що «Шевченко й Франко – це справді ті два могутні крила, які винесли українське слово, українську культуру на простори світові» (Д. Павличко). 4. «Вільне, творче слово – це душа кожного народу, – забите було слово – і край лежав сотні років мертвою цеглиною. І я бачу, що ваше покоління оживить, підніме рідне слово на недосяжні високості» (С. Васильченко). 5. «Ні, не клич мене, весно, – казала я їй, – не чаруй і не ваб надаремне. Що мені по красі тій веселій, ясній? В мене серце і смутне, і темне» (Леся Українка). 6. «Добрі посібники мають з’явитися під рукою в кожного, хто бажає поглибити своє знання української мови, вийти за межі </a:t>
            </a:r>
            <a:r>
              <a:rPr lang="uk-UA" sz="1400" b="0" i="0" dirty="0" err="1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суржика</a:t>
            </a:r>
            <a:r>
              <a:rPr lang="uk-UA" sz="1400" b="0" i="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, за межі блоків канцелярських, отих примітивних штампів-загальників. Сучасній молоді варто частіше звертатися до класики, до кращих творів українських письменників, до наших поетів, до пісні, до фольклору. Ось там мова відкриється у своїх справді величезних можливостях», – сказав О. Гончар у Полтаві на Святі рідної мови (Із </a:t>
            </a:r>
            <a:r>
              <a:rPr lang="uk-UA" sz="1400" b="0" i="0" dirty="0" err="1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моногр</a:t>
            </a:r>
            <a:r>
              <a:rPr lang="uk-UA" sz="1400" b="0" i="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.).</a:t>
            </a:r>
            <a:endParaRPr lang="uk-UA" sz="1400" b="1" i="0" dirty="0">
              <a:solidFill>
                <a:srgbClr val="22222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437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420888"/>
            <a:ext cx="6400800" cy="3065513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uk-UA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Створіть рекламний текст для нової колекції одягу, використовуючи непряме мовлення для передачі відгуків задоволення клієнтів.</a:t>
            </a:r>
            <a:endParaRPr lang="uk-UA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132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4784"/>
            <a:ext cx="3956248" cy="35854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1412776"/>
            <a:ext cx="3965004" cy="35783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238249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764704"/>
            <a:ext cx="72728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404040"/>
              </a:solidFill>
              <a:latin typeface="Muli"/>
            </a:endParaRPr>
          </a:p>
          <a:p>
            <a:pPr algn="just"/>
            <a:r>
              <a:rPr lang="ru-RU" b="1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Термін “полілог” 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походить від грецьких слів “</a:t>
            </a:r>
            <a:r>
              <a:rPr lang="en-US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poly” (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багато) та “</a:t>
            </a:r>
            <a:r>
              <a:rPr lang="en-US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logos” (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слово, розмова). Наголос у слові “полілог” падає на останній склад – “полілОг”. Це варто запам’ятати, оскільки неправильна вимова може викликати нерозуміння.</a:t>
            </a:r>
          </a:p>
          <a:p>
            <a:pPr algn="just"/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Полілог широко використовується у різних сферах: в освіті, бізнесі, культурі та повсякденному житті. Завдяки ньому люди можуть обмінюватися ідеями, генерувати нові рішення та досягати консенсусу в багатосторонньому обговоренні.</a:t>
            </a:r>
          </a:p>
          <a:p>
            <a:pPr algn="just"/>
            <a:r>
              <a:rPr lang="ru-RU" b="1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Полілог </a:t>
            </a:r>
            <a:r>
              <a:rPr lang="ru-RU" b="1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і його синоніми</a:t>
            </a:r>
          </a:p>
          <a:p>
            <a:pPr algn="just"/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Полілог має кілька синонімів, які допомагають краще зрозуміти цей термін. Серед них:</a:t>
            </a:r>
          </a:p>
          <a:p>
            <a:pPr algn="just">
              <a:buFont typeface="Arial"/>
              <a:buChar char="•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Дискусія –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 форма полілогу, що акцентується на обміні думками, часто з аргументацією.</a:t>
            </a:r>
          </a:p>
          <a:p>
            <a:pPr algn="just">
              <a:buFont typeface="Arial"/>
              <a:buChar char="•"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Обговорення 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– більш нейтральна форма полілогу, спрямована на пошук спільної точки зору.</a:t>
            </a:r>
          </a:p>
          <a:p>
            <a:pPr algn="just">
              <a:buFont typeface="Arial"/>
              <a:buChar char="•"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Дебати </a:t>
            </a:r>
            <a:r>
              <a:rPr lang="ru-RU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– вид полілогу, у якому сторони аргументують свої позиції з конкретного питання.</a:t>
            </a:r>
            <a:endParaRPr lang="ru-RU" b="0" i="0" dirty="0">
              <a:solidFill>
                <a:srgbClr val="40404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260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368752" cy="4608512"/>
          </a:xfrm>
        </p:spPr>
        <p:txBody>
          <a:bodyPr>
            <a:normAutofit fontScale="90000"/>
          </a:bodyPr>
          <a:lstStyle/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написати есе </a:t>
            </a:r>
            <a:r>
              <a:rPr lang="uk-UA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 світі той наймудріший, хто найбільше любить життя» </a:t>
            </a:r>
            <a:br>
              <a:rPr lang="uk-UA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В. Симоненко</a:t>
            </a:r>
            <a:br>
              <a:rPr lang="uk-UA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7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7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uk-UA" sz="27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232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105</TotalTime>
  <Words>731</Words>
  <Application>Microsoft Office PowerPoint</Application>
  <PresentationFormat>Экран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Кутюр</vt:lpstr>
      <vt:lpstr>Пряма й непряма мова в тексті. Цитата.  Форма мовлення як стилістична ознака.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Домашнє завдання:   написати есе   «На світі той наймудріший, хто найбільше любить життя»  В. Симоненко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Пряма й непряма мова в тексті. Цитата.  Форма мовлення як стилістична ознака.</dc:title>
  <dc:creator>Людмила Кондратюк</dc:creator>
  <cp:lastModifiedBy>Людмила Кондратюк</cp:lastModifiedBy>
  <cp:revision>10</cp:revision>
  <dcterms:created xsi:type="dcterms:W3CDTF">2025-02-19T11:22:55Z</dcterms:created>
  <dcterms:modified xsi:type="dcterms:W3CDTF">2025-02-21T09:47:22Z</dcterms:modified>
</cp:coreProperties>
</file>