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7" r:id="rId12"/>
    <p:sldId id="266" r:id="rId13"/>
    <p:sldId id="267" r:id="rId14"/>
    <p:sldId id="268" r:id="rId15"/>
    <p:sldId id="269" r:id="rId16"/>
    <p:sldId id="271" r:id="rId17"/>
    <p:sldId id="270" r:id="rId18"/>
    <p:sldId id="272" r:id="rId19"/>
    <p:sldId id="273" r:id="rId20"/>
    <p:sldId id="274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1452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5419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747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0874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1712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2428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3429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263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698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0475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2810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CD8A1-284A-40DD-868C-7119273230F6}" type="datetimeFigureOut">
              <a:rPr lang="ru-RU" smtClean="0"/>
              <a:t>16.02.2024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90316-689D-4545-A4FB-37497D8780F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3378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/index.php?title=%D0%9E%D1%80%D0%B0%D1%82%D0%BE%D1%80-%D0%BC%D0%BE%D1%82%D0%B8%D0%B2%D0%B0%D1%82%D0%BE%D1%80&amp;action=edit&amp;redlink=1" TargetMode="External"/><Relationship Id="rId3" Type="http://schemas.openxmlformats.org/officeDocument/2006/relationships/hyperlink" Target="https://uk.wikipedia.org/wiki/1888" TargetMode="External"/><Relationship Id="rId7" Type="http://schemas.openxmlformats.org/officeDocument/2006/relationships/hyperlink" Target="https://uk.wikipedia.org/wiki/%D0%9F%D0%B8%D1%81%D1%8C%D0%BC%D0%B5%D0%BD%D0%BD%D0%B8%D0%B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uk.wikipedia.org/wiki/%D0%9F%D0%B5%D0%B4%D0%B0%D0%B3%D0%BE%D0%B3" TargetMode="External"/><Relationship Id="rId5" Type="http://schemas.openxmlformats.org/officeDocument/2006/relationships/hyperlink" Target="https://uk.wikipedia.org/wiki/%D0%A1%D0%BF%D0%BE%D0%BB%D1%83%D1%87%D0%B5%D0%BD%D1%96_%D0%A8%D1%82%D0%B0%D1%82%D0%B8_%D0%90%D0%BC%D0%B5%D1%80%D0%B8%D0%BA%D0%B8" TargetMode="External"/><Relationship Id="rId4" Type="http://schemas.openxmlformats.org/officeDocument/2006/relationships/hyperlink" Target="https://uk.wikipedia.org/wiki/1955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%25" TargetMode="External"/><Relationship Id="rId2" Type="http://schemas.openxmlformats.org/officeDocument/2006/relationships/hyperlink" Target="https://psyhosoma.com/uk/pravila-superechki/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bsch7.org.ua/zrazki-zavdan-konkursnogo-viprobuvannya-dlya-vstupu-do-8-klasu/" TargetMode="External"/><Relationship Id="rId4" Type="http://schemas.openxmlformats.org/officeDocument/2006/relationships/hyperlink" Target="https://www.kspu.edu/FileDownload.ashx/&#1045;&#1088;&#1080;&#1089;&#1090;&#1080;&#1082;&#1072;%20&#1055;&#1088;&#1077;&#1079;&#1077;&#1085;&#1090;&#1072;&#1094;&#1110;&#1103;%20&#1076;&#1080;&#1089;&#1094;&#1080;&#1087;&#1083;&#1110;&#1085;&#1080;.pptx.pdf?id=2d6ceb85-0d6c-4de3-bfa9-a40590c28d3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630616" cy="2016223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Правила ведення суперечки. Аргументи й докази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780928"/>
            <a:ext cx="8136904" cy="194421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32" y="2718048"/>
            <a:ext cx="8544640" cy="2451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963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Єдиний спосіб досягти кращого результату в суперечці — це ухилитися від суперечки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Дейл Карнегі).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89878"/>
            <a:ext cx="3384376" cy="4750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11960" y="3068960"/>
            <a:ext cx="41044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Дейл Карнегі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3" tooltip="1888"/>
              </a:rPr>
              <a:t>1888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—  </a:t>
            </a:r>
            <a:r>
              <a:rPr lang="ru-RU" dirty="0">
                <a:latin typeface="Times New Roman" pitchFamily="18" charset="0"/>
                <a:cs typeface="Times New Roman" pitchFamily="18" charset="0"/>
                <a:hlinkClick r:id="rId4" tooltip="1955"/>
              </a:rPr>
              <a:t>1955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 — </a:t>
            </a:r>
            <a:r>
              <a:rPr lang="ru-RU" dirty="0">
                <a:latin typeface="Times New Roman" pitchFamily="18" charset="0"/>
                <a:cs typeface="Times New Roman" pitchFamily="18" charset="0"/>
                <a:hlinkClick r:id="rId5" tooltip="Сполучені Штати Америки"/>
              </a:rPr>
              <a:t>американський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latin typeface="Times New Roman" pitchFamily="18" charset="0"/>
                <a:cs typeface="Times New Roman" pitchFamily="18" charset="0"/>
                <a:hlinkClick r:id="rId6" tooltip="Педагог"/>
              </a:rPr>
              <a:t>педагог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dirty="0">
                <a:latin typeface="Times New Roman" pitchFamily="18" charset="0"/>
                <a:cs typeface="Times New Roman" pitchFamily="18" charset="0"/>
                <a:hlinkClick r:id="rId7" tooltip="Письменник"/>
              </a:rPr>
              <a:t>письменник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та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8" tooltip="Оратор-мотиватор (ще не написана)"/>
              </a:rPr>
              <a:t>оратор-мотиватор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Був одним із творців теорії спілкування,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розробив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власну концепцію безконфліктного спілкування. </a:t>
            </a:r>
          </a:p>
        </p:txBody>
      </p:sp>
    </p:spTree>
    <p:extLst>
      <p:ext uri="{BB962C8B-B14F-4D97-AF65-F5344CB8AC3E}">
        <p14:creationId xmlns:p14="http://schemas.microsoft.com/office/powerpoint/2010/main" val="186574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2016223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Учення про правила ведення суперечок називають 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еристикою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 Виникло воно ще в античні часи й актуальне донині.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420888"/>
            <a:ext cx="3491880" cy="3217912"/>
          </a:xfrm>
        </p:spPr>
        <p:txBody>
          <a:bodyPr>
            <a:normAutofit fontScale="62500" lnSpcReduction="20000"/>
          </a:bodyPr>
          <a:lstStyle/>
          <a:p>
            <a:r>
              <a:rPr lang="ru-RU" sz="3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Культура ведення </a:t>
            </a:r>
            <a:r>
              <a:rPr lang="ru-RU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суперечки</a:t>
            </a:r>
            <a:r>
              <a:rPr lang="ru-RU" sz="3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виявляється у двох правилах:</a:t>
            </a:r>
          </a:p>
          <a:p>
            <a:r>
              <a:rPr lang="ru-RU" sz="3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Уникайте  </a:t>
            </a:r>
            <a:r>
              <a:rPr lang="ru-RU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полеміки</a:t>
            </a:r>
            <a:r>
              <a:rPr lang="ru-RU" sz="3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з людиною, яка не компетентна в цьому питанні;</a:t>
            </a:r>
            <a:br>
              <a:rPr lang="ru-RU" sz="3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3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ведіть </a:t>
            </a:r>
            <a:r>
              <a:rPr lang="ru-RU" sz="3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полеміку</a:t>
            </a:r>
            <a:r>
              <a:rPr lang="ru-RU" sz="3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тоді, коли це недоцільно.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192" y="2060848"/>
            <a:ext cx="5652808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207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1412774"/>
            <a:ext cx="5652121" cy="5112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404664"/>
            <a:ext cx="73083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Мистецтво вести суперечку ґрунтується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«трьох китах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»:</a:t>
            </a: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Розпитувати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свого опонента;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Вести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 ним бесіду;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Уважно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вислуховувати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його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докази.</a:t>
            </a:r>
          </a:p>
        </p:txBody>
      </p:sp>
    </p:spTree>
    <p:extLst>
      <p:ext uri="{BB962C8B-B14F-4D97-AF65-F5344CB8AC3E}">
        <p14:creationId xmlns:p14="http://schemas.microsoft.com/office/powerpoint/2010/main" val="71191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ru-RU" sz="3200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980728"/>
            <a:ext cx="88924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Мистецтво вести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суперечку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полягає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умінні вибирати правильний тон дискусії.  Інтонація голосу під час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полеміки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може бути різною: 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рішучою, ніжною, впевненою, м’якою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Але при цьому вона не повинна ображати 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опонента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принижувати його.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Вести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суперечку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треба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вічливо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і стримано.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покаже рівень 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вихованості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людини.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449" y="2564904"/>
            <a:ext cx="6547551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926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Алгоритм  ведення суперечки</a:t>
            </a:r>
          </a:p>
        </p:txBody>
      </p:sp>
      <p:sp>
        <p:nvSpPr>
          <p:cNvPr id="3" name="AutoShape 2" descr="Знімок екрана 2020-11-21 16332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AutoShape 4" descr="Знімок екрана 2020-11-21 163321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AutoShape 6" descr="https://resources.cdn.miyklas.com.ua/4ae584ea-de9a-414e-96fb-f06addaed995/%D0%97%D0%BD%D1%96%D0%BC%D0%BE%D0%BA%20%D0%B5%D0%BA%D1%80%D0%B0%D0%BD%D0%B0%202020-11-21%20163321-w1160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96752"/>
            <a:ext cx="9144000" cy="56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164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49866"/>
            <a:ext cx="8784977" cy="670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441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Аргументи й докази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052737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 суперечці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пропонент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і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опонент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висувають певну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аргументацію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55679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Термін «аргументація» означає процес обґрунтування людиною певного положення (твердження, гіпотези, концепції) з метою переконання в його істинності, слушності.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86050"/>
            <a:ext cx="7632848" cy="3623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719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24"/>
            <a:ext cx="9144000" cy="501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404664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Обґрунтування може здійснюватися різними способами: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1) шляхом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безпосереднього звернення до дійсності (експеримент, спостереження тощо). Такий спосіб  дуже часто застосовується в природничих науках.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2) за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допомогою вже відомих положень (аргументів) шляхом побудови певних міркувань 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доказів)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91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712968" cy="1417638"/>
          </a:xfrm>
        </p:spPr>
        <p:txBody>
          <a:bodyPr/>
          <a:lstStyle/>
          <a:p>
            <a:r>
              <a:rPr lang="ru-RU" i="1" dirty="0">
                <a:latin typeface="Times New Roman" pitchFamily="18" charset="0"/>
                <a:cs typeface="Times New Roman" pitchFamily="18" charset="0"/>
              </a:rPr>
              <a:t>Зверни увагу!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052736"/>
            <a:ext cx="87129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Деякі мовознавці розрізняють терміни «аргумент» і «доказ».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Доведені твердження (логічні закони, теореми, аксіоми, конкретні факти й статистику) вважають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аргументами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авторитет, упевненість, сумнів, обіцянку, погрозу й інші суб’єктивні чинники використовують як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доказ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17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9644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 допомогою аргументів здійснюють об’єктивний вплив на аудиторію чи опонента, а за допомогою доказів — суб’єктивний, емоційний. Тобто промовець може переконати в чомусь слухачів, використовуючи два види «зброї»: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науковий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авторитет ученого чи іншої відомої особи, факти, результати досліджень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і особистий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впевненість чи сумнів, обіцянки  чи погрози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010312"/>
            <a:ext cx="6552728" cy="3847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5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89338"/>
            <a:ext cx="8928992" cy="5139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У структурі 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аргументації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 розрізняють 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тезу, аргументи, демонстрацію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484784"/>
            <a:ext cx="90364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Теза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— це положення, яке необхідно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обґрунтувати.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Аргументи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— це твердження, за допомогою яких обґрунтовується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теза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Демонстрація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(спосіб доведення) — форма логічного зв’язку між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аргументами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й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тезою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Демонстрація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повинна переконливо показувати, що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теза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доведена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аргументами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й тому є істинною.</a:t>
            </a:r>
          </a:p>
        </p:txBody>
      </p:sp>
    </p:spTree>
    <p:extLst>
      <p:ext uri="{BB962C8B-B14F-4D97-AF65-F5344CB8AC3E}">
        <p14:creationId xmlns:p14="http://schemas.microsoft.com/office/powerpoint/2010/main" val="318756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951"/>
            <a:ext cx="9144000" cy="3861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188640"/>
            <a:ext cx="87129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Приклад:</a:t>
            </a:r>
          </a:p>
          <a:p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ПОРІВНЯЙ: «Бактерії можуть бути не лише шкідливими, а й корисними» і «Корисні бактерії сприяють травленню». 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Перше речення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 — це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теза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, яку треба довести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аргументами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 про  корисність деяких видів бактерій, а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друге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 —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аргументом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, науковим фактом, що може підсилити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тезу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60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463" y="1"/>
            <a:ext cx="3482878" cy="6619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Загальні правила 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аргументації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628800"/>
            <a:ext cx="835292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• докази й аргументи вибирай із урахуванням рівня підготовки аудиторії;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• опирайся на відомі й достовірні джерела аргументів;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• добирай аргументи, що не суперечать один одному;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• добирай аргументи, коректні щодо слухачів і опонента;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• обґрунтування  підсилюй аудіовізуальними матеріалами (таблиці, схеми, слайди тощо.);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• використовуй не тільки офіційні цифри (статистику), факти, а й особистий досвід, думки авторитетних людей, у тому числі й тих, хто присутній в аудиторії;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• не зловживай іншомовними термінами, які ускладнюють сприйняття, і не перенасичуй виступ фактами, намагаючись вразити своєю ерудованістю.</a:t>
            </a:r>
          </a:p>
        </p:txBody>
      </p:sp>
    </p:spTree>
    <p:extLst>
      <p:ext uri="{BB962C8B-B14F-4D97-AF65-F5344CB8AC3E}">
        <p14:creationId xmlns:p14="http://schemas.microsoft.com/office/powerpoint/2010/main" val="370127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628" y="2803415"/>
            <a:ext cx="6696744" cy="402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036496" cy="1287016"/>
          </a:xfrm>
        </p:spPr>
        <p:txBody>
          <a:bodyPr>
            <a:no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Залежно від сили впливу на слухача аргументи й докази бувають сильні та слабкі.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484784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Сильні аргументи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(докази) важко заперечити чи піддати сумніву, адже це аксіоми, закони природи, дані досліджень тощо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Слабкі аргументи 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(докази) не мають достатньої сили переконання. Це можуть бути особисті переживання, відчуття  чи посилання на неавторитетні, маловідомі джерела. </a:t>
            </a:r>
          </a:p>
        </p:txBody>
      </p:sp>
    </p:spTree>
    <p:extLst>
      <p:ext uri="{BB962C8B-B14F-4D97-AF65-F5344CB8AC3E}">
        <p14:creationId xmlns:p14="http://schemas.microsoft.com/office/powerpoint/2010/main" val="3353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52400" y="773996"/>
            <a:ext cx="8839200" cy="23031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8872" rIns="0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Знайди серед тверджень таке, що є приводом для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76A900"/>
                </a:solidFill>
                <a:effectLst/>
                <a:latin typeface="Times New Roman" pitchFamily="18" charset="0"/>
                <a:cs typeface="Times New Roman" pitchFamily="18" charset="0"/>
              </a:rPr>
              <a:t>суперечки.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E4E3F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Перед людством стоїть загроза екологічної катастрофи.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Телебачення та Інтернет скоро повністю замінять книги та газети.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Говерла знаходиться в Карпатах.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Control 7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1" name="Control 8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2" name="Control 9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50" y="3429000"/>
            <a:ext cx="44577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013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59894" y="199723"/>
            <a:ext cx="8812088" cy="636578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8872" rIns="0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Серед запропонованих цитат великих людей знайди ті, що стосуються теми суперечки, пошуку істини, уміння вести діалог й відповідати на запитання.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Говорити багато й добре є дар гострого розуму, говорити мало й добре є властивість мудрого, говорити багато й погано означає дурня, говорити мало й погано є ознакою безумного (Ф. Ларошфуко).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Людство брало розгін 30 тисяч років, і тепер йому залишилося 30 років, щоб загальмувати перед прірвою (Ж. Дорст).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Справа не стільки в тому, що ви говорите, скільки в тому, як говорите (Квінтіліан).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Даруй світло, і пітьма зникне сама по собі (Е. Ротердамський).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Ненависть — помста боягуза за пережитий страх (Б. Шоу).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rol 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Control 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Control 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Control 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Control 6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79" y="37234"/>
            <a:ext cx="2141840" cy="114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673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51520" y="577364"/>
            <a:ext cx="8712968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Уважно прочитай текст. Укажи цифри, що позначають тезу (тези) й аргументи.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У Тітира, пастуха, жили Левкон та Фірідам, два пси, у великій дружбі. Вони прославились і серед диких, і серед домашніх звірів. Вовк, від заздрості на їхню славу, вишукав хвилю і став набиватися до них у друзі.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— Прошу мене любити та жалувати, панове мої,— казав Вовк з удаваною чемністю.— Ви мене надзвичайно вщасливите, коли дозволите мені бути третім вашим товаришем. Вважатиму це собі за велику честь.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Потім понарозказував їм про славних і багатих предків своїх, про модні науки, в яких стараннями батьків був вихований.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— Коли ж,— додав Вовк,— родом та науками хвалитися серед розумних вважається за дурість, то маю кращі гідності, щоб ви мене оцінили і полюбили. Я на обох вас схожий, а голосом і волосом — на пана Фірідама… В одному лише не криюся, що маю хвіст лисячий, а погляд вовчий.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Левкон відповів, що хоч Тітир на них зовсім не схожий, однак є третім для них другом, що він без Фірідама ніякого діла не починає. Тоді Фірідам сказав таке:</a:t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316" y="5242125"/>
            <a:ext cx="2224207" cy="1615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537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92696"/>
            <a:ext cx="8892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76A900"/>
                </a:solidFill>
                <a:effectLst/>
                <a:latin typeface="Times New Roman" pitchFamily="18" charset="0"/>
                <a:cs typeface="Times New Roman" pitchFamily="18" charset="0"/>
              </a:rPr>
              <a:t>(1)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— Голосом і волосом ти справді на нас схожий, але серце твоє далеко стоїть. Ми стережемо вівці, задоволені вовною і молоком, а ви з овець шкуру здираєте і їсте їх замість хліба.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76A900"/>
                </a:solidFill>
                <a:effectLst/>
                <a:latin typeface="Times New Roman" pitchFamily="18" charset="0"/>
                <a:cs typeface="Times New Roman" pitchFamily="18" charset="0"/>
              </a:rPr>
              <a:t>(2)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Найбільше ж не подобається нам дзеркало душі твоєї — хитрий погляд твій, що скоса на баранця позирає, який онде ходить неподалік.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76A900"/>
                </a:solidFill>
                <a:effectLst/>
                <a:latin typeface="Times New Roman" pitchFamily="18" charset="0"/>
                <a:cs typeface="Times New Roman" pitchFamily="18" charset="0"/>
              </a:rPr>
              <a:t>(3)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Сила: І рід, і багатство, і чин, і споріднення, і тілесні принади, й науки не спроможні утвердити дружбу. Лише серця, думками єдині, й однакова чесність людяних душ, що у двох чи трьох тілах живуть,— ось де справжня любов і єдність… (Г. Сковорода)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42570"/>
            <a:ext cx="3888432" cy="282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978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52400" y="891031"/>
            <a:ext cx="8991600" cy="267247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88872" rIns="0" bIns="88872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Усі словесні формули є коректними в ході суперечки, ОКРІМ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дозволю собі процитувати працю відомого вченого...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посмій тільки заперечити мені...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отже, підбиваючи підсумки, зазначу...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cs typeface="Times New Roman" pitchFamily="18" charset="0"/>
              </a:rPr>
              <a:t>Ваші факти недостатні для того, щоб стверджувати...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rol 2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4" name="Control 3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5" name="Control 4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" name="Control 5"/>
          <p:cNvSpPr>
            <a:spLocks noChangeArrowheads="1" noChangeShapeType="1"/>
          </p:cNvSpPr>
          <p:nvPr/>
        </p:nvSpPr>
        <p:spPr bwMode="auto">
          <a:xfrm>
            <a:off x="152400" y="152400"/>
            <a:ext cx="914400" cy="9144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074" y="3619500"/>
            <a:ext cx="44577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773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Використані джерела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861048"/>
            <a:ext cx="84249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>
              <a:hlinkClick r:id="rId2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4.URL:https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psyhosoma.com/uk/pravila-s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2"/>
              </a:rPr>
              <a:t>uperechki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5.URL:https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3"/>
              </a:rPr>
              <a:t>://www.google.com/search?q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3"/>
              </a:rPr>
              <a:t>=%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692696"/>
            <a:ext cx="882047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hlinkClick r:id="rId4"/>
            </a:endParaRPr>
          </a:p>
          <a:p>
            <a:endParaRPr lang="en-US" dirty="0">
              <a:hlinkClick r:id="rId4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1.URL:https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4"/>
              </a:rPr>
              <a:t>://www.miyklas.com.ua/p/ukrainska-mova/10-klas/praktichna-ritorika-342122/superechka-iak-vid-komunikatciyi-riznovidi-superechki--pravila-vedennia-s_-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342296/re-4be5942f-dc86-4ca4-b507-e40ea3b31c05</a:t>
            </a:r>
            <a:endParaRPr lang="uk-UA" sz="2000" dirty="0" smtClean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endParaRPr lang="uk-UA" sz="2000" dirty="0">
              <a:latin typeface="Times New Roman" pitchFamily="18" charset="0"/>
              <a:cs typeface="Times New Roman" pitchFamily="18" charset="0"/>
              <a:hlinkClick r:id="rId4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2.URL:https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4"/>
              </a:rPr>
              <a:t>://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www.kspu.edu/FileDownload.ashx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4"/>
              </a:rPr>
              <a:t>/Еристика%20Презентація%20дисципліни.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4"/>
              </a:rPr>
              <a:t>pptx.pdf?id=2d6ceb85-0d6c-4de3-bfa9-a40590c28d34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3284985"/>
            <a:ext cx="8820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  3.URL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hlinkClick r:id="rId5"/>
              </a:rPr>
              <a:t>: https</a:t>
            </a:r>
            <a:r>
              <a:rPr lang="en-US" sz="2000" dirty="0">
                <a:latin typeface="Times New Roman" pitchFamily="18" charset="0"/>
                <a:cs typeface="Times New Roman" pitchFamily="18" charset="0"/>
                <a:hlinkClick r:id="rId5"/>
              </a:rPr>
              <a:t>://www.bsch7.org.ua/zrazki-zavdan-konkursnogo-viprobuvannya-dlya-vstupu-do-8-klasu</a:t>
            </a:r>
            <a:r>
              <a:rPr lang="en-US" dirty="0" smtClean="0">
                <a:hlinkClick r:id="rId5"/>
              </a:rPr>
              <a:t>/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2481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143</Words>
  <Application>Microsoft Office PowerPoint</Application>
  <PresentationFormat>Экран (4:3)</PresentationFormat>
  <Paragraphs>97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Правила ведення суперечки. Аргументи й докази</vt:lpstr>
      <vt:lpstr>  Єдиний спосіб досягти кращого результату в суперечці — це ухилитися від суперечки  (Дейл Карнегі). </vt:lpstr>
      <vt:lpstr>Учення про правила ведення суперечок називають еристикою. Виникло воно ще в античні часи й актуальне донині.</vt:lpstr>
      <vt:lpstr>Презентация PowerPoint</vt:lpstr>
      <vt:lpstr>Зверни увагу!</vt:lpstr>
      <vt:lpstr>Алгоритм  ведення суперечки</vt:lpstr>
      <vt:lpstr>Презентация PowerPoint</vt:lpstr>
      <vt:lpstr>Аргументи й докази</vt:lpstr>
      <vt:lpstr>Презентация PowerPoint</vt:lpstr>
      <vt:lpstr>Зверни увагу!</vt:lpstr>
      <vt:lpstr>Презентация PowerPoint</vt:lpstr>
      <vt:lpstr>У структурі аргументації розрізняють тезу, аргументи, демонстрацію.</vt:lpstr>
      <vt:lpstr>Презентация PowerPoint</vt:lpstr>
      <vt:lpstr>Загальні правила аргументації:</vt:lpstr>
      <vt:lpstr>Залежно від сили впливу на слухача аргументи й докази бувають сильні та слабкі.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Використані джерела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ведення суперечки. Аргументи й докази</dc:title>
  <dc:creator>samsung</dc:creator>
  <cp:lastModifiedBy>samsung</cp:lastModifiedBy>
  <cp:revision>20</cp:revision>
  <dcterms:created xsi:type="dcterms:W3CDTF">2024-02-11T15:56:47Z</dcterms:created>
  <dcterms:modified xsi:type="dcterms:W3CDTF">2024-02-16T10:27:41Z</dcterms:modified>
</cp:coreProperties>
</file>