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sldIdLst>
    <p:sldId id="1802" r:id="rId5"/>
    <p:sldId id="1803" r:id="rId6"/>
    <p:sldId id="1641" r:id="rId7"/>
    <p:sldId id="1720" r:id="rId8"/>
    <p:sldId id="1806" r:id="rId9"/>
    <p:sldId id="1776" r:id="rId10"/>
    <p:sldId id="1779" r:id="rId11"/>
    <p:sldId id="1780" r:id="rId12"/>
    <p:sldId id="1782" r:id="rId13"/>
    <p:sldId id="1784" r:id="rId14"/>
    <p:sldId id="1738" r:id="rId15"/>
    <p:sldId id="1808" r:id="rId16"/>
    <p:sldId id="1798" r:id="rId17"/>
    <p:sldId id="1809" r:id="rId18"/>
    <p:sldId id="1810" r:id="rId19"/>
    <p:sldId id="1788" r:id="rId20"/>
    <p:sldId id="1790" r:id="rId21"/>
    <p:sldId id="1791" r:id="rId22"/>
    <p:sldId id="1758" r:id="rId23"/>
    <p:sldId id="1769" r:id="rId24"/>
    <p:sldId id="1770" r:id="rId25"/>
    <p:sldId id="1772" r:id="rId26"/>
    <p:sldId id="1793" r:id="rId27"/>
    <p:sldId id="1794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B050"/>
    <a:srgbClr val="295FFF"/>
    <a:srgbClr val="1694E9"/>
    <a:srgbClr val="C55A11"/>
    <a:srgbClr val="FFB441"/>
    <a:srgbClr val="709E32"/>
    <a:srgbClr val="000000"/>
    <a:srgbClr val="2F3242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DFF611-D7EE-475B-AF68-77A1887F2805}" v="2" dt="2023-11-13T16:29:34.4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Помірний стиль 2 –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Помірний стиль 2 –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Помірний стиль 2 –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Світлий стиль 3 –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965" autoAdjust="0"/>
  </p:normalViewPr>
  <p:slideViewPr>
    <p:cSldViewPr snapToGrid="0">
      <p:cViewPr varScale="1">
        <p:scale>
          <a:sx n="99" d="100"/>
          <a:sy n="99" d="100"/>
        </p:scale>
        <p:origin x="-476" y="-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ндрій Зосим" userId="S::andzosy@okhtyrka.onmicrosoft.com::34c06086-ca82-441b-bc5d-adfd1ff45975" providerId="AD" clId="Web-{B5DFF611-D7EE-475B-AF68-77A1887F2805}"/>
    <pc:docChg chg="modSld">
      <pc:chgData name="Андрій Зосим" userId="S::andzosy@okhtyrka.onmicrosoft.com::34c06086-ca82-441b-bc5d-adfd1ff45975" providerId="AD" clId="Web-{B5DFF611-D7EE-475B-AF68-77A1887F2805}" dt="2023-11-13T16:29:34.389" v="1" actId="1076"/>
      <pc:docMkLst>
        <pc:docMk/>
      </pc:docMkLst>
      <pc:sldChg chg="modSp">
        <pc:chgData name="Андрій Зосим" userId="S::andzosy@okhtyrka.onmicrosoft.com::34c06086-ca82-441b-bc5d-adfd1ff45975" providerId="AD" clId="Web-{B5DFF611-D7EE-475B-AF68-77A1887F2805}" dt="2023-11-13T16:29:34.389" v="1" actId="1076"/>
        <pc:sldMkLst>
          <pc:docMk/>
          <pc:sldMk cId="0" sldId="1794"/>
        </pc:sldMkLst>
        <pc:spChg chg="mod">
          <ac:chgData name="Андрій Зосим" userId="S::andzosy@okhtyrka.onmicrosoft.com::34c06086-ca82-441b-bc5d-adfd1ff45975" providerId="AD" clId="Web-{B5DFF611-D7EE-475B-AF68-77A1887F2805}" dt="2023-11-13T16:29:34.389" v="1" actId="1076"/>
          <ac:spMkLst>
            <pc:docMk/>
            <pc:sldMk cId="0" sldId="1794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427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294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0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014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77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62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020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31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920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358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449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2D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CFBF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97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897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291" y="274638"/>
            <a:ext cx="11185109" cy="2474868"/>
          </a:xfrm>
        </p:spPr>
        <p:txBody>
          <a:bodyPr>
            <a:normAutofit/>
          </a:bodyPr>
          <a:lstStyle/>
          <a:p>
            <a:r>
              <a:rPr lang="uk-UA" b="1" dirty="0" smtClean="0"/>
              <a:t>Правопис значущих частин слова. Орфограма. Орфографічний словник</a:t>
            </a:r>
            <a:br>
              <a:rPr lang="uk-UA" b="1" dirty="0" smtClean="0"/>
            </a:b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23.02.2025</a:t>
            </a:fld>
            <a:endParaRPr lang="ru-RU"/>
          </a:p>
        </p:txBody>
      </p:sp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DDF9AD59-662A-2FC3-600B-77BD0656A19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703" y="1752324"/>
            <a:ext cx="6376824" cy="465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924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Пам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ятай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тобі все під силу! </a:t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Усміхнись новому дню!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23.02.2025</a:t>
            </a:fld>
            <a:endParaRPr lang="ru-RU"/>
          </a:p>
        </p:txBody>
      </p:sp>
      <p:pic>
        <p:nvPicPr>
          <p:cNvPr id="1026" name="Picture 2" descr="C:\Users\admin\Desktop\Друк\Створи зображення з тваринкою веселою, що усміхаєтьс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365" y="1479537"/>
            <a:ext cx="8874313" cy="5015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219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Дата 1">
            <a:extLst>
              <a:ext uri="{FF2B5EF4-FFF2-40B4-BE49-F238E27FC236}">
                <a16:creationId xmlns="" xmlns:a16="http://schemas.microsoft.com/office/drawing/2014/main" id="{D2A82F31-3368-40FB-F32F-E93A7CB9C8DD}"/>
              </a:ext>
            </a:extLst>
          </p:cNvPr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64C79A7-4D19-5CFE-1272-59DCA3DE1946}"/>
              </a:ext>
            </a:extLst>
          </p:cNvPr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4">
            <a:extLst>
              <a:ext uri="{FF2B5EF4-FFF2-40B4-BE49-F238E27FC236}">
                <a16:creationId xmlns="" xmlns:a16="http://schemas.microsoft.com/office/drawing/2014/main" id="{4F463AAC-D50B-18DA-FEFA-7389936759B7}"/>
              </a:ext>
            </a:extLst>
          </p:cNvPr>
          <p:cNvSpPr/>
          <p:nvPr/>
        </p:nvSpPr>
        <p:spPr>
          <a:xfrm>
            <a:off x="3385001" y="459844"/>
            <a:ext cx="8638608" cy="500208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Гра «Так або ні?»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7">
            <a:extLst>
              <a:ext uri="{FF2B5EF4-FFF2-40B4-BE49-F238E27FC236}">
                <a16:creationId xmlns="" xmlns:a16="http://schemas.microsoft.com/office/drawing/2014/main" id="{E971604B-7A6B-AF5B-C784-8AE43D3400E7}"/>
              </a:ext>
            </a:extLst>
          </p:cNvPr>
          <p:cNvSpPr/>
          <p:nvPr/>
        </p:nvSpPr>
        <p:spPr>
          <a:xfrm>
            <a:off x="3475247" y="1101264"/>
            <a:ext cx="7088992" cy="1323439"/>
          </a:xfrm>
          <a:prstGeom prst="rect">
            <a:avLst/>
          </a:prstGeom>
          <a:solidFill>
            <a:schemeClr val="accent2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складаються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основи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закінчення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тільки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основи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</a:p>
        </p:txBody>
      </p:sp>
      <p:sp>
        <p:nvSpPr>
          <p:cNvPr id="15" name="Прямоугольник 7">
            <a:extLst>
              <a:ext uri="{FF2B5EF4-FFF2-40B4-BE49-F238E27FC236}">
                <a16:creationId xmlns="" xmlns:a16="http://schemas.microsoft.com/office/drawing/2014/main" id="{6D40109C-FAF0-6F9B-842B-A2643B3EA207}"/>
              </a:ext>
            </a:extLst>
          </p:cNvPr>
          <p:cNvSpPr/>
          <p:nvPr/>
        </p:nvSpPr>
        <p:spPr>
          <a:xfrm>
            <a:off x="3475247" y="2565914"/>
            <a:ext cx="7088992" cy="1323439"/>
          </a:xfrm>
          <a:prstGeom prst="rect">
            <a:avLst/>
          </a:prstGeom>
          <a:solidFill>
            <a:srgbClr val="00B050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 слова –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слова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закінченням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sp>
        <p:nvSpPr>
          <p:cNvPr id="16" name="Прямоугольник 7">
            <a:extLst>
              <a:ext uri="{FF2B5EF4-FFF2-40B4-BE49-F238E27FC236}">
                <a16:creationId xmlns="" xmlns:a16="http://schemas.microsoft.com/office/drawing/2014/main" id="{52F09D3C-A741-9E02-016D-CC7C0E512442}"/>
              </a:ext>
            </a:extLst>
          </p:cNvPr>
          <p:cNvSpPr/>
          <p:nvPr/>
        </p:nvSpPr>
        <p:spPr>
          <a:xfrm>
            <a:off x="3475247" y="4016566"/>
            <a:ext cx="7088992" cy="1323439"/>
          </a:xfrm>
          <a:prstGeom prst="rect">
            <a:avLst/>
          </a:prstGeom>
          <a:solidFill>
            <a:schemeClr val="accent5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Суфікс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значуща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слова,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стоїть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після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кореня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17" name="Прямоугольник 7">
            <a:extLst>
              <a:ext uri="{FF2B5EF4-FFF2-40B4-BE49-F238E27FC236}">
                <a16:creationId xmlns="" xmlns:a16="http://schemas.microsoft.com/office/drawing/2014/main" id="{486ED5E1-1120-1D5A-7B6D-1751BD36CD53}"/>
              </a:ext>
            </a:extLst>
          </p:cNvPr>
          <p:cNvSpPr/>
          <p:nvPr/>
        </p:nvSpPr>
        <p:spPr>
          <a:xfrm>
            <a:off x="3475247" y="5467218"/>
            <a:ext cx="7088992" cy="1323439"/>
          </a:xfrm>
          <a:prstGeom prst="rect">
            <a:avLst/>
          </a:prstGeom>
          <a:solidFill>
            <a:schemeClr val="accent4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Закінчення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незмінювана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слова.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2" y="994737"/>
            <a:ext cx="3305572" cy="482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342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1">
            <a:extLst>
              <a:ext uri="{FF2B5EF4-FFF2-40B4-BE49-F238E27FC236}">
                <a16:creationId xmlns="" xmlns:a16="http://schemas.microsoft.com/office/drawing/2014/main" id="{1F7D1F22-C5C7-D1A7-8CFB-656C84776B67}"/>
              </a:ext>
            </a:extLst>
          </p:cNvPr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1CAFC5BD-97E2-B9D6-231E-BAA4BA4EA636}"/>
              </a:ext>
            </a:extLst>
          </p:cNvPr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4">
            <a:extLst>
              <a:ext uri="{FF2B5EF4-FFF2-40B4-BE49-F238E27FC236}">
                <a16:creationId xmlns="" xmlns:a16="http://schemas.microsoft.com/office/drawing/2014/main" id="{E4BA1C24-EA21-182D-C4A4-6A2FE001DB3F}"/>
              </a:ext>
            </a:extLst>
          </p:cNvPr>
          <p:cNvSpPr/>
          <p:nvPr/>
        </p:nvSpPr>
        <p:spPr>
          <a:xfrm>
            <a:off x="3385001" y="459844"/>
            <a:ext cx="8638608" cy="500208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Гра «Так або ні?»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7">
            <a:extLst>
              <a:ext uri="{FF2B5EF4-FFF2-40B4-BE49-F238E27FC236}">
                <a16:creationId xmlns="" xmlns:a16="http://schemas.microsoft.com/office/drawing/2014/main" id="{D02CCE98-4FD9-8AE3-ACBA-867E179DCE92}"/>
              </a:ext>
            </a:extLst>
          </p:cNvPr>
          <p:cNvSpPr/>
          <p:nvPr/>
        </p:nvSpPr>
        <p:spPr>
          <a:xfrm>
            <a:off x="3475247" y="1101264"/>
            <a:ext cx="7088992" cy="1323439"/>
          </a:xfrm>
          <a:prstGeom prst="rect">
            <a:avLst/>
          </a:prstGeom>
          <a:solidFill>
            <a:schemeClr val="accent2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Префікс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слова,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стоїть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після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кореня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14" name="Прямоугольник 7">
            <a:extLst>
              <a:ext uri="{FF2B5EF4-FFF2-40B4-BE49-F238E27FC236}">
                <a16:creationId xmlns="" xmlns:a16="http://schemas.microsoft.com/office/drawing/2014/main" id="{E0513E16-BEEC-04D4-EC47-C0DABAEE8296}"/>
              </a:ext>
            </a:extLst>
          </p:cNvPr>
          <p:cNvSpPr/>
          <p:nvPr/>
        </p:nvSpPr>
        <p:spPr>
          <a:xfrm>
            <a:off x="3475247" y="2565913"/>
            <a:ext cx="7088992" cy="1077218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</a:t>
            </a:r>
            <a:r>
              <a:rPr lang="uk-UA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примилий</a:t>
            </a:r>
            <a:r>
              <a:rPr lang="uk-U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sz="32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прислухняний</a:t>
            </a:r>
            <a:r>
              <a:rPr lang="uk-U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записані правильно.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рямоугольник 7">
            <a:extLst>
              <a:ext uri="{FF2B5EF4-FFF2-40B4-BE49-F238E27FC236}">
                <a16:creationId xmlns="" xmlns:a16="http://schemas.microsoft.com/office/drawing/2014/main" id="{A4B2717D-457E-2936-8EDD-54FB4A809259}"/>
              </a:ext>
            </a:extLst>
          </p:cNvPr>
          <p:cNvSpPr/>
          <p:nvPr/>
        </p:nvSpPr>
        <p:spPr>
          <a:xfrm>
            <a:off x="3475247" y="4030565"/>
            <a:ext cx="7088992" cy="1323439"/>
          </a:xfrm>
          <a:prstGeom prst="rect">
            <a:avLst/>
          </a:prstGeom>
          <a:solidFill>
            <a:srgbClr val="00B050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Незмінні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слова не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мають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закінчення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58" y="620773"/>
            <a:ext cx="3007508" cy="4392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488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492" y="1361778"/>
            <a:ext cx="4725492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625"/>
              </a:lnSpc>
            </a:pPr>
            <a:r>
              <a:rPr lang="en-US" sz="3700" b="1" dirty="0">
                <a:solidFill>
                  <a:srgbClr val="FF000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Складіть слово!</a:t>
            </a:r>
            <a:endParaRPr lang="en-US" sz="37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5233492" y="2235894"/>
            <a:ext cx="6297018" cy="673298"/>
          </a:xfrm>
          <a:prstGeom prst="roundRect">
            <a:avLst>
              <a:gd name="adj" fmla="val 4211"/>
            </a:avLst>
          </a:prstGeom>
          <a:solidFill>
            <a:srgbClr val="F0EDE6"/>
          </a:solidFill>
          <a:ln/>
        </p:spPr>
      </p:sp>
      <p:sp>
        <p:nvSpPr>
          <p:cNvPr id="5" name="Text 2"/>
          <p:cNvSpPr/>
          <p:nvPr/>
        </p:nvSpPr>
        <p:spPr>
          <a:xfrm>
            <a:off x="5422504" y="2424907"/>
            <a:ext cx="320000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1.</a:t>
            </a:r>
            <a:r>
              <a:rPr lang="en-US" b="1" dirty="0">
                <a:solidFill>
                  <a:srgbClr val="0070C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Префікс від слова </a:t>
            </a:r>
            <a:r>
              <a:rPr lang="en-US" sz="3200" b="1" i="1" u="sng" dirty="0">
                <a:solidFill>
                  <a:srgbClr val="0070C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претихо</a:t>
            </a:r>
            <a:r>
              <a:rPr lang="en-US" b="1" dirty="0">
                <a:solidFill>
                  <a:srgbClr val="0070C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.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6" name="Shape 3"/>
          <p:cNvSpPr/>
          <p:nvPr/>
        </p:nvSpPr>
        <p:spPr>
          <a:xfrm>
            <a:off x="5233492" y="3098205"/>
            <a:ext cx="6297018" cy="673298"/>
          </a:xfrm>
          <a:prstGeom prst="roundRect">
            <a:avLst>
              <a:gd name="adj" fmla="val 4211"/>
            </a:avLst>
          </a:prstGeom>
          <a:solidFill>
            <a:srgbClr val="F0EDE6"/>
          </a:solidFill>
          <a:ln/>
        </p:spPr>
      </p:sp>
      <p:sp>
        <p:nvSpPr>
          <p:cNvPr id="7" name="Text 4"/>
          <p:cNvSpPr/>
          <p:nvPr/>
        </p:nvSpPr>
        <p:spPr>
          <a:xfrm>
            <a:off x="5422504" y="3287217"/>
            <a:ext cx="316884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3200" b="1" dirty="0">
                <a:solidFill>
                  <a:srgbClr val="2C2821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2. Корінь від слова </a:t>
            </a:r>
            <a:r>
              <a:rPr lang="en-US" sz="3200" b="1" i="1" u="sng" dirty="0">
                <a:solidFill>
                  <a:srgbClr val="2C2821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гарнюща</a:t>
            </a:r>
            <a:r>
              <a:rPr lang="en-US" sz="3200" b="1" dirty="0">
                <a:solidFill>
                  <a:srgbClr val="2C2821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.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5233492" y="3960515"/>
            <a:ext cx="6297018" cy="673298"/>
          </a:xfrm>
          <a:prstGeom prst="roundRect">
            <a:avLst>
              <a:gd name="adj" fmla="val 4211"/>
            </a:avLst>
          </a:prstGeom>
          <a:solidFill>
            <a:srgbClr val="F0EDE6"/>
          </a:solidFill>
          <a:ln/>
        </p:spPr>
      </p:sp>
      <p:sp>
        <p:nvSpPr>
          <p:cNvPr id="9" name="Text 6"/>
          <p:cNvSpPr/>
          <p:nvPr/>
        </p:nvSpPr>
        <p:spPr>
          <a:xfrm>
            <a:off x="5422504" y="4149527"/>
            <a:ext cx="3285728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3200" b="1" dirty="0">
                <a:solidFill>
                  <a:srgbClr val="FFC00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3. Суфікс від слова </a:t>
            </a:r>
            <a:r>
              <a:rPr lang="en-US" sz="3200" b="1" i="1" u="sng" dirty="0">
                <a:solidFill>
                  <a:srgbClr val="FFC00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вишеньки</a:t>
            </a:r>
            <a:r>
              <a:rPr lang="en-US" sz="3200" b="1" dirty="0">
                <a:solidFill>
                  <a:srgbClr val="FFC00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.</a:t>
            </a:r>
            <a:endParaRPr lang="en-US" sz="32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5233492" y="4822825"/>
            <a:ext cx="6297018" cy="673298"/>
          </a:xfrm>
          <a:prstGeom prst="roundRect">
            <a:avLst>
              <a:gd name="adj" fmla="val 4211"/>
            </a:avLst>
          </a:prstGeom>
          <a:solidFill>
            <a:srgbClr val="F0EDE6"/>
          </a:solidFill>
          <a:ln/>
        </p:spPr>
      </p:sp>
      <p:sp>
        <p:nvSpPr>
          <p:cNvPr id="11" name="Text 8"/>
          <p:cNvSpPr/>
          <p:nvPr/>
        </p:nvSpPr>
        <p:spPr>
          <a:xfrm>
            <a:off x="5422503" y="5011837"/>
            <a:ext cx="385385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4. Закінчення від слова </a:t>
            </a:r>
            <a:r>
              <a:rPr lang="en-US" sz="3200" b="1" i="1" u="sng" dirty="0">
                <a:solidFill>
                  <a:srgbClr val="00B050"/>
                </a:solidFill>
                <a:latin typeface="Times New Roman" pitchFamily="18" charset="0"/>
                <a:ea typeface="Alice" pitchFamily="34" charset="-122"/>
                <a:cs typeface="Times New Roman" pitchFamily="18" charset="0"/>
              </a:rPr>
              <a:t>старанний.</a:t>
            </a:r>
            <a:endParaRPr lang="en-US" sz="3200" b="1" i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820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10867" y="1216242"/>
            <a:ext cx="62587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dirty="0" err="1">
                <a:solidFill>
                  <a:srgbClr val="0070C0"/>
                </a:solidFill>
              </a:rPr>
              <a:t>Прегарненький</a:t>
            </a:r>
            <a:endParaRPr lang="ru-RU" sz="60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5018" y="2920755"/>
            <a:ext cx="1003176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uk-UA" sz="3600" b="1" dirty="0"/>
              <a:t>Яких відтінків у значенні надають слову вжиті префікс та суфікс?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uk-UA" sz="3600" b="1" dirty="0" err="1">
                <a:solidFill>
                  <a:srgbClr val="7030A0"/>
                </a:solidFill>
              </a:rPr>
              <a:t>Назовіть</a:t>
            </a:r>
            <a:r>
              <a:rPr lang="uk-UA" sz="3600" b="1" dirty="0">
                <a:solidFill>
                  <a:srgbClr val="7030A0"/>
                </a:solidFill>
              </a:rPr>
              <a:t> суфікси пестливості.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admin\Desktop\Друк\Створи зображення дитяче до слова прегарненький 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24" y="576077"/>
            <a:ext cx="3966166" cy="22417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861281"/>
              </p:ext>
            </p:extLst>
          </p:nvPr>
        </p:nvGraphicFramePr>
        <p:xfrm>
          <a:off x="1988597" y="1367160"/>
          <a:ext cx="8171402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57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8570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97064">
                <a:tc gridSpan="2">
                  <a:txBody>
                    <a:bodyPr/>
                    <a:lstStyle/>
                    <a:p>
                      <a:pPr algn="ctr"/>
                      <a:r>
                        <a:rPr lang="uk-UA" sz="3200" dirty="0"/>
                        <a:t>Суфікси</a:t>
                      </a:r>
                      <a:endParaRPr lang="ru-RU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7064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>
                          <a:solidFill>
                            <a:srgbClr val="FF0000"/>
                          </a:solidFill>
                        </a:rPr>
                        <a:t>Пестливості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>
                          <a:solidFill>
                            <a:srgbClr val="FF0000"/>
                          </a:solidFill>
                        </a:rPr>
                        <a:t>Згрубілості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0137">
                <a:tc>
                  <a:txBody>
                    <a:bodyPr/>
                    <a:lstStyle/>
                    <a:p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еньк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есеньк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         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ісіньк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усіньк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    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ичок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ечк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оньк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ятк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…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ищ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іщ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 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        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їськ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 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уган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, -</a:t>
                      </a:r>
                      <a:r>
                        <a:rPr lang="ru-RU" sz="32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юган</a:t>
                      </a:r>
                      <a:r>
                        <a:rPr lang="ru-RU" sz="32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32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, -</a:t>
                      </a:r>
                      <a:r>
                        <a:rPr lang="ru-RU" sz="32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</a:t>
                      </a:r>
                      <a:r>
                        <a:rPr lang="ru-RU" sz="32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-, -</a:t>
                      </a:r>
                      <a:r>
                        <a:rPr lang="ru-RU" sz="32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юк</a:t>
                      </a:r>
                      <a:r>
                        <a:rPr lang="ru-RU" sz="32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-…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869324" y="378372"/>
            <a:ext cx="63629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Запам</a:t>
            </a:r>
            <a:r>
              <a:rPr lang="en-US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4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ятай</a:t>
            </a:r>
            <a:r>
              <a:rPr lang="uk-UA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052946" y="471056"/>
            <a:ext cx="9600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Прочитайте діалог між мамою та сином.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40023" y="1242877"/>
            <a:ext cx="860246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uk-UA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Михайлику, ти вже написав лист Святому Миколаю?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Звичайно!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 що ж ти попросив, синку?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Книжечку і чарівну паличку.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Невже збираєшся чаклувати?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Мамо, паличку я хочу, щоб творити добро.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2660" y="3986075"/>
            <a:ext cx="7874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b="1" i="1" dirty="0"/>
              <a:t>Яким ви уявляєте Михайлика?</a:t>
            </a:r>
          </a:p>
          <a:p>
            <a:pPr marL="342900" indent="-342900">
              <a:buAutoNum type="arabicPeriod"/>
            </a:pPr>
            <a:r>
              <a:rPr lang="uk-UA" b="1" i="1" dirty="0"/>
              <a:t>Пофантазуйте, </a:t>
            </a:r>
            <a:r>
              <a:rPr lang="uk-UA" b="1" i="1" dirty="0" err="1"/>
              <a:t>продовжіть</a:t>
            </a:r>
            <a:r>
              <a:rPr lang="uk-UA" b="1" i="1" dirty="0"/>
              <a:t> речення: </a:t>
            </a:r>
            <a:r>
              <a:rPr lang="uk-UA" b="1" i="1" dirty="0" err="1">
                <a:solidFill>
                  <a:srgbClr val="C00000"/>
                </a:solidFill>
              </a:rPr>
              <a:t>“Якби</a:t>
            </a:r>
            <a:r>
              <a:rPr lang="uk-UA" b="1" i="1" dirty="0">
                <a:solidFill>
                  <a:srgbClr val="C00000"/>
                </a:solidFill>
              </a:rPr>
              <a:t> я мав чарівну паличку, …”. 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04228" y="1722269"/>
            <a:ext cx="3258440" cy="325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612560" y="4802821"/>
            <a:ext cx="1025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B050"/>
                </a:solidFill>
              </a:rPr>
              <a:t>Чи правильно записані слова </a:t>
            </a:r>
          </a:p>
          <a:p>
            <a:pPr algn="ctr"/>
            <a:r>
              <a:rPr lang="uk-UA" sz="4000" b="1" dirty="0"/>
              <a:t>книжечка</a:t>
            </a:r>
            <a:r>
              <a:rPr lang="uk-UA" sz="4000" b="1"/>
              <a:t>, паличка</a:t>
            </a:r>
            <a:r>
              <a:rPr lang="uk-UA" sz="4000" dirty="0"/>
              <a:t>?</a:t>
            </a:r>
            <a:endParaRPr lang="ru-RU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C283F9D-B2A3-AF1B-CE94-10951CC88FED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13">
            <a:extLst>
              <a:ext uri="{FF2B5EF4-FFF2-40B4-BE49-F238E27FC236}">
                <a16:creationId xmlns="" xmlns:a16="http://schemas.microsoft.com/office/drawing/2014/main" id="{673C1879-2B77-FDCE-AAFB-14059F0C5029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2">
            <a:extLst>
              <a:ext uri="{FF2B5EF4-FFF2-40B4-BE49-F238E27FC236}">
                <a16:creationId xmlns="" xmlns:a16="http://schemas.microsoft.com/office/drawing/2014/main" id="{127EBC84-C192-11A4-6E83-F40B5FB24B8D}"/>
              </a:ext>
            </a:extLst>
          </p:cNvPr>
          <p:cNvSpPr/>
          <p:nvPr/>
        </p:nvSpPr>
        <p:spPr>
          <a:xfrm>
            <a:off x="3375544" y="417785"/>
            <a:ext cx="8627569" cy="56252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Зауважте</a:t>
            </a:r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779216C1-03FC-64D5-27C1-8BB8C8444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389" y="1191994"/>
            <a:ext cx="2356761" cy="295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я 5">
            <a:extLst>
              <a:ext uri="{FF2B5EF4-FFF2-40B4-BE49-F238E27FC236}">
                <a16:creationId xmlns="" xmlns:a16="http://schemas.microsoft.com/office/drawing/2014/main" id="{349ADDEA-B474-5FCB-1AB2-34A81FF16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513014"/>
              </p:ext>
            </p:extLst>
          </p:nvPr>
        </p:nvGraphicFramePr>
        <p:xfrm>
          <a:off x="2238371" y="1949642"/>
          <a:ext cx="9514958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7479">
                  <a:extLst>
                    <a:ext uri="{9D8B030D-6E8A-4147-A177-3AD203B41FA5}">
                      <a16:colId xmlns="" xmlns:a16="http://schemas.microsoft.com/office/drawing/2014/main" val="3048740570"/>
                    </a:ext>
                  </a:extLst>
                </a:gridCol>
                <a:gridCol w="4757479">
                  <a:extLst>
                    <a:ext uri="{9D8B030D-6E8A-4147-A177-3AD203B41FA5}">
                      <a16:colId xmlns="" xmlns:a16="http://schemas.microsoft.com/office/drawing/2014/main" val="13961849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 err="1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Літери</a:t>
                      </a:r>
                      <a:r>
                        <a:rPr lang="ru-RU" sz="2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е та и в </a:t>
                      </a:r>
                      <a:r>
                        <a:rPr lang="ru-RU" sz="2800" dirty="0" err="1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суфіксах</a:t>
                      </a:r>
                      <a:endParaRPr lang="uk-UA" sz="28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4551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31445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-</a:t>
                      </a:r>
                      <a:r>
                        <a:rPr lang="ru-RU" sz="2800" dirty="0" err="1"/>
                        <a:t>ик</a:t>
                      </a:r>
                      <a:r>
                        <a:rPr lang="ru-RU" sz="2800" dirty="0"/>
                        <a:t>, -</a:t>
                      </a:r>
                      <a:r>
                        <a:rPr lang="ru-RU" sz="2800" dirty="0" err="1"/>
                        <a:t>иц</a:t>
                      </a:r>
                      <a:r>
                        <a:rPr lang="ru-RU" sz="2800" dirty="0"/>
                        <a:t>(я), -чик, -ив(о), -</a:t>
                      </a:r>
                      <a:r>
                        <a:rPr lang="ru-RU" sz="2800" dirty="0" err="1"/>
                        <a:t>ищ</a:t>
                      </a:r>
                      <a:r>
                        <a:rPr lang="ru-RU" sz="2800" dirty="0"/>
                        <a:t>(е)</a:t>
                      </a:r>
                    </a:p>
                    <a:p>
                      <a:pPr algn="ctr"/>
                      <a:r>
                        <a:rPr lang="ru-RU" sz="2800" dirty="0"/>
                        <a:t>гномик, </a:t>
                      </a:r>
                      <a:r>
                        <a:rPr lang="ru-RU" sz="2800" dirty="0" err="1"/>
                        <a:t>вулиця</a:t>
                      </a:r>
                      <a:r>
                        <a:rPr lang="ru-RU" sz="2800" dirty="0"/>
                        <a:t>, пальчик, </a:t>
                      </a:r>
                      <a:r>
                        <a:rPr lang="ru-RU" sz="2800" dirty="0" err="1"/>
                        <a:t>печиво</a:t>
                      </a:r>
                      <a:r>
                        <a:rPr lang="ru-RU" sz="2800" dirty="0"/>
                        <a:t>, дворище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-</a:t>
                      </a:r>
                      <a:r>
                        <a:rPr lang="uk-UA" sz="2800" dirty="0" err="1"/>
                        <a:t>ечк</a:t>
                      </a:r>
                      <a:r>
                        <a:rPr lang="uk-UA" sz="2800" dirty="0"/>
                        <a:t>-, -</a:t>
                      </a:r>
                      <a:r>
                        <a:rPr lang="uk-UA" sz="2800" dirty="0" err="1"/>
                        <a:t>еньк</a:t>
                      </a:r>
                      <a:r>
                        <a:rPr lang="uk-UA" sz="2800" dirty="0"/>
                        <a:t>-, -</a:t>
                      </a:r>
                      <a:r>
                        <a:rPr lang="uk-UA" sz="2800" dirty="0" err="1"/>
                        <a:t>есеньк</a:t>
                      </a:r>
                      <a:endParaRPr lang="uk-UA" sz="2800" dirty="0"/>
                    </a:p>
                    <a:p>
                      <a:pPr algn="ctr"/>
                      <a:r>
                        <a:rPr lang="uk-UA" sz="2800" dirty="0"/>
                        <a:t>діжечка, тоненький, малесенький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40002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7743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C283F9D-B2A3-AF1B-CE94-10951CC88FED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13">
            <a:extLst>
              <a:ext uri="{FF2B5EF4-FFF2-40B4-BE49-F238E27FC236}">
                <a16:creationId xmlns="" xmlns:a16="http://schemas.microsoft.com/office/drawing/2014/main" id="{673C1879-2B77-FDCE-AAFB-14059F0C5029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2">
            <a:extLst>
              <a:ext uri="{FF2B5EF4-FFF2-40B4-BE49-F238E27FC236}">
                <a16:creationId xmlns="" xmlns:a16="http://schemas.microsoft.com/office/drawing/2014/main" id="{127EBC84-C192-11A4-6E83-F40B5FB24B8D}"/>
              </a:ext>
            </a:extLst>
          </p:cNvPr>
          <p:cNvSpPr/>
          <p:nvPr/>
        </p:nvSpPr>
        <p:spPr>
          <a:xfrm>
            <a:off x="3375544" y="417785"/>
            <a:ext cx="8627569" cy="56252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>
                <a:solidFill>
                  <a:schemeClr val="bg1"/>
                </a:solidFill>
              </a:rPr>
              <a:t>Відповідь</a:t>
            </a:r>
            <a:r>
              <a:rPr lang="ru-RU" sz="3600" b="1" dirty="0" smtClean="0">
                <a:solidFill>
                  <a:schemeClr val="bg1"/>
                </a:solidFill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</a:rPr>
              <a:t>знайдено</a:t>
            </a:r>
            <a:r>
              <a:rPr lang="ru-RU" sz="3600" b="1" dirty="0" smtClean="0">
                <a:solidFill>
                  <a:schemeClr val="bg1"/>
                </a:solidFill>
              </a:rPr>
              <a:t>!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44EAE71-8A8D-F11E-D4AA-ACC427AEBC3D}"/>
              </a:ext>
            </a:extLst>
          </p:cNvPr>
          <p:cNvSpPr txBox="1"/>
          <p:nvPr/>
        </p:nvSpPr>
        <p:spPr>
          <a:xfrm>
            <a:off x="3781888" y="2327844"/>
            <a:ext cx="7987469" cy="2554545"/>
          </a:xfrm>
          <a:prstGeom prst="rect">
            <a:avLst/>
          </a:prstGeom>
          <a:solidFill>
            <a:schemeClr val="accent2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lnSpc>
                <a:spcPct val="100000"/>
              </a:lnSpc>
              <a:defRPr sz="3600" b="1" i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fontAlgn="base"/>
            <a:r>
              <a:rPr lang="uk-UA" sz="3200" i="1" dirty="0"/>
              <a:t>Чому слово </a:t>
            </a:r>
            <a:r>
              <a:rPr lang="uk-UA" sz="3200" i="1" dirty="0">
                <a:solidFill>
                  <a:srgbClr val="FFFF00"/>
                </a:solidFill>
              </a:rPr>
              <a:t>паличка</a:t>
            </a:r>
            <a:r>
              <a:rPr lang="uk-UA" sz="3200" i="1" dirty="0"/>
              <a:t> пишемо з </a:t>
            </a:r>
            <a:r>
              <a:rPr lang="uk-UA" sz="3200" i="1" dirty="0">
                <a:solidFill>
                  <a:srgbClr val="FFFF00"/>
                </a:solidFill>
              </a:rPr>
              <a:t>и</a:t>
            </a:r>
            <a:r>
              <a:rPr lang="uk-UA" sz="3200" i="1" dirty="0"/>
              <a:t>, а </a:t>
            </a:r>
            <a:r>
              <a:rPr lang="uk-UA" sz="3200" i="1" dirty="0">
                <a:solidFill>
                  <a:srgbClr val="FFFF00"/>
                </a:solidFill>
              </a:rPr>
              <a:t>книжечка </a:t>
            </a:r>
            <a:r>
              <a:rPr lang="uk-UA" sz="3200" i="1" dirty="0"/>
              <a:t>— з </a:t>
            </a:r>
            <a:r>
              <a:rPr lang="uk-UA" sz="3200" i="1" dirty="0">
                <a:solidFill>
                  <a:srgbClr val="FFFF00"/>
                </a:solidFill>
              </a:rPr>
              <a:t>е</a:t>
            </a:r>
            <a:r>
              <a:rPr lang="uk-UA" sz="3200" i="1" dirty="0"/>
              <a:t>? </a:t>
            </a:r>
            <a:endParaRPr lang="uk-UA" sz="3200" i="1" dirty="0" smtClean="0"/>
          </a:p>
          <a:p>
            <a:pPr fontAlgn="base"/>
            <a:r>
              <a:rPr lang="uk-UA" sz="3200" dirty="0" smtClean="0"/>
              <a:t>Суфікс </a:t>
            </a:r>
            <a:r>
              <a:rPr lang="uk-UA" sz="3200" dirty="0" err="1">
                <a:solidFill>
                  <a:srgbClr val="FFFF00"/>
                </a:solidFill>
              </a:rPr>
              <a:t>-ичк-</a:t>
            </a:r>
            <a:r>
              <a:rPr lang="uk-UA" sz="3200" dirty="0">
                <a:solidFill>
                  <a:srgbClr val="FFFF00"/>
                </a:solidFill>
              </a:rPr>
              <a:t> </a:t>
            </a:r>
            <a:r>
              <a:rPr lang="uk-UA" sz="3200" dirty="0"/>
              <a:t>мають лише ті іменники, що утворені від слів на </a:t>
            </a:r>
            <a:r>
              <a:rPr lang="uk-UA" sz="3200" dirty="0" err="1">
                <a:solidFill>
                  <a:srgbClr val="FFFF00"/>
                </a:solidFill>
              </a:rPr>
              <a:t>-иц</a:t>
            </a:r>
            <a:r>
              <a:rPr lang="uk-UA" sz="3200" dirty="0">
                <a:solidFill>
                  <a:srgbClr val="FFFF00"/>
                </a:solidFill>
              </a:rPr>
              <a:t>(я): </a:t>
            </a:r>
            <a:r>
              <a:rPr lang="uk-UA" sz="3200" i="1" dirty="0">
                <a:solidFill>
                  <a:srgbClr val="FFFFFF"/>
                </a:solidFill>
              </a:rPr>
              <a:t>паличка</a:t>
            </a:r>
            <a:r>
              <a:rPr lang="uk-UA" sz="3200" i="1" dirty="0"/>
              <a:t> — палиця, горличка — горлиця.</a:t>
            </a:r>
            <a:endParaRPr lang="uk-UA" sz="8800" i="1" dirty="0">
              <a:solidFill>
                <a:srgbClr val="FFFF00"/>
              </a:solidFill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779216C1-03FC-64D5-27C1-8BB8C8444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391" y="1191994"/>
            <a:ext cx="3681296" cy="461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155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C283F9D-B2A3-AF1B-CE94-10951CC88FED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13">
            <a:extLst>
              <a:ext uri="{FF2B5EF4-FFF2-40B4-BE49-F238E27FC236}">
                <a16:creationId xmlns="" xmlns:a16="http://schemas.microsoft.com/office/drawing/2014/main" id="{673C1879-2B77-FDCE-AAFB-14059F0C5029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2">
            <a:extLst>
              <a:ext uri="{FF2B5EF4-FFF2-40B4-BE49-F238E27FC236}">
                <a16:creationId xmlns="" xmlns:a16="http://schemas.microsoft.com/office/drawing/2014/main" id="{127EBC84-C192-11A4-6E83-F40B5FB24B8D}"/>
              </a:ext>
            </a:extLst>
          </p:cNvPr>
          <p:cNvSpPr/>
          <p:nvPr/>
        </p:nvSpPr>
        <p:spPr>
          <a:xfrm>
            <a:off x="3375544" y="417784"/>
            <a:ext cx="8627569" cy="646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Перепишіть</a:t>
            </a:r>
            <a:r>
              <a:rPr lang="ru-RU" sz="2000" b="1" dirty="0">
                <a:solidFill>
                  <a:schemeClr val="bg1"/>
                </a:solidFill>
              </a:rPr>
              <a:t> слова, уставляючи </a:t>
            </a:r>
            <a:r>
              <a:rPr lang="ru-RU" sz="2000" b="1" dirty="0" err="1">
                <a:solidFill>
                  <a:schemeClr val="bg1"/>
                </a:solidFill>
              </a:rPr>
              <a:t>пропущені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літери</a:t>
            </a:r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000" b="1" i="1" dirty="0">
                <a:solidFill>
                  <a:schemeClr val="bg1"/>
                </a:solidFill>
              </a:rPr>
              <a:t>е та и</a:t>
            </a:r>
            <a:endParaRPr lang="en-US" sz="2000" b="1" i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3B9B949-2D64-922E-5D64-9B8B4491D9D4}"/>
              </a:ext>
            </a:extLst>
          </p:cNvPr>
          <p:cNvSpPr txBox="1"/>
          <p:nvPr/>
        </p:nvSpPr>
        <p:spPr>
          <a:xfrm>
            <a:off x="3583403" y="1720841"/>
            <a:ext cx="8211845" cy="3416320"/>
          </a:xfrm>
          <a:prstGeom prst="rect">
            <a:avLst/>
          </a:prstGeom>
          <a:solidFill>
            <a:schemeClr val="accent2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lnSpc>
                <a:spcPct val="150000"/>
              </a:lnSpc>
              <a:defRPr sz="4800" b="1" i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lnSpc>
                <a:spcPct val="100000"/>
              </a:lnSpc>
            </a:pPr>
            <a:r>
              <a:rPr lang="uk-UA" sz="3600" dirty="0" err="1"/>
              <a:t>Промінч</a:t>
            </a:r>
            <a:r>
              <a:rPr lang="uk-UA" sz="3600" dirty="0"/>
              <a:t>..к, </a:t>
            </a:r>
            <a:r>
              <a:rPr lang="uk-UA" sz="3600" dirty="0" err="1"/>
              <a:t>ріднес</a:t>
            </a:r>
            <a:r>
              <a:rPr lang="uk-UA" sz="3600" dirty="0"/>
              <a:t>..</a:t>
            </a:r>
            <a:r>
              <a:rPr lang="uk-UA" sz="3600" dirty="0" err="1"/>
              <a:t>нький</a:t>
            </a:r>
            <a:r>
              <a:rPr lang="uk-UA" sz="3600" dirty="0"/>
              <a:t>, </a:t>
            </a:r>
            <a:r>
              <a:rPr lang="uk-UA" sz="3600" dirty="0" err="1"/>
              <a:t>пал..во</a:t>
            </a:r>
            <a:r>
              <a:rPr lang="uk-UA" sz="3600" dirty="0"/>
              <a:t>, річ..</a:t>
            </a:r>
            <a:r>
              <a:rPr lang="uk-UA" sz="3600" dirty="0" err="1"/>
              <a:t>чка</a:t>
            </a:r>
            <a:r>
              <a:rPr lang="uk-UA" sz="3600" dirty="0"/>
              <a:t>, </a:t>
            </a:r>
            <a:r>
              <a:rPr lang="uk-UA" sz="3600" dirty="0" err="1"/>
              <a:t>кон</a:t>
            </a:r>
            <a:r>
              <a:rPr lang="uk-UA" sz="3600" dirty="0"/>
              <a:t>..к, </a:t>
            </a:r>
            <a:r>
              <a:rPr lang="uk-UA" sz="3600" dirty="0" err="1"/>
              <a:t>митн</a:t>
            </a:r>
            <a:r>
              <a:rPr lang="uk-UA" sz="3600" dirty="0"/>
              <a:t>..ця, сон..</a:t>
            </a:r>
            <a:r>
              <a:rPr lang="uk-UA" sz="3600" dirty="0" err="1"/>
              <a:t>чко</a:t>
            </a:r>
            <a:r>
              <a:rPr lang="uk-UA" sz="3600" dirty="0"/>
              <a:t>, </a:t>
            </a:r>
            <a:r>
              <a:rPr lang="uk-UA" sz="3600" dirty="0" err="1"/>
              <a:t>шибен</a:t>
            </a:r>
            <a:r>
              <a:rPr lang="uk-UA" sz="3600" dirty="0"/>
              <a:t>..ця, </a:t>
            </a:r>
            <a:r>
              <a:rPr lang="uk-UA" sz="3600" dirty="0" err="1"/>
              <a:t>гарнес</a:t>
            </a:r>
            <a:r>
              <a:rPr lang="uk-UA" sz="3600" dirty="0"/>
              <a:t>..</a:t>
            </a:r>
            <a:r>
              <a:rPr lang="uk-UA" sz="3600" dirty="0" err="1"/>
              <a:t>нький</a:t>
            </a:r>
            <a:r>
              <a:rPr lang="uk-UA" sz="3600" dirty="0"/>
              <a:t>, </a:t>
            </a:r>
            <a:r>
              <a:rPr lang="uk-UA" sz="3600" dirty="0" err="1"/>
              <a:t>міс..во</a:t>
            </a:r>
            <a:r>
              <a:rPr lang="uk-UA" sz="3600" dirty="0"/>
              <a:t>, горл..</a:t>
            </a:r>
            <a:r>
              <a:rPr lang="uk-UA" sz="3600" dirty="0" err="1"/>
              <a:t>чка</a:t>
            </a:r>
            <a:r>
              <a:rPr lang="uk-UA" sz="3600" dirty="0"/>
              <a:t>, </a:t>
            </a:r>
            <a:r>
              <a:rPr lang="uk-UA" sz="3600" dirty="0" err="1"/>
              <a:t>мост</a:t>
            </a:r>
            <a:r>
              <a:rPr lang="uk-UA" sz="3600" dirty="0"/>
              <a:t>..к, </a:t>
            </a:r>
            <a:r>
              <a:rPr lang="uk-UA" sz="3600" dirty="0" err="1"/>
              <a:t>кач</a:t>
            </a:r>
            <a:r>
              <a:rPr lang="uk-UA" sz="3600" dirty="0"/>
              <a:t>..</a:t>
            </a:r>
            <a:r>
              <a:rPr lang="uk-UA" sz="3600" dirty="0" err="1"/>
              <a:t>чка</a:t>
            </a:r>
            <a:r>
              <a:rPr lang="uk-UA" sz="3600" dirty="0"/>
              <a:t>, </a:t>
            </a:r>
            <a:r>
              <a:rPr lang="uk-UA" sz="3600" dirty="0" err="1"/>
              <a:t>соратн</a:t>
            </a:r>
            <a:r>
              <a:rPr lang="uk-UA" sz="3600" dirty="0"/>
              <a:t>..ця, </a:t>
            </a:r>
            <a:r>
              <a:rPr lang="uk-UA" sz="3600" dirty="0" err="1"/>
              <a:t>нож</a:t>
            </a:r>
            <a:r>
              <a:rPr lang="uk-UA" sz="3600" dirty="0"/>
              <a:t>..к, </a:t>
            </a:r>
            <a:r>
              <a:rPr lang="uk-UA" sz="3600" dirty="0" err="1"/>
              <a:t>устр</a:t>
            </a:r>
            <a:r>
              <a:rPr lang="uk-UA" sz="3600" dirty="0"/>
              <a:t>..ця, </a:t>
            </a:r>
            <a:r>
              <a:rPr lang="uk-UA" sz="3600" dirty="0" err="1"/>
              <a:t>ліж</a:t>
            </a:r>
            <a:r>
              <a:rPr lang="uk-UA" sz="3600" dirty="0"/>
              <a:t>..</a:t>
            </a:r>
            <a:r>
              <a:rPr lang="uk-UA" sz="3600" dirty="0" err="1"/>
              <a:t>чко</a:t>
            </a:r>
            <a:r>
              <a:rPr lang="uk-UA" sz="3600" dirty="0"/>
              <a:t>, </a:t>
            </a:r>
            <a:r>
              <a:rPr lang="uk-UA" sz="3600" dirty="0" err="1"/>
              <a:t>дощ..к</a:t>
            </a:r>
            <a:r>
              <a:rPr lang="uk-UA" sz="3600" dirty="0"/>
              <a:t>, </a:t>
            </a:r>
            <a:r>
              <a:rPr lang="uk-UA" sz="3600" dirty="0" err="1"/>
              <a:t>спільн</a:t>
            </a:r>
            <a:r>
              <a:rPr lang="uk-UA" sz="3600" dirty="0"/>
              <a:t>..ця, </a:t>
            </a:r>
            <a:r>
              <a:rPr lang="uk-UA" sz="3600" dirty="0" err="1"/>
              <a:t>свіжес</a:t>
            </a:r>
            <a:r>
              <a:rPr lang="uk-UA" sz="3600" dirty="0"/>
              <a:t>..</a:t>
            </a:r>
            <a:r>
              <a:rPr lang="uk-UA" sz="3600" dirty="0" err="1"/>
              <a:t>нький</a:t>
            </a:r>
            <a:r>
              <a:rPr lang="uk-UA" sz="3600" dirty="0"/>
              <a:t>.</a:t>
            </a:r>
            <a:endParaRPr lang="uk-UA" sz="400000" dirty="0"/>
          </a:p>
        </p:txBody>
      </p:sp>
      <p:pic>
        <p:nvPicPr>
          <p:cNvPr id="12" name="Picture 2">
            <a:extLst>
              <a:ext uri="{FF2B5EF4-FFF2-40B4-BE49-F238E27FC236}">
                <a16:creationId xmlns="" xmlns:a16="http://schemas.microsoft.com/office/drawing/2014/main" id="{056EADF5-3BD9-453B-8A45-F267653B5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83" y="1477150"/>
            <a:ext cx="2436412" cy="369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79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Зверни увагу!</a:t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434" y="927013"/>
            <a:ext cx="11140966" cy="6469463"/>
          </a:xfrm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2060"/>
                </a:solidFill>
              </a:rPr>
              <a:t>	</a:t>
            </a:r>
            <a:r>
              <a:rPr lang="uk-UA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Написання слів, які не можна перевірити за 	допомогою правила, 	</a:t>
            </a:r>
            <a:r>
              <a:rPr lang="uk-UA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визначаємо за орфографічним 	словником: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uk-UA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кишеня, детектор, 	електрон,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uk-UA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килим, реклама, 	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uk-UA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силует, циферблат, пиріг.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23.02.2025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563" y="3213604"/>
            <a:ext cx="3703854" cy="32684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016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1477" y="2924947"/>
            <a:ext cx="10363200" cy="1695093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5157192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uk-UA" sz="4000" b="1" dirty="0">
                <a:solidFill>
                  <a:srgbClr val="C00000"/>
                </a:solidFill>
              </a:rPr>
              <a:t>	 </a:t>
            </a:r>
            <a:r>
              <a:rPr lang="uk-UA" b="1" dirty="0">
                <a:solidFill>
                  <a:srgbClr val="002060"/>
                </a:solidFill>
              </a:rPr>
              <a:t>                            </a:t>
            </a:r>
            <a:r>
              <a:rPr lang="uk-UA" sz="4800" b="1" dirty="0">
                <a:solidFill>
                  <a:srgbClr val="002060"/>
                </a:solidFill>
              </a:rPr>
              <a:t> </a:t>
            </a:r>
            <a:r>
              <a:rPr lang="uk-UA" sz="4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pPr algn="l">
              <a:spcBef>
                <a:spcPts val="0"/>
              </a:spcBef>
            </a:pPr>
            <a:r>
              <a:rPr lang="uk-UA" sz="4400" b="1" dirty="0">
                <a:solidFill>
                  <a:srgbClr val="002060"/>
                </a:solidFill>
              </a:rPr>
              <a:t>			  </a:t>
            </a:r>
            <a:endParaRPr lang="uk-UA" sz="48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l">
              <a:spcBef>
                <a:spcPts val="0"/>
              </a:spcBef>
            </a:pPr>
            <a:endParaRPr lang="uk-UA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15680" y="3"/>
            <a:ext cx="897632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4000" b="1" dirty="0">
              <a:solidFill>
                <a:srgbClr val="C00000"/>
              </a:solidFill>
            </a:endParaRPr>
          </a:p>
          <a:p>
            <a:pPr algn="ctr"/>
            <a:r>
              <a:rPr lang="uk-U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uk-UA" sz="36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uk-UA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100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068" y="0"/>
            <a:ext cx="816186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5324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Мовне дослідження</a:t>
            </a:r>
            <a:r>
              <a:rPr lang="uk-UA" sz="4000" b="1" dirty="0" smtClean="0"/>
              <a:t/>
            </a:r>
            <a:br>
              <a:rPr lang="uk-UA" sz="4000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Назвіть префікси в словах: </a:t>
            </a:r>
          </a:p>
          <a:p>
            <a:pPr marL="0" indent="0" algn="ctr">
              <a:buNone/>
            </a:pPr>
            <a:r>
              <a:rPr lang="uk-UA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надписати, відбити, підвести, одкинути.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 спільного в написанні цих префіксів?</a:t>
            </a:r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23.02.2025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5A89666-2A28-4833-08C3-F8AB7F2987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7273" r="10808" b="6531"/>
          <a:stretch/>
        </p:blipFill>
        <p:spPr>
          <a:xfrm>
            <a:off x="5021203" y="3998530"/>
            <a:ext cx="2792761" cy="231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83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1">
            <a:extLst>
              <a:ext uri="{FF2B5EF4-FFF2-40B4-BE49-F238E27FC236}">
                <a16:creationId xmlns="" xmlns:a16="http://schemas.microsoft.com/office/drawing/2014/main" id="{D9DFE7F4-D0BC-F7BA-75E1-C3EA0D95B631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262C7E1-2F48-DCD0-574C-0DA259F9CA95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2">
            <a:extLst>
              <a:ext uri="{FF2B5EF4-FFF2-40B4-BE49-F238E27FC236}">
                <a16:creationId xmlns="" xmlns:a16="http://schemas.microsoft.com/office/drawing/2014/main" id="{9FF81E2F-6DFC-A6E4-50D3-ED434D88B8BA}"/>
              </a:ext>
            </a:extLst>
          </p:cNvPr>
          <p:cNvSpPr/>
          <p:nvPr/>
        </p:nvSpPr>
        <p:spPr>
          <a:xfrm>
            <a:off x="3365816" y="444335"/>
            <a:ext cx="8627569" cy="53597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Запам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ятайте</a:t>
            </a:r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0B4401D-9FED-333D-C6DD-C857E668A139}"/>
              </a:ext>
            </a:extLst>
          </p:cNvPr>
          <p:cNvSpPr txBox="1"/>
          <p:nvPr/>
        </p:nvSpPr>
        <p:spPr>
          <a:xfrm>
            <a:off x="3471997" y="2397949"/>
            <a:ext cx="8521387" cy="2554545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3200" b="1" i="1">
                <a:effectLst/>
              </a:defRPr>
            </a:lvl1pPr>
          </a:lstStyle>
          <a:p>
            <a:r>
              <a:rPr lang="ru-RU" sz="40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Префікси</a:t>
            </a:r>
            <a:r>
              <a:rPr lang="ru-RU" sz="40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i="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4000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(од-), над-, перед-, </a:t>
            </a:r>
            <a:r>
              <a:rPr lang="ru-RU" sz="4000" i="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sz="4000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40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завжди</a:t>
            </a:r>
            <a:r>
              <a:rPr lang="ru-RU" sz="40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пишемо</a:t>
            </a:r>
            <a:r>
              <a:rPr lang="ru-RU" sz="40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буквою </a:t>
            </a:r>
            <a:r>
              <a:rPr lang="ru-RU" sz="4000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д:</a:t>
            </a:r>
            <a:r>
              <a:rPr lang="ru-RU" sz="40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відчинити</a:t>
            </a:r>
            <a:r>
              <a:rPr lang="ru-RU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надписати</a:t>
            </a:r>
            <a:r>
              <a:rPr lang="ru-RU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передплата</a:t>
            </a:r>
            <a:r>
              <a:rPr lang="ru-RU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підтримка</a:t>
            </a:r>
            <a:r>
              <a:rPr lang="ru-RU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8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2">
            <a:extLst>
              <a:ext uri="{FF2B5EF4-FFF2-40B4-BE49-F238E27FC236}">
                <a16:creationId xmlns="" xmlns:a16="http://schemas.microsoft.com/office/drawing/2014/main" id="{15EF322D-EB71-04C7-FFC6-71FC57AC5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391" y="1191994"/>
            <a:ext cx="3681296" cy="461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10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1">
            <a:extLst>
              <a:ext uri="{FF2B5EF4-FFF2-40B4-BE49-F238E27FC236}">
                <a16:creationId xmlns="" xmlns:a16="http://schemas.microsoft.com/office/drawing/2014/main" id="{D9DFE7F4-D0BC-F7BA-75E1-C3EA0D95B631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262C7E1-2F48-DCD0-574C-0DA259F9CA95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2">
            <a:extLst>
              <a:ext uri="{FF2B5EF4-FFF2-40B4-BE49-F238E27FC236}">
                <a16:creationId xmlns="" xmlns:a16="http://schemas.microsoft.com/office/drawing/2014/main" id="{9FF81E2F-6DFC-A6E4-50D3-ED434D88B8BA}"/>
              </a:ext>
            </a:extLst>
          </p:cNvPr>
          <p:cNvSpPr/>
          <p:nvPr/>
        </p:nvSpPr>
        <p:spPr>
          <a:xfrm>
            <a:off x="3365816" y="444335"/>
            <a:ext cx="8627569" cy="53597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>
                <a:solidFill>
                  <a:schemeClr val="bg1"/>
                </a:solidFill>
              </a:rPr>
              <a:t>Запам</a:t>
            </a:r>
            <a:r>
              <a:rPr lang="en-US" sz="4800" b="1" dirty="0">
                <a:solidFill>
                  <a:schemeClr val="bg1"/>
                </a:solidFill>
              </a:rPr>
              <a:t>’</a:t>
            </a:r>
            <a:r>
              <a:rPr lang="uk-UA" sz="4800" b="1" dirty="0" err="1">
                <a:solidFill>
                  <a:schemeClr val="bg1"/>
                </a:solidFill>
              </a:rPr>
              <a:t>ятайте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0B4401D-9FED-333D-C6DD-C857E668A139}"/>
              </a:ext>
            </a:extLst>
          </p:cNvPr>
          <p:cNvSpPr txBox="1"/>
          <p:nvPr/>
        </p:nvSpPr>
        <p:spPr>
          <a:xfrm>
            <a:off x="3616037" y="1586345"/>
            <a:ext cx="7963286" cy="1754326"/>
          </a:xfrm>
          <a:prstGeom prst="rect">
            <a:avLst/>
          </a:prstGeom>
          <a:solidFill>
            <a:srgbClr val="00B050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3200" b="1" i="1">
                <a:effectLst/>
              </a:defRPr>
            </a:lvl1pPr>
          </a:lstStyle>
          <a:p>
            <a:r>
              <a:rPr lang="ru-RU" sz="36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Префікс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од- 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36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одчинити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і </a:t>
            </a:r>
            <a:r>
              <a:rPr lang="ru-RU" sz="36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прийменник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 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(од вас) </a:t>
            </a:r>
            <a:r>
              <a:rPr lang="ru-RU" sz="36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застаріли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вони </a:t>
            </a:r>
            <a:r>
              <a:rPr lang="ru-RU" sz="36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мають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розмовний</a:t>
            </a:r>
            <a:r>
              <a:rPr lang="ru-RU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характер. </a:t>
            </a:r>
            <a:endParaRPr lang="uk-UA" sz="800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3558F1F9-E773-ADAC-5107-E67D73D45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2020"/>
            <a:ext cx="3681296" cy="461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7456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497802" y="701338"/>
            <a:ext cx="59480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Робота в командах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20932" y="1473694"/>
            <a:ext cx="906410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Скласти якнайбільше слів, використовуючи у словах префікс. 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 команда </a:t>
            </a:r>
            <a:r>
              <a:rPr lang="uk-UA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-від</a:t>
            </a:r>
            <a:r>
              <a:rPr lang="uk-UA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ІІ команда </a:t>
            </a:r>
            <a:r>
              <a:rPr lang="uk-UA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-над</a:t>
            </a:r>
            <a:r>
              <a:rPr lang="uk-UA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uk-UA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ІІІ команда -під.</a:t>
            </a:r>
          </a:p>
          <a:p>
            <a:endParaRPr lang="uk-UA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Час роботи – 2 хвилини.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1113" y="2911877"/>
            <a:ext cx="4348948" cy="3261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1">
            <a:extLst>
              <a:ext uri="{FF2B5EF4-FFF2-40B4-BE49-F238E27FC236}">
                <a16:creationId xmlns="" xmlns:a16="http://schemas.microsoft.com/office/drawing/2014/main" id="{4804CB03-D756-BF2D-5103-C491DA8E2626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" name="TextBox 13">
            <a:extLst>
              <a:ext uri="{FF2B5EF4-FFF2-40B4-BE49-F238E27FC236}">
                <a16:creationId xmlns="" xmlns:a16="http://schemas.microsoft.com/office/drawing/2014/main" id="{E08D3436-D280-833B-CE69-310F093BE85A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4">
            <a:extLst>
              <a:ext uri="{FF2B5EF4-FFF2-40B4-BE49-F238E27FC236}">
                <a16:creationId xmlns="" xmlns:a16="http://schemas.microsoft.com/office/drawing/2014/main" id="{89CD321F-15BE-65A4-3435-8C24171DBC6D}"/>
              </a:ext>
            </a:extLst>
          </p:cNvPr>
          <p:cNvSpPr/>
          <p:nvPr/>
        </p:nvSpPr>
        <p:spPr>
          <a:xfrm>
            <a:off x="3355596" y="494530"/>
            <a:ext cx="8732067" cy="517542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Виконайте тестові завдання</a:t>
            </a:r>
          </a:p>
        </p:txBody>
      </p:sp>
      <p:pic>
        <p:nvPicPr>
          <p:cNvPr id="12" name="Объект 12">
            <a:extLst>
              <a:ext uri="{FF2B5EF4-FFF2-40B4-BE49-F238E27FC236}">
                <a16:creationId xmlns="" xmlns:a16="http://schemas.microsoft.com/office/drawing/2014/main" id="{1A5F0852-DA18-2305-B126-002D7AC3B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13" y="1554924"/>
            <a:ext cx="10824755" cy="1331459"/>
          </a:xfrm>
          <a:prstGeom prst="rect">
            <a:avLst/>
          </a:prstGeom>
        </p:spPr>
      </p:pic>
      <p:sp>
        <p:nvSpPr>
          <p:cNvPr id="13" name="Прямоугольник 7">
            <a:extLst>
              <a:ext uri="{FF2B5EF4-FFF2-40B4-BE49-F238E27FC236}">
                <a16:creationId xmlns="" xmlns:a16="http://schemas.microsoft.com/office/drawing/2014/main" id="{7779E0D3-B199-450A-9C37-EA4B03AB3024}"/>
              </a:ext>
            </a:extLst>
          </p:cNvPr>
          <p:cNvSpPr/>
          <p:nvPr/>
        </p:nvSpPr>
        <p:spPr>
          <a:xfrm>
            <a:off x="1481891" y="1840163"/>
            <a:ext cx="9341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1. </a:t>
            </a:r>
            <a:r>
              <a:rPr lang="uk-UA" sz="3200" dirty="0"/>
              <a:t>Помилку допущено в слові: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16C4B3AA-B78F-16D9-EA0B-0BA2967E8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45" y="3097292"/>
            <a:ext cx="5529873" cy="87182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3FD2EA3-C3D6-FB6D-A905-10C39989A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0" y="3980246"/>
            <a:ext cx="7679355" cy="89722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AB5179F9-B524-723A-6C05-AC465F0185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316" y="4968596"/>
            <a:ext cx="8014329" cy="9310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35BD7001-308D-F9E5-4E7D-344CEEEF55D9}"/>
              </a:ext>
            </a:extLst>
          </p:cNvPr>
          <p:cNvSpPr txBox="1"/>
          <p:nvPr/>
        </p:nvSpPr>
        <p:spPr>
          <a:xfrm>
            <a:off x="2331633" y="3226619"/>
            <a:ext cx="9147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А) </a:t>
            </a:r>
            <a:r>
              <a:rPr lang="uk-UA" sz="2800" dirty="0" err="1"/>
              <a:t>надхнення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hlinkClick r:id="" action="ppaction://hlinkshowjump?jump=nextslide">
              <a:snd r:embed="rId6" name="chimes.wav"/>
            </a:hlinkClick>
            <a:extLst>
              <a:ext uri="{FF2B5EF4-FFF2-40B4-BE49-F238E27FC236}">
                <a16:creationId xmlns="" xmlns:a16="http://schemas.microsoft.com/office/drawing/2014/main" id="{B203DFF4-893E-F749-EB1E-F1D138010457}"/>
              </a:ext>
            </a:extLst>
          </p:cNvPr>
          <p:cNvSpPr txBox="1"/>
          <p:nvPr/>
        </p:nvSpPr>
        <p:spPr>
          <a:xfrm>
            <a:off x="1481892" y="4145016"/>
            <a:ext cx="1137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Б) </a:t>
            </a:r>
            <a:r>
              <a:rPr lang="uk-UA" sz="2800" dirty="0"/>
              <a:t>відкриття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58B984A-06F2-312D-4E6F-E5D98575AD53}"/>
              </a:ext>
            </a:extLst>
          </p:cNvPr>
          <p:cNvSpPr txBox="1"/>
          <p:nvPr/>
        </p:nvSpPr>
        <p:spPr>
          <a:xfrm>
            <a:off x="1851504" y="5157563"/>
            <a:ext cx="8819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В) </a:t>
            </a:r>
            <a:r>
              <a:rPr lang="uk-UA" sz="2800" dirty="0"/>
              <a:t>надсилати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7B9BCBB2-77F5-4F19-CBBF-B26DED6F4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28" y="5899676"/>
            <a:ext cx="8971811" cy="897222"/>
          </a:xfrm>
          <a:prstGeom prst="rect">
            <a:avLst/>
          </a:prstGeom>
        </p:spPr>
      </p:pic>
      <p:sp>
        <p:nvSpPr>
          <p:cNvPr id="22" name="TextBox 21">
            <a:hlinkClick r:id="" action="ppaction://hlinkshowjump?jump=nextslide">
              <a:snd r:embed="rId6" name="chimes.wav"/>
            </a:hlinkClick>
            <a:extLst>
              <a:ext uri="{FF2B5EF4-FFF2-40B4-BE49-F238E27FC236}">
                <a16:creationId xmlns="" xmlns:a16="http://schemas.microsoft.com/office/drawing/2014/main" id="{7053101C-E6FA-6526-9D37-C05A3EA59FF4}"/>
              </a:ext>
            </a:extLst>
          </p:cNvPr>
          <p:cNvSpPr txBox="1"/>
          <p:nvPr/>
        </p:nvSpPr>
        <p:spPr>
          <a:xfrm>
            <a:off x="3358089" y="6065581"/>
            <a:ext cx="88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Г) </a:t>
            </a:r>
            <a:r>
              <a:rPr lang="uk-UA" sz="2800" dirty="0"/>
              <a:t>відшукати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288" y="3421474"/>
            <a:ext cx="1115840" cy="1629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14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1">
            <a:extLst>
              <a:ext uri="{FF2B5EF4-FFF2-40B4-BE49-F238E27FC236}">
                <a16:creationId xmlns="" xmlns:a16="http://schemas.microsoft.com/office/drawing/2014/main" id="{4804CB03-D756-BF2D-5103-C491DA8E2626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" name="TextBox 13">
            <a:extLst>
              <a:ext uri="{FF2B5EF4-FFF2-40B4-BE49-F238E27FC236}">
                <a16:creationId xmlns="" xmlns:a16="http://schemas.microsoft.com/office/drawing/2014/main" id="{E08D3436-D280-833B-CE69-310F093BE85A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4">
            <a:extLst>
              <a:ext uri="{FF2B5EF4-FFF2-40B4-BE49-F238E27FC236}">
                <a16:creationId xmlns="" xmlns:a16="http://schemas.microsoft.com/office/drawing/2014/main" id="{89CD321F-15BE-65A4-3435-8C24171DBC6D}"/>
              </a:ext>
            </a:extLst>
          </p:cNvPr>
          <p:cNvSpPr/>
          <p:nvPr/>
        </p:nvSpPr>
        <p:spPr>
          <a:xfrm>
            <a:off x="3355596" y="494532"/>
            <a:ext cx="8732067" cy="551567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Виконайте тестові завдання</a:t>
            </a:r>
          </a:p>
        </p:txBody>
      </p:sp>
      <p:pic>
        <p:nvPicPr>
          <p:cNvPr id="12" name="Объект 12">
            <a:extLst>
              <a:ext uri="{FF2B5EF4-FFF2-40B4-BE49-F238E27FC236}">
                <a16:creationId xmlns="" xmlns:a16="http://schemas.microsoft.com/office/drawing/2014/main" id="{1A5F0852-DA18-2305-B126-002D7AC3B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49" y="1535426"/>
            <a:ext cx="10824755" cy="1331459"/>
          </a:xfrm>
          <a:prstGeom prst="rect">
            <a:avLst/>
          </a:prstGeom>
        </p:spPr>
      </p:pic>
      <p:sp>
        <p:nvSpPr>
          <p:cNvPr id="13" name="Прямоугольник 7">
            <a:extLst>
              <a:ext uri="{FF2B5EF4-FFF2-40B4-BE49-F238E27FC236}">
                <a16:creationId xmlns="" xmlns:a16="http://schemas.microsoft.com/office/drawing/2014/main" id="{7779E0D3-B199-450A-9C37-EA4B03AB3024}"/>
              </a:ext>
            </a:extLst>
          </p:cNvPr>
          <p:cNvSpPr/>
          <p:nvPr/>
        </p:nvSpPr>
        <p:spPr>
          <a:xfrm>
            <a:off x="1590774" y="1920798"/>
            <a:ext cx="93411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2. </a:t>
            </a:r>
            <a:r>
              <a:rPr lang="ru-RU" sz="2800" dirty="0" err="1"/>
              <a:t>Літеру</a:t>
            </a:r>
            <a:r>
              <a:rPr lang="ru-RU" sz="2800" dirty="0"/>
              <a:t> </a:t>
            </a:r>
            <a:r>
              <a:rPr lang="ru-RU" sz="2800" b="1" dirty="0"/>
              <a:t>и</a:t>
            </a:r>
            <a:r>
              <a:rPr lang="ru-RU" sz="2800" dirty="0"/>
              <a:t> треба </a:t>
            </a:r>
            <a:r>
              <a:rPr lang="ru-RU" sz="2800" dirty="0" err="1"/>
              <a:t>писати</a:t>
            </a:r>
            <a:r>
              <a:rPr lang="ru-RU" sz="2800" dirty="0"/>
              <a:t> на </a:t>
            </a:r>
            <a:r>
              <a:rPr lang="ru-RU" sz="2800" dirty="0" err="1"/>
              <a:t>місці</a:t>
            </a:r>
            <a:r>
              <a:rPr lang="ru-RU" sz="2800" dirty="0"/>
              <a:t> </a:t>
            </a:r>
            <a:r>
              <a:rPr lang="ru-RU" sz="2800" dirty="0" err="1"/>
              <a:t>крапок</a:t>
            </a:r>
            <a:r>
              <a:rPr lang="ru-RU" sz="2800" dirty="0"/>
              <a:t> у </a:t>
            </a:r>
            <a:r>
              <a:rPr lang="ru-RU" sz="2800" dirty="0" err="1"/>
              <a:t>слові</a:t>
            </a:r>
            <a:r>
              <a:rPr lang="ru-RU" sz="2800" dirty="0"/>
              <a:t>:</a:t>
            </a:r>
            <a:endParaRPr lang="uk-UA" sz="28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16C4B3AA-B78F-16D9-EA0B-0BA2967E8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45" y="3097292"/>
            <a:ext cx="5529873" cy="87182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3FD2EA3-C3D6-FB6D-A905-10C39989A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0" y="3980246"/>
            <a:ext cx="7679355" cy="89722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AB5179F9-B524-723A-6C05-AC465F0185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316" y="4968596"/>
            <a:ext cx="8014329" cy="9310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35BD7001-308D-F9E5-4E7D-344CEEEF55D9}"/>
              </a:ext>
            </a:extLst>
          </p:cNvPr>
          <p:cNvSpPr txBox="1"/>
          <p:nvPr/>
        </p:nvSpPr>
        <p:spPr>
          <a:xfrm>
            <a:off x="2331633" y="3226619"/>
            <a:ext cx="9147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А) дон..</a:t>
            </a:r>
            <a:r>
              <a:rPr lang="uk-UA" sz="2800" dirty="0" err="1"/>
              <a:t>чка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hlinkClick r:id="" action="ppaction://hlinkshowjump?jump=nextslide">
              <a:snd r:embed="rId6" name="chimes.wav"/>
            </a:hlinkClick>
            <a:extLst>
              <a:ext uri="{FF2B5EF4-FFF2-40B4-BE49-F238E27FC236}">
                <a16:creationId xmlns="" xmlns:a16="http://schemas.microsoft.com/office/drawing/2014/main" id="{B203DFF4-893E-F749-EB1E-F1D138010457}"/>
              </a:ext>
            </a:extLst>
          </p:cNvPr>
          <p:cNvSpPr txBox="1"/>
          <p:nvPr/>
        </p:nvSpPr>
        <p:spPr>
          <a:xfrm>
            <a:off x="1481892" y="4145016"/>
            <a:ext cx="1137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Б) </a:t>
            </a:r>
            <a:r>
              <a:rPr lang="uk-UA" sz="2800" dirty="0" err="1"/>
              <a:t>ліж</a:t>
            </a:r>
            <a:r>
              <a:rPr lang="uk-UA" sz="2800" dirty="0"/>
              <a:t>..</a:t>
            </a:r>
            <a:r>
              <a:rPr lang="uk-UA" sz="2800" dirty="0" err="1"/>
              <a:t>чко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58B984A-06F2-312D-4E6F-E5D98575AD53}"/>
              </a:ext>
            </a:extLst>
          </p:cNvPr>
          <p:cNvSpPr txBox="1"/>
          <p:nvPr/>
        </p:nvSpPr>
        <p:spPr>
          <a:xfrm>
            <a:off x="1851504" y="5157563"/>
            <a:ext cx="8819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В) </a:t>
            </a:r>
            <a:r>
              <a:rPr lang="uk-UA" sz="2800" dirty="0"/>
              <a:t>пал..</a:t>
            </a:r>
            <a:r>
              <a:rPr lang="uk-UA" sz="2800" dirty="0" err="1"/>
              <a:t>чка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7B9BCBB2-77F5-4F19-CBBF-B26DED6F4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28" y="5899676"/>
            <a:ext cx="8971811" cy="897222"/>
          </a:xfrm>
          <a:prstGeom prst="rect">
            <a:avLst/>
          </a:prstGeom>
        </p:spPr>
      </p:pic>
      <p:sp>
        <p:nvSpPr>
          <p:cNvPr id="22" name="TextBox 21">
            <a:hlinkClick r:id="" action="ppaction://hlinkshowjump?jump=nextslide">
              <a:snd r:embed="rId6" name="chimes.wav"/>
            </a:hlinkClick>
            <a:extLst>
              <a:ext uri="{FF2B5EF4-FFF2-40B4-BE49-F238E27FC236}">
                <a16:creationId xmlns="" xmlns:a16="http://schemas.microsoft.com/office/drawing/2014/main" id="{7053101C-E6FA-6526-9D37-C05A3EA59FF4}"/>
              </a:ext>
            </a:extLst>
          </p:cNvPr>
          <p:cNvSpPr txBox="1"/>
          <p:nvPr/>
        </p:nvSpPr>
        <p:spPr>
          <a:xfrm>
            <a:off x="3358089" y="6065581"/>
            <a:ext cx="88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Г) </a:t>
            </a:r>
            <a:r>
              <a:rPr lang="uk-UA" sz="2800" dirty="0"/>
              <a:t>літ..</a:t>
            </a:r>
            <a:r>
              <a:rPr lang="uk-UA" sz="2800" dirty="0" err="1"/>
              <a:t>чко</a:t>
            </a:r>
            <a:r>
              <a:rPr lang="uk-UA" sz="2800" dirty="0"/>
              <a:t> 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288" y="3421474"/>
            <a:ext cx="1115840" cy="1629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161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1">
            <a:extLst>
              <a:ext uri="{FF2B5EF4-FFF2-40B4-BE49-F238E27FC236}">
                <a16:creationId xmlns="" xmlns:a16="http://schemas.microsoft.com/office/drawing/2014/main" id="{4804CB03-D756-BF2D-5103-C491DA8E2626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" name="TextBox 13">
            <a:extLst>
              <a:ext uri="{FF2B5EF4-FFF2-40B4-BE49-F238E27FC236}">
                <a16:creationId xmlns="" xmlns:a16="http://schemas.microsoft.com/office/drawing/2014/main" id="{E08D3436-D280-833B-CE69-310F093BE85A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4">
            <a:extLst>
              <a:ext uri="{FF2B5EF4-FFF2-40B4-BE49-F238E27FC236}">
                <a16:creationId xmlns="" xmlns:a16="http://schemas.microsoft.com/office/drawing/2014/main" id="{89CD321F-15BE-65A4-3435-8C24171DBC6D}"/>
              </a:ext>
            </a:extLst>
          </p:cNvPr>
          <p:cNvSpPr/>
          <p:nvPr/>
        </p:nvSpPr>
        <p:spPr>
          <a:xfrm>
            <a:off x="3355596" y="494530"/>
            <a:ext cx="8732067" cy="523220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Виконайте тестові завдання</a:t>
            </a:r>
          </a:p>
        </p:txBody>
      </p:sp>
      <p:pic>
        <p:nvPicPr>
          <p:cNvPr id="12" name="Объект 12">
            <a:extLst>
              <a:ext uri="{FF2B5EF4-FFF2-40B4-BE49-F238E27FC236}">
                <a16:creationId xmlns="" xmlns:a16="http://schemas.microsoft.com/office/drawing/2014/main" id="{1A5F0852-DA18-2305-B126-002D7AC3B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13" y="1554924"/>
            <a:ext cx="10824755" cy="1331459"/>
          </a:xfrm>
          <a:prstGeom prst="rect">
            <a:avLst/>
          </a:prstGeom>
        </p:spPr>
      </p:pic>
      <p:sp>
        <p:nvSpPr>
          <p:cNvPr id="13" name="Прямоугольник 7">
            <a:extLst>
              <a:ext uri="{FF2B5EF4-FFF2-40B4-BE49-F238E27FC236}">
                <a16:creationId xmlns="" xmlns:a16="http://schemas.microsoft.com/office/drawing/2014/main" id="{7779E0D3-B199-450A-9C37-EA4B03AB3024}"/>
              </a:ext>
            </a:extLst>
          </p:cNvPr>
          <p:cNvSpPr/>
          <p:nvPr/>
        </p:nvSpPr>
        <p:spPr>
          <a:xfrm>
            <a:off x="1607827" y="1928887"/>
            <a:ext cx="93411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3. </a:t>
            </a:r>
            <a:r>
              <a:rPr lang="ru-RU" sz="2800" dirty="0" err="1"/>
              <a:t>Літеру</a:t>
            </a:r>
            <a:r>
              <a:rPr lang="ru-RU" sz="2800" dirty="0"/>
              <a:t> </a:t>
            </a:r>
            <a:r>
              <a:rPr lang="ru-RU" sz="2800" b="1" dirty="0"/>
              <a:t>е</a:t>
            </a:r>
            <a:r>
              <a:rPr lang="ru-RU" sz="2800" dirty="0"/>
              <a:t> треба </a:t>
            </a:r>
            <a:r>
              <a:rPr lang="ru-RU" sz="2800" dirty="0" err="1"/>
              <a:t>писати</a:t>
            </a:r>
            <a:r>
              <a:rPr lang="ru-RU" sz="2800" dirty="0"/>
              <a:t> на </a:t>
            </a:r>
            <a:r>
              <a:rPr lang="ru-RU" sz="2800" dirty="0" err="1"/>
              <a:t>місці</a:t>
            </a:r>
            <a:r>
              <a:rPr lang="ru-RU" sz="2800" dirty="0"/>
              <a:t> </a:t>
            </a:r>
            <a:r>
              <a:rPr lang="ru-RU" sz="2800" dirty="0" err="1"/>
              <a:t>крапок</a:t>
            </a:r>
            <a:r>
              <a:rPr lang="ru-RU" sz="2800" dirty="0"/>
              <a:t> у </a:t>
            </a:r>
            <a:r>
              <a:rPr lang="ru-RU" sz="2800" dirty="0" err="1"/>
              <a:t>слові</a:t>
            </a:r>
            <a:r>
              <a:rPr lang="ru-RU" sz="2800" dirty="0"/>
              <a:t>:</a:t>
            </a:r>
            <a:endParaRPr lang="uk-UA" sz="28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16C4B3AA-B78F-16D9-EA0B-0BA2967E8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45" y="3097292"/>
            <a:ext cx="5529873" cy="87182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3FD2EA3-C3D6-FB6D-A905-10C39989A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00" y="3980246"/>
            <a:ext cx="7679355" cy="89722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AB5179F9-B524-723A-6C05-AC465F0185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316" y="4968596"/>
            <a:ext cx="8014329" cy="9310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35BD7001-308D-F9E5-4E7D-344CEEEF55D9}"/>
              </a:ext>
            </a:extLst>
          </p:cNvPr>
          <p:cNvSpPr txBox="1"/>
          <p:nvPr/>
        </p:nvSpPr>
        <p:spPr>
          <a:xfrm>
            <a:off x="2331633" y="3226619"/>
            <a:ext cx="9147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А) </a:t>
            </a:r>
            <a:r>
              <a:rPr lang="uk-UA" sz="2800" dirty="0" err="1"/>
              <a:t>хлопч</a:t>
            </a:r>
            <a:r>
              <a:rPr lang="uk-UA" sz="2800" dirty="0"/>
              <a:t>..к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hlinkClick r:id="" action="ppaction://hlinkshowjump?jump=nextslide">
              <a:snd r:embed="rId6" name="chimes.wav"/>
            </a:hlinkClick>
            <a:extLst>
              <a:ext uri="{FF2B5EF4-FFF2-40B4-BE49-F238E27FC236}">
                <a16:creationId xmlns="" xmlns:a16="http://schemas.microsoft.com/office/drawing/2014/main" id="{B203DFF4-893E-F749-EB1E-F1D138010457}"/>
              </a:ext>
            </a:extLst>
          </p:cNvPr>
          <p:cNvSpPr txBox="1"/>
          <p:nvPr/>
        </p:nvSpPr>
        <p:spPr>
          <a:xfrm>
            <a:off x="1481892" y="4145016"/>
            <a:ext cx="11373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Б) </a:t>
            </a:r>
            <a:r>
              <a:rPr lang="uk-UA" sz="2800" dirty="0" err="1"/>
              <a:t>мороз..во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58B984A-06F2-312D-4E6F-E5D98575AD53}"/>
              </a:ext>
            </a:extLst>
          </p:cNvPr>
          <p:cNvSpPr txBox="1"/>
          <p:nvPr/>
        </p:nvSpPr>
        <p:spPr>
          <a:xfrm>
            <a:off x="1851504" y="5157563"/>
            <a:ext cx="8819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В) </a:t>
            </a:r>
            <a:r>
              <a:rPr lang="uk-UA" sz="2800" dirty="0"/>
              <a:t>лож..</a:t>
            </a:r>
            <a:r>
              <a:rPr lang="uk-UA" sz="2800" dirty="0" err="1"/>
              <a:t>чка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7B9BCBB2-77F5-4F19-CBBF-B26DED6F4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28" y="5899676"/>
            <a:ext cx="8971811" cy="897222"/>
          </a:xfrm>
          <a:prstGeom prst="rect">
            <a:avLst/>
          </a:prstGeom>
        </p:spPr>
      </p:pic>
      <p:sp>
        <p:nvSpPr>
          <p:cNvPr id="22" name="TextBox 21">
            <a:hlinkClick r:id="" action="ppaction://hlinkshowjump?jump=nextslide">
              <a:snd r:embed="rId6" name="chimes.wav"/>
            </a:hlinkClick>
            <a:extLst>
              <a:ext uri="{FF2B5EF4-FFF2-40B4-BE49-F238E27FC236}">
                <a16:creationId xmlns="" xmlns:a16="http://schemas.microsoft.com/office/drawing/2014/main" id="{7053101C-E6FA-6526-9D37-C05A3EA59FF4}"/>
              </a:ext>
            </a:extLst>
          </p:cNvPr>
          <p:cNvSpPr txBox="1"/>
          <p:nvPr/>
        </p:nvSpPr>
        <p:spPr>
          <a:xfrm>
            <a:off x="3358089" y="6065581"/>
            <a:ext cx="88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Comic Sans MS" panose="030F0702030302020204" pitchFamily="66" charset="0"/>
              </a:rPr>
              <a:t>Г) </a:t>
            </a:r>
            <a:r>
              <a:rPr lang="uk-UA" sz="2800" dirty="0" err="1"/>
              <a:t>фант..к</a:t>
            </a:r>
            <a:endParaRPr lang="uk-UA" sz="2800" dirty="0">
              <a:latin typeface="Comic Sans MS" panose="030F0702030302020204" pitchFamily="66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001" y="3097292"/>
            <a:ext cx="1368403" cy="1998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656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C283F9D-B2A3-AF1B-CE94-10951CC88FED}"/>
              </a:ext>
            </a:extLst>
          </p:cNvPr>
          <p:cNvSpPr>
            <a:spLocks noGrp="1"/>
          </p:cNvSpPr>
          <p:nvPr/>
        </p:nvSpPr>
        <p:spPr>
          <a:xfrm>
            <a:off x="1607829" y="606340"/>
            <a:ext cx="1581665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13">
            <a:extLst>
              <a:ext uri="{FF2B5EF4-FFF2-40B4-BE49-F238E27FC236}">
                <a16:creationId xmlns="" xmlns:a16="http://schemas.microsoft.com/office/drawing/2014/main" id="{673C1879-2B77-FDCE-AAFB-14059F0C5029}"/>
              </a:ext>
            </a:extLst>
          </p:cNvPr>
          <p:cNvSpPr txBox="1"/>
          <p:nvPr/>
        </p:nvSpPr>
        <p:spPr>
          <a:xfrm>
            <a:off x="1594902" y="144677"/>
            <a:ext cx="1660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2">
            <a:extLst>
              <a:ext uri="{FF2B5EF4-FFF2-40B4-BE49-F238E27FC236}">
                <a16:creationId xmlns="" xmlns:a16="http://schemas.microsoft.com/office/drawing/2014/main" id="{127EBC84-C192-11A4-6E83-F40B5FB24B8D}"/>
              </a:ext>
            </a:extLst>
          </p:cNvPr>
          <p:cNvSpPr/>
          <p:nvPr/>
        </p:nvSpPr>
        <p:spPr>
          <a:xfrm>
            <a:off x="3375544" y="417785"/>
            <a:ext cx="8627569" cy="56252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Культура слова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3B9B949-2D64-922E-5D64-9B8B4491D9D4}"/>
              </a:ext>
            </a:extLst>
          </p:cNvPr>
          <p:cNvSpPr txBox="1"/>
          <p:nvPr/>
        </p:nvSpPr>
        <p:spPr>
          <a:xfrm>
            <a:off x="4003963" y="1895452"/>
            <a:ext cx="7606163" cy="3416320"/>
          </a:xfrm>
          <a:prstGeom prst="rect">
            <a:avLst/>
          </a:prstGeom>
          <a:solidFill>
            <a:schemeClr val="accent2"/>
          </a:solidFill>
          <a:ln w="57150">
            <a:solidFill>
              <a:srgbClr val="002060"/>
            </a:solidFill>
            <a:prstDash val="sysDash"/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lnSpc>
                <a:spcPct val="150000"/>
              </a:lnSpc>
              <a:defRPr sz="4800" b="1" i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lnSpc>
                <a:spcPct val="100000"/>
              </a:lnSpc>
            </a:pPr>
            <a:r>
              <a:rPr lang="uk-UA" sz="3600" dirty="0"/>
              <a:t>Радимо не надуживати використанням слова </a:t>
            </a:r>
            <a:r>
              <a:rPr lang="uk-UA" sz="3600" i="1" dirty="0">
                <a:solidFill>
                  <a:srgbClr val="FFFF00"/>
                </a:solidFill>
              </a:rPr>
              <a:t>відкривати. </a:t>
            </a:r>
            <a:r>
              <a:rPr lang="uk-UA" sz="3600" dirty="0"/>
              <a:t>Запам’ятайте: </a:t>
            </a:r>
            <a:r>
              <a:rPr lang="uk-UA" sz="3600" i="1" dirty="0">
                <a:solidFill>
                  <a:srgbClr val="FFFF00"/>
                </a:solidFill>
              </a:rPr>
              <a:t>очі розплющують і заплющують; книжку розгортають і згортають; двері відчиняють і зачиняють.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16" y="1220630"/>
            <a:ext cx="3564083" cy="31989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898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8F195A92-4B72-7EAE-6024-5C3A2D3C02AF}"/>
              </a:ext>
            </a:extLst>
          </p:cNvPr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23.02.2025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9C5DF25-AD3E-C50B-174F-1921425083C6}"/>
              </a:ext>
            </a:extLst>
          </p:cNvPr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4">
            <a:extLst>
              <a:ext uri="{FF2B5EF4-FFF2-40B4-BE49-F238E27FC236}">
                <a16:creationId xmlns="" xmlns:a16="http://schemas.microsoft.com/office/drawing/2014/main" id="{B64E78D1-0CEB-6891-FFD8-B0C1AAE8BCA9}"/>
              </a:ext>
            </a:extLst>
          </p:cNvPr>
          <p:cNvSpPr/>
          <p:nvPr/>
        </p:nvSpPr>
        <p:spPr>
          <a:xfrm>
            <a:off x="3355596" y="494530"/>
            <a:ext cx="8732067" cy="461666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Рефлексія. Вправа «Оберіть свій олівець» </a:t>
            </a:r>
          </a:p>
        </p:txBody>
      </p:sp>
      <p:pic>
        <p:nvPicPr>
          <p:cNvPr id="5" name="Picture 10" descr="Стакан для ручек и карандашей - MYSH688240">
            <a:extLst>
              <a:ext uri="{FF2B5EF4-FFF2-40B4-BE49-F238E27FC236}">
                <a16:creationId xmlns="" xmlns:a16="http://schemas.microsoft.com/office/drawing/2014/main" id="{054C05A0-23DF-FFA1-F5D5-34805CD845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98" t="49989" r="52778"/>
          <a:stretch/>
        </p:blipFill>
        <p:spPr bwMode="auto">
          <a:xfrm>
            <a:off x="926132" y="2449167"/>
            <a:ext cx="1930885" cy="270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Стакан для ручек и карандашей - MYSH688240">
            <a:extLst>
              <a:ext uri="{FF2B5EF4-FFF2-40B4-BE49-F238E27FC236}">
                <a16:creationId xmlns="" xmlns:a16="http://schemas.microsoft.com/office/drawing/2014/main" id="{4476E3AE-44BA-6BBB-82C1-E8DD5927D6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1" r="52145" b="50011"/>
          <a:stretch/>
        </p:blipFill>
        <p:spPr bwMode="auto">
          <a:xfrm>
            <a:off x="9474868" y="2431580"/>
            <a:ext cx="1991227" cy="270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Стакан для ручек и карандашей - MYSH688240">
            <a:extLst>
              <a:ext uri="{FF2B5EF4-FFF2-40B4-BE49-F238E27FC236}">
                <a16:creationId xmlns="" xmlns:a16="http://schemas.microsoft.com/office/drawing/2014/main" id="{60590E64-D6BC-92DB-143D-3BAC5FB207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31" r="14078" b="50579"/>
          <a:stretch/>
        </p:blipFill>
        <p:spPr bwMode="auto">
          <a:xfrm>
            <a:off x="6509967" y="2408975"/>
            <a:ext cx="2036480" cy="266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Стакан для ручек и карандашей - MYSH688240">
            <a:extLst>
              <a:ext uri="{FF2B5EF4-FFF2-40B4-BE49-F238E27FC236}">
                <a16:creationId xmlns="" xmlns:a16="http://schemas.microsoft.com/office/drawing/2014/main" id="{F276B02D-980B-5D39-14BA-21D58F9E6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95" t="49989" r="11616"/>
          <a:stretch/>
        </p:blipFill>
        <p:spPr bwMode="auto">
          <a:xfrm>
            <a:off x="3521943" y="2449167"/>
            <a:ext cx="2323096" cy="270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0AA717B0-25F1-9637-3ECA-2D55766C6D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86" b="27395"/>
          <a:stretch/>
        </p:blipFill>
        <p:spPr bwMode="auto">
          <a:xfrm rot="21248882">
            <a:off x="1734841" y="1539646"/>
            <a:ext cx="436764" cy="174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BF1274FF-D386-D2E5-4C1E-9FBE172951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971" b="23299"/>
          <a:stretch/>
        </p:blipFill>
        <p:spPr bwMode="auto">
          <a:xfrm rot="268393">
            <a:off x="4481158" y="1475219"/>
            <a:ext cx="426439" cy="184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E3F16E2A-6926-3F8A-63E0-025F6C392B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60" r="27029" b="22248"/>
          <a:stretch/>
        </p:blipFill>
        <p:spPr bwMode="auto">
          <a:xfrm rot="294658">
            <a:off x="7206060" y="1477588"/>
            <a:ext cx="402649" cy="186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80FCEAF3-ABD5-5927-147E-BAE2980217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6" r="54524" b="21304"/>
          <a:stretch/>
        </p:blipFill>
        <p:spPr bwMode="auto">
          <a:xfrm rot="162794">
            <a:off x="10269544" y="1496600"/>
            <a:ext cx="398763" cy="188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">
            <a:extLst>
              <a:ext uri="{FF2B5EF4-FFF2-40B4-BE49-F238E27FC236}">
                <a16:creationId xmlns="" xmlns:a16="http://schemas.microsoft.com/office/drawing/2014/main" id="{08263B23-E384-CE73-6711-23CD0A7BFA51}"/>
              </a:ext>
            </a:extLst>
          </p:cNvPr>
          <p:cNvSpPr/>
          <p:nvPr/>
        </p:nvSpPr>
        <p:spPr>
          <a:xfrm>
            <a:off x="1038725" y="3539068"/>
            <a:ext cx="1818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 було дуже просто!</a:t>
            </a:r>
            <a:endParaRPr lang="ru-RU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6BA0D57D-4DF6-187B-B375-A9FB4306581B}"/>
              </a:ext>
            </a:extLst>
          </p:cNvPr>
          <p:cNvSpPr txBox="1"/>
          <p:nvPr/>
        </p:nvSpPr>
        <p:spPr>
          <a:xfrm>
            <a:off x="9415723" y="3553648"/>
            <a:ext cx="2050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Мені нічого не вдалося!</a:t>
            </a:r>
            <a:endParaRPr lang="ru-RU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E446BBC-8C9C-825F-0BA2-B864DAEDB767}"/>
              </a:ext>
            </a:extLst>
          </p:cNvPr>
          <p:cNvSpPr txBox="1"/>
          <p:nvPr/>
        </p:nvSpPr>
        <p:spPr>
          <a:xfrm>
            <a:off x="3799470" y="3572318"/>
            <a:ext cx="1696172" cy="919401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Було цікаво!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CC31727-1B79-486D-216E-CBB4FF04FEE7}"/>
              </a:ext>
            </a:extLst>
          </p:cNvPr>
          <p:cNvSpPr txBox="1"/>
          <p:nvPr/>
        </p:nvSpPr>
        <p:spPr>
          <a:xfrm>
            <a:off x="6693418" y="3539070"/>
            <a:ext cx="1656425" cy="919401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Було важко!</a:t>
            </a:r>
          </a:p>
        </p:txBody>
      </p:sp>
      <p:pic>
        <p:nvPicPr>
          <p:cNvPr id="17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E55E31FA-5458-773A-F8DA-6E0831791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86" r="-630" b="587"/>
          <a:stretch/>
        </p:blipFill>
        <p:spPr bwMode="auto">
          <a:xfrm rot="4642551">
            <a:off x="5239771" y="4690083"/>
            <a:ext cx="497722" cy="268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8B7EFAAC-3873-95CC-2674-176215FB4A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9716" b="435"/>
          <a:stretch/>
        </p:blipFill>
        <p:spPr bwMode="auto">
          <a:xfrm rot="5983612">
            <a:off x="9635195" y="4710236"/>
            <a:ext cx="477451" cy="2684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DF1A263A-2094-3866-3EC7-5F5306D7EB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60" r="25092" b="-1024"/>
          <a:stretch/>
        </p:blipFill>
        <p:spPr bwMode="auto">
          <a:xfrm rot="16200000">
            <a:off x="6615644" y="4573520"/>
            <a:ext cx="490771" cy="272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Кира-скрап - клипарт и рамки на прозрачном фоне">
            <a:extLst>
              <a:ext uri="{FF2B5EF4-FFF2-40B4-BE49-F238E27FC236}">
                <a16:creationId xmlns="" xmlns:a16="http://schemas.microsoft.com/office/drawing/2014/main" id="{96C1CF2C-E602-1F99-1DBC-BBEAFFDF2D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6" r="51457" b="-833"/>
          <a:stretch/>
        </p:blipFill>
        <p:spPr bwMode="auto">
          <a:xfrm rot="15665324">
            <a:off x="2774145" y="4599195"/>
            <a:ext cx="513064" cy="271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3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23.02.2025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128118" y="1083078"/>
            <a:ext cx="5672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>
                <a:solidFill>
                  <a:srgbClr val="0070C0"/>
                </a:solidFill>
              </a:rPr>
              <a:t>Домашнє завдання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5215" y="2126944"/>
            <a:ext cx="82739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Повторити правила пар. 10-13.</a:t>
            </a:r>
          </a:p>
          <a:p>
            <a:r>
              <a:rPr lang="uk-UA" sz="2800" b="1" dirty="0"/>
              <a:t>Перепишіть слова, уставляючи пропущені літери.</a:t>
            </a:r>
          </a:p>
          <a:p>
            <a:r>
              <a:rPr lang="uk-UA" sz="2800" dirty="0"/>
              <a:t>Зуб..к, </a:t>
            </a:r>
            <a:r>
              <a:rPr lang="uk-UA" sz="2800" dirty="0" err="1"/>
              <a:t>тіст</a:t>
            </a:r>
            <a:r>
              <a:rPr lang="uk-UA" sz="2800" dirty="0"/>
              <a:t>..</a:t>
            </a:r>
            <a:r>
              <a:rPr lang="uk-UA" sz="2800" dirty="0" err="1"/>
              <a:t>чко</a:t>
            </a:r>
            <a:r>
              <a:rPr lang="uk-UA" sz="2800" dirty="0"/>
              <a:t>, </a:t>
            </a:r>
            <a:r>
              <a:rPr lang="uk-UA" sz="2800" dirty="0" err="1"/>
              <a:t>власн</a:t>
            </a:r>
            <a:r>
              <a:rPr lang="uk-UA" sz="2800" dirty="0"/>
              <a:t>..ця, </a:t>
            </a:r>
            <a:r>
              <a:rPr lang="uk-UA" sz="2800" dirty="0" err="1"/>
              <a:t>біднес</a:t>
            </a:r>
            <a:r>
              <a:rPr lang="uk-UA" sz="2800" dirty="0"/>
              <a:t>..</a:t>
            </a:r>
            <a:r>
              <a:rPr lang="uk-UA" sz="2800" dirty="0" err="1"/>
              <a:t>нький</a:t>
            </a:r>
            <a:r>
              <a:rPr lang="uk-UA" sz="2800" dirty="0"/>
              <a:t>, </a:t>
            </a:r>
            <a:r>
              <a:rPr lang="uk-UA" sz="2800" dirty="0" err="1"/>
              <a:t>красунч</a:t>
            </a:r>
            <a:r>
              <a:rPr lang="uk-UA" sz="2800" dirty="0"/>
              <a:t>..к, вул..</a:t>
            </a:r>
            <a:r>
              <a:rPr lang="uk-UA" sz="2800" dirty="0" err="1"/>
              <a:t>чка</a:t>
            </a:r>
            <a:r>
              <a:rPr lang="uk-UA" sz="2800" dirty="0"/>
              <a:t>, </a:t>
            </a:r>
            <a:r>
              <a:rPr lang="uk-UA" sz="2800" dirty="0" err="1"/>
              <a:t>середов</a:t>
            </a:r>
            <a:r>
              <a:rPr lang="uk-UA" sz="2800" dirty="0"/>
              <a:t>..ще, </a:t>
            </a:r>
            <a:r>
              <a:rPr lang="uk-UA" sz="2800" dirty="0" err="1"/>
              <a:t>обітн</a:t>
            </a:r>
            <a:r>
              <a:rPr lang="uk-UA" sz="2800" dirty="0"/>
              <a:t>..ця, вікон..</a:t>
            </a:r>
            <a:r>
              <a:rPr lang="uk-UA" sz="2800" dirty="0" err="1"/>
              <a:t>чко</a:t>
            </a:r>
            <a:r>
              <a:rPr lang="uk-UA" sz="2800" dirty="0"/>
              <a:t>, </a:t>
            </a:r>
            <a:r>
              <a:rPr lang="uk-UA" sz="2800" dirty="0" err="1"/>
              <a:t>камінч</a:t>
            </a:r>
            <a:r>
              <a:rPr lang="uk-UA" sz="2800" dirty="0"/>
              <a:t>..к, </a:t>
            </a:r>
            <a:r>
              <a:rPr lang="uk-UA" sz="2800" dirty="0" err="1"/>
              <a:t>гусен</a:t>
            </a:r>
            <a:r>
              <a:rPr lang="uk-UA" sz="2800" dirty="0"/>
              <a:t>..ця, </a:t>
            </a:r>
            <a:r>
              <a:rPr lang="uk-UA" sz="2800" dirty="0" err="1"/>
              <a:t>трош</a:t>
            </a:r>
            <a:r>
              <a:rPr lang="uk-UA" sz="2800" dirty="0"/>
              <a:t>..</a:t>
            </a:r>
            <a:r>
              <a:rPr lang="uk-UA" sz="2800" dirty="0" err="1"/>
              <a:t>чки</a:t>
            </a:r>
            <a:r>
              <a:rPr lang="uk-UA" sz="2800" dirty="0"/>
              <a:t>, рот..к, </a:t>
            </a:r>
            <a:r>
              <a:rPr lang="uk-UA" sz="2800" dirty="0" err="1"/>
              <a:t>станов</a:t>
            </a:r>
            <a:r>
              <a:rPr lang="uk-UA" sz="2800" dirty="0"/>
              <a:t>..ще, руч..</a:t>
            </a:r>
            <a:r>
              <a:rPr lang="uk-UA" sz="2800" dirty="0" err="1"/>
              <a:t>нька</a:t>
            </a:r>
            <a:r>
              <a:rPr lang="uk-UA" sz="2800" dirty="0"/>
              <a:t>, </a:t>
            </a:r>
            <a:r>
              <a:rPr lang="uk-UA" sz="2800" dirty="0" err="1"/>
              <a:t>художн</a:t>
            </a:r>
            <a:r>
              <a:rPr lang="uk-UA" sz="2800" dirty="0"/>
              <a:t>..ця, </a:t>
            </a:r>
            <a:r>
              <a:rPr lang="uk-UA" sz="2800" dirty="0" err="1"/>
              <a:t>печ</a:t>
            </a:r>
            <a:r>
              <a:rPr lang="uk-UA" sz="2800" dirty="0"/>
              <a:t>..</a:t>
            </a:r>
            <a:r>
              <a:rPr lang="uk-UA" sz="2800" dirty="0" err="1"/>
              <a:t>во</a:t>
            </a:r>
            <a:r>
              <a:rPr lang="uk-UA" sz="2800" dirty="0"/>
              <a:t>, </a:t>
            </a:r>
            <a:r>
              <a:rPr lang="uk-UA" sz="2800" dirty="0" err="1"/>
              <a:t>розумн</a:t>
            </a:r>
            <a:r>
              <a:rPr lang="uk-UA" sz="2800" dirty="0"/>
              <a:t>..ця, </a:t>
            </a:r>
            <a:r>
              <a:rPr lang="uk-UA" sz="2800" dirty="0" err="1"/>
              <a:t>горщ</a:t>
            </a:r>
            <a:r>
              <a:rPr lang="uk-UA" sz="2800" dirty="0"/>
              <a:t>..к, гр..</a:t>
            </a:r>
            <a:r>
              <a:rPr lang="uk-UA" sz="2800" dirty="0" err="1"/>
              <a:t>чко</a:t>
            </a:r>
            <a:r>
              <a:rPr lang="uk-UA" sz="2800" dirty="0"/>
              <a:t>, </a:t>
            </a:r>
            <a:r>
              <a:rPr lang="uk-UA" sz="2800" dirty="0" err="1"/>
              <a:t>супутн</a:t>
            </a:r>
            <a:r>
              <a:rPr lang="uk-UA" sz="2800" dirty="0"/>
              <a:t>..ця.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20ef798-534b-402a-a86a-7dceafc836a6" xsi:nil="true"/>
    <lcf76f155ced4ddcb4097134ff3c332f xmlns="ee0984ec-49e2-4cbf-a022-64dd7777188c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9F1DBE881A491E4A88AF7A8C6C2028CF" ma:contentTypeVersion="13" ma:contentTypeDescription="Створення нового документа." ma:contentTypeScope="" ma:versionID="09da446247971762431811c170cfb940">
  <xsd:schema xmlns:xsd="http://www.w3.org/2001/XMLSchema" xmlns:xs="http://www.w3.org/2001/XMLSchema" xmlns:p="http://schemas.microsoft.com/office/2006/metadata/properties" xmlns:ns2="ee0984ec-49e2-4cbf-a022-64dd7777188c" xmlns:ns3="d20ef798-534b-402a-a86a-7dceafc836a6" targetNamespace="http://schemas.microsoft.com/office/2006/metadata/properties" ma:root="true" ma:fieldsID="51628a2027f22fd3c7dd733cb9a8b80a" ns2:_="" ns3:_="">
    <xsd:import namespace="ee0984ec-49e2-4cbf-a022-64dd7777188c"/>
    <xsd:import namespace="d20ef798-534b-402a-a86a-7dceafc836a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984ec-49e2-4cbf-a022-64dd777718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Теги зображень" ma:readOnly="false" ma:fieldId="{5cf76f15-5ced-4ddc-b409-7134ff3c332f}" ma:taxonomyMulti="true" ma:sspId="a2bbd6ec-7d72-4061-be89-78db38b2f1d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0ef798-534b-402a-a86a-7dceafc836a6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42e089c-0a40-455f-8c11-eac4014ae0a1}" ma:internalName="TaxCatchAll" ma:showField="CatchAllData" ma:web="d20ef798-534b-402a-a86a-7dceafc836a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вмісту"/>
        <xsd:element ref="dc:title" minOccurs="0" maxOccurs="1" ma:index="4" ma:displayName="Заголовок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4A6EDC-D478-4B1E-B30F-7D7EB99BFF49}">
  <ds:schemaRefs>
    <ds:schemaRef ds:uri="http://schemas.microsoft.com/office/2006/metadata/properties"/>
    <ds:schemaRef ds:uri="http://schemas.microsoft.com/office/infopath/2007/PartnerControls"/>
    <ds:schemaRef ds:uri="d20ef798-534b-402a-a86a-7dceafc836a6"/>
    <ds:schemaRef ds:uri="ee0984ec-49e2-4cbf-a022-64dd7777188c"/>
  </ds:schemaRefs>
</ds:datastoreItem>
</file>

<file path=customXml/itemProps2.xml><?xml version="1.0" encoding="utf-8"?>
<ds:datastoreItem xmlns:ds="http://schemas.openxmlformats.org/officeDocument/2006/customXml" ds:itemID="{6F844A31-4659-4BE2-821D-886351196F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657970-1E04-40CB-8002-4AF6C18F38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0984ec-49e2-4cbf-a022-64dd7777188c"/>
    <ds:schemaRef ds:uri="d20ef798-534b-402a-a86a-7dceafc836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7309</TotalTime>
  <Words>767</Words>
  <Application>Microsoft Office PowerPoint</Application>
  <PresentationFormat>Произвольный</PresentationFormat>
  <Paragraphs>138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Правопис значущих частин слова. Орфограма. Орфографічний словник </vt:lpstr>
      <vt:lpstr>Пам’ятай: тобі все під силу!  Усміхнись новому дню!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Зверни увагу! </vt:lpstr>
      <vt:lpstr> </vt:lpstr>
      <vt:lpstr>Презентация PowerPoint</vt:lpstr>
      <vt:lpstr>Мовне дослідження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admin</cp:lastModifiedBy>
  <cp:revision>689</cp:revision>
  <dcterms:created xsi:type="dcterms:W3CDTF">2018-01-05T16:38:53Z</dcterms:created>
  <dcterms:modified xsi:type="dcterms:W3CDTF">2025-02-23T15:41:30Z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0x0101009F1DBE881A491E4A88AF7A8C6C2028CF</vt:lpwstr>
  </property>
</Properties>
</file>