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73" r:id="rId3"/>
    <p:sldId id="257" r:id="rId4"/>
    <p:sldId id="258" r:id="rId5"/>
    <p:sldId id="259" r:id="rId6"/>
    <p:sldId id="260" r:id="rId7"/>
    <p:sldId id="261" r:id="rId8"/>
    <p:sldId id="262" r:id="rId9"/>
    <p:sldId id="263" r:id="rId10"/>
    <p:sldId id="265" r:id="rId11"/>
    <p:sldId id="270" r:id="rId12"/>
    <p:sldId id="267" r:id="rId13"/>
    <p:sldId id="271" r:id="rId14"/>
    <p:sldId id="272" r:id="rId15"/>
    <p:sldId id="266" r:id="rId16"/>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0" d="100"/>
          <a:sy n="70" d="100"/>
        </p:scale>
        <p:origin x="-1386" y="-10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7082EAD9-51E2-4EA6-B381-2F2B6FB1FC67}" type="datetimeFigureOut">
              <a:rPr lang="ru-RU" smtClean="0"/>
              <a:t>20.02.2024</a:t>
            </a:fld>
            <a:endParaRPr lang="ru-RU" dirty="0"/>
          </a:p>
        </p:txBody>
      </p:sp>
      <p:sp>
        <p:nvSpPr>
          <p:cNvPr id="5" name="Нижний колонтитул 4"/>
          <p:cNvSpPr>
            <a:spLocks noGrp="1"/>
          </p:cNvSpPr>
          <p:nvPr>
            <p:ph type="ftr" sz="quarter" idx="11"/>
          </p:nvPr>
        </p:nvSpPr>
        <p:spPr/>
        <p:txBody>
          <a:bodyPr/>
          <a:lstStyle/>
          <a:p>
            <a:endParaRPr lang="ru-RU" dirty="0"/>
          </a:p>
        </p:txBody>
      </p:sp>
      <p:sp>
        <p:nvSpPr>
          <p:cNvPr id="6" name="Номер слайда 5"/>
          <p:cNvSpPr>
            <a:spLocks noGrp="1"/>
          </p:cNvSpPr>
          <p:nvPr>
            <p:ph type="sldNum" sz="quarter" idx="12"/>
          </p:nvPr>
        </p:nvSpPr>
        <p:spPr/>
        <p:txBody>
          <a:bodyPr/>
          <a:lstStyle/>
          <a:p>
            <a:fld id="{2498C98D-00B0-4A3F-B70F-B726BF8518C0}" type="slidenum">
              <a:rPr lang="ru-RU" smtClean="0"/>
              <a:t>‹#›</a:t>
            </a:fld>
            <a:endParaRPr lang="ru-RU" dirty="0"/>
          </a:p>
        </p:txBody>
      </p:sp>
    </p:spTree>
    <p:extLst>
      <p:ext uri="{BB962C8B-B14F-4D97-AF65-F5344CB8AC3E}">
        <p14:creationId xmlns:p14="http://schemas.microsoft.com/office/powerpoint/2010/main" val="362029934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7082EAD9-51E2-4EA6-B381-2F2B6FB1FC67}" type="datetimeFigureOut">
              <a:rPr lang="ru-RU" smtClean="0"/>
              <a:t>20.02.2024</a:t>
            </a:fld>
            <a:endParaRPr lang="ru-RU" dirty="0"/>
          </a:p>
        </p:txBody>
      </p:sp>
      <p:sp>
        <p:nvSpPr>
          <p:cNvPr id="5" name="Нижний колонтитул 4"/>
          <p:cNvSpPr>
            <a:spLocks noGrp="1"/>
          </p:cNvSpPr>
          <p:nvPr>
            <p:ph type="ftr" sz="quarter" idx="11"/>
          </p:nvPr>
        </p:nvSpPr>
        <p:spPr/>
        <p:txBody>
          <a:bodyPr/>
          <a:lstStyle/>
          <a:p>
            <a:endParaRPr lang="ru-RU" dirty="0"/>
          </a:p>
        </p:txBody>
      </p:sp>
      <p:sp>
        <p:nvSpPr>
          <p:cNvPr id="6" name="Номер слайда 5"/>
          <p:cNvSpPr>
            <a:spLocks noGrp="1"/>
          </p:cNvSpPr>
          <p:nvPr>
            <p:ph type="sldNum" sz="quarter" idx="12"/>
          </p:nvPr>
        </p:nvSpPr>
        <p:spPr/>
        <p:txBody>
          <a:bodyPr/>
          <a:lstStyle/>
          <a:p>
            <a:fld id="{2498C98D-00B0-4A3F-B70F-B726BF8518C0}" type="slidenum">
              <a:rPr lang="ru-RU" smtClean="0"/>
              <a:t>‹#›</a:t>
            </a:fld>
            <a:endParaRPr lang="ru-RU" dirty="0"/>
          </a:p>
        </p:txBody>
      </p:sp>
    </p:spTree>
    <p:extLst>
      <p:ext uri="{BB962C8B-B14F-4D97-AF65-F5344CB8AC3E}">
        <p14:creationId xmlns:p14="http://schemas.microsoft.com/office/powerpoint/2010/main" val="6456684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7082EAD9-51E2-4EA6-B381-2F2B6FB1FC67}" type="datetimeFigureOut">
              <a:rPr lang="ru-RU" smtClean="0"/>
              <a:t>20.02.2024</a:t>
            </a:fld>
            <a:endParaRPr lang="ru-RU" dirty="0"/>
          </a:p>
        </p:txBody>
      </p:sp>
      <p:sp>
        <p:nvSpPr>
          <p:cNvPr id="5" name="Нижний колонтитул 4"/>
          <p:cNvSpPr>
            <a:spLocks noGrp="1"/>
          </p:cNvSpPr>
          <p:nvPr>
            <p:ph type="ftr" sz="quarter" idx="11"/>
          </p:nvPr>
        </p:nvSpPr>
        <p:spPr/>
        <p:txBody>
          <a:bodyPr/>
          <a:lstStyle/>
          <a:p>
            <a:endParaRPr lang="ru-RU" dirty="0"/>
          </a:p>
        </p:txBody>
      </p:sp>
      <p:sp>
        <p:nvSpPr>
          <p:cNvPr id="6" name="Номер слайда 5"/>
          <p:cNvSpPr>
            <a:spLocks noGrp="1"/>
          </p:cNvSpPr>
          <p:nvPr>
            <p:ph type="sldNum" sz="quarter" idx="12"/>
          </p:nvPr>
        </p:nvSpPr>
        <p:spPr/>
        <p:txBody>
          <a:bodyPr/>
          <a:lstStyle/>
          <a:p>
            <a:fld id="{2498C98D-00B0-4A3F-B70F-B726BF8518C0}" type="slidenum">
              <a:rPr lang="ru-RU" smtClean="0"/>
              <a:t>‹#›</a:t>
            </a:fld>
            <a:endParaRPr lang="ru-RU" dirty="0"/>
          </a:p>
        </p:txBody>
      </p:sp>
    </p:spTree>
    <p:extLst>
      <p:ext uri="{BB962C8B-B14F-4D97-AF65-F5344CB8AC3E}">
        <p14:creationId xmlns:p14="http://schemas.microsoft.com/office/powerpoint/2010/main" val="100946270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7082EAD9-51E2-4EA6-B381-2F2B6FB1FC67}" type="datetimeFigureOut">
              <a:rPr lang="ru-RU" smtClean="0"/>
              <a:t>20.02.2024</a:t>
            </a:fld>
            <a:endParaRPr lang="ru-RU" dirty="0"/>
          </a:p>
        </p:txBody>
      </p:sp>
      <p:sp>
        <p:nvSpPr>
          <p:cNvPr id="6" name="Нижний колонтитул 5"/>
          <p:cNvSpPr>
            <a:spLocks noGrp="1"/>
          </p:cNvSpPr>
          <p:nvPr>
            <p:ph type="ftr" sz="quarter" idx="11"/>
          </p:nvPr>
        </p:nvSpPr>
        <p:spPr/>
        <p:txBody>
          <a:bodyPr/>
          <a:lstStyle/>
          <a:p>
            <a:endParaRPr lang="ru-RU" dirty="0"/>
          </a:p>
        </p:txBody>
      </p:sp>
      <p:sp>
        <p:nvSpPr>
          <p:cNvPr id="7" name="Номер слайда 6"/>
          <p:cNvSpPr>
            <a:spLocks noGrp="1"/>
          </p:cNvSpPr>
          <p:nvPr>
            <p:ph type="sldNum" sz="quarter" idx="12"/>
          </p:nvPr>
        </p:nvSpPr>
        <p:spPr/>
        <p:txBody>
          <a:bodyPr/>
          <a:lstStyle/>
          <a:p>
            <a:fld id="{2498C98D-00B0-4A3F-B70F-B726BF8518C0}" type="slidenum">
              <a:rPr lang="ru-RU" smtClean="0"/>
              <a:t>‹#›</a:t>
            </a:fld>
            <a:endParaRPr lang="ru-RU" dirty="0"/>
          </a:p>
        </p:txBody>
      </p:sp>
    </p:spTree>
    <p:extLst>
      <p:ext uri="{BB962C8B-B14F-4D97-AF65-F5344CB8AC3E}">
        <p14:creationId xmlns:p14="http://schemas.microsoft.com/office/powerpoint/2010/main" val="830433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7082EAD9-51E2-4EA6-B381-2F2B6FB1FC67}" type="datetimeFigureOut">
              <a:rPr lang="ru-RU" smtClean="0"/>
              <a:t>20.02.2024</a:t>
            </a:fld>
            <a:endParaRPr lang="ru-RU" dirty="0"/>
          </a:p>
        </p:txBody>
      </p:sp>
      <p:sp>
        <p:nvSpPr>
          <p:cNvPr id="8" name="Нижний колонтитул 7"/>
          <p:cNvSpPr>
            <a:spLocks noGrp="1"/>
          </p:cNvSpPr>
          <p:nvPr>
            <p:ph type="ftr" sz="quarter" idx="11"/>
          </p:nvPr>
        </p:nvSpPr>
        <p:spPr/>
        <p:txBody>
          <a:bodyPr/>
          <a:lstStyle/>
          <a:p>
            <a:endParaRPr lang="ru-RU" dirty="0"/>
          </a:p>
        </p:txBody>
      </p:sp>
      <p:sp>
        <p:nvSpPr>
          <p:cNvPr id="9" name="Номер слайда 8"/>
          <p:cNvSpPr>
            <a:spLocks noGrp="1"/>
          </p:cNvSpPr>
          <p:nvPr>
            <p:ph type="sldNum" sz="quarter" idx="12"/>
          </p:nvPr>
        </p:nvSpPr>
        <p:spPr/>
        <p:txBody>
          <a:bodyPr/>
          <a:lstStyle/>
          <a:p>
            <a:fld id="{2498C98D-00B0-4A3F-B70F-B726BF8518C0}" type="slidenum">
              <a:rPr lang="ru-RU" smtClean="0"/>
              <a:t>‹#›</a:t>
            </a:fld>
            <a:endParaRPr lang="ru-RU" dirty="0"/>
          </a:p>
        </p:txBody>
      </p:sp>
    </p:spTree>
    <p:extLst>
      <p:ext uri="{BB962C8B-B14F-4D97-AF65-F5344CB8AC3E}">
        <p14:creationId xmlns:p14="http://schemas.microsoft.com/office/powerpoint/2010/main" val="37090611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7082EAD9-51E2-4EA6-B381-2F2B6FB1FC67}" type="datetimeFigureOut">
              <a:rPr lang="ru-RU" smtClean="0"/>
              <a:t>20.02.2024</a:t>
            </a:fld>
            <a:endParaRPr lang="ru-RU" dirty="0"/>
          </a:p>
        </p:txBody>
      </p:sp>
      <p:sp>
        <p:nvSpPr>
          <p:cNvPr id="4" name="Нижний колонтитул 3"/>
          <p:cNvSpPr>
            <a:spLocks noGrp="1"/>
          </p:cNvSpPr>
          <p:nvPr>
            <p:ph type="ftr" sz="quarter" idx="11"/>
          </p:nvPr>
        </p:nvSpPr>
        <p:spPr/>
        <p:txBody>
          <a:bodyPr/>
          <a:lstStyle/>
          <a:p>
            <a:endParaRPr lang="ru-RU" dirty="0"/>
          </a:p>
        </p:txBody>
      </p:sp>
      <p:sp>
        <p:nvSpPr>
          <p:cNvPr id="5" name="Номер слайда 4"/>
          <p:cNvSpPr>
            <a:spLocks noGrp="1"/>
          </p:cNvSpPr>
          <p:nvPr>
            <p:ph type="sldNum" sz="quarter" idx="12"/>
          </p:nvPr>
        </p:nvSpPr>
        <p:spPr/>
        <p:txBody>
          <a:bodyPr/>
          <a:lstStyle/>
          <a:p>
            <a:fld id="{2498C98D-00B0-4A3F-B70F-B726BF8518C0}" type="slidenum">
              <a:rPr lang="ru-RU" smtClean="0"/>
              <a:t>‹#›</a:t>
            </a:fld>
            <a:endParaRPr lang="ru-RU" dirty="0"/>
          </a:p>
        </p:txBody>
      </p:sp>
    </p:spTree>
    <p:extLst>
      <p:ext uri="{BB962C8B-B14F-4D97-AF65-F5344CB8AC3E}">
        <p14:creationId xmlns:p14="http://schemas.microsoft.com/office/powerpoint/2010/main" val="273216238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7082EAD9-51E2-4EA6-B381-2F2B6FB1FC67}" type="datetimeFigureOut">
              <a:rPr lang="ru-RU" smtClean="0"/>
              <a:t>20.02.2024</a:t>
            </a:fld>
            <a:endParaRPr lang="ru-RU" dirty="0"/>
          </a:p>
        </p:txBody>
      </p:sp>
      <p:sp>
        <p:nvSpPr>
          <p:cNvPr id="3" name="Нижний колонтитул 2"/>
          <p:cNvSpPr>
            <a:spLocks noGrp="1"/>
          </p:cNvSpPr>
          <p:nvPr>
            <p:ph type="ftr" sz="quarter" idx="11"/>
          </p:nvPr>
        </p:nvSpPr>
        <p:spPr/>
        <p:txBody>
          <a:bodyPr/>
          <a:lstStyle/>
          <a:p>
            <a:endParaRPr lang="ru-RU" dirty="0"/>
          </a:p>
        </p:txBody>
      </p:sp>
      <p:sp>
        <p:nvSpPr>
          <p:cNvPr id="4" name="Номер слайда 3"/>
          <p:cNvSpPr>
            <a:spLocks noGrp="1"/>
          </p:cNvSpPr>
          <p:nvPr>
            <p:ph type="sldNum" sz="quarter" idx="12"/>
          </p:nvPr>
        </p:nvSpPr>
        <p:spPr/>
        <p:txBody>
          <a:bodyPr/>
          <a:lstStyle/>
          <a:p>
            <a:fld id="{2498C98D-00B0-4A3F-B70F-B726BF8518C0}" type="slidenum">
              <a:rPr lang="ru-RU" smtClean="0"/>
              <a:t>‹#›</a:t>
            </a:fld>
            <a:endParaRPr lang="ru-RU" dirty="0"/>
          </a:p>
        </p:txBody>
      </p:sp>
    </p:spTree>
    <p:extLst>
      <p:ext uri="{BB962C8B-B14F-4D97-AF65-F5344CB8AC3E}">
        <p14:creationId xmlns:p14="http://schemas.microsoft.com/office/powerpoint/2010/main" val="420161835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Объект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7082EAD9-51E2-4EA6-B381-2F2B6FB1FC67}" type="datetimeFigureOut">
              <a:rPr lang="ru-RU" smtClean="0"/>
              <a:t>20.02.2024</a:t>
            </a:fld>
            <a:endParaRPr lang="ru-RU" dirty="0"/>
          </a:p>
        </p:txBody>
      </p:sp>
      <p:sp>
        <p:nvSpPr>
          <p:cNvPr id="6" name="Нижний колонтитул 5"/>
          <p:cNvSpPr>
            <a:spLocks noGrp="1"/>
          </p:cNvSpPr>
          <p:nvPr>
            <p:ph type="ftr" sz="quarter" idx="11"/>
          </p:nvPr>
        </p:nvSpPr>
        <p:spPr/>
        <p:txBody>
          <a:bodyPr/>
          <a:lstStyle/>
          <a:p>
            <a:endParaRPr lang="ru-RU" dirty="0"/>
          </a:p>
        </p:txBody>
      </p:sp>
      <p:sp>
        <p:nvSpPr>
          <p:cNvPr id="7" name="Номер слайда 6"/>
          <p:cNvSpPr>
            <a:spLocks noGrp="1"/>
          </p:cNvSpPr>
          <p:nvPr>
            <p:ph type="sldNum" sz="quarter" idx="12"/>
          </p:nvPr>
        </p:nvSpPr>
        <p:spPr/>
        <p:txBody>
          <a:bodyPr/>
          <a:lstStyle/>
          <a:p>
            <a:fld id="{2498C98D-00B0-4A3F-B70F-B726BF8518C0}" type="slidenum">
              <a:rPr lang="ru-RU" smtClean="0"/>
              <a:t>‹#›</a:t>
            </a:fld>
            <a:endParaRPr lang="ru-RU" dirty="0"/>
          </a:p>
        </p:txBody>
      </p:sp>
    </p:spTree>
    <p:extLst>
      <p:ext uri="{BB962C8B-B14F-4D97-AF65-F5344CB8AC3E}">
        <p14:creationId xmlns:p14="http://schemas.microsoft.com/office/powerpoint/2010/main" val="215582828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dirty="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7082EAD9-51E2-4EA6-B381-2F2B6FB1FC67}" type="datetimeFigureOut">
              <a:rPr lang="ru-RU" smtClean="0"/>
              <a:t>20.02.2024</a:t>
            </a:fld>
            <a:endParaRPr lang="ru-RU" dirty="0"/>
          </a:p>
        </p:txBody>
      </p:sp>
      <p:sp>
        <p:nvSpPr>
          <p:cNvPr id="6" name="Нижний колонтитул 5"/>
          <p:cNvSpPr>
            <a:spLocks noGrp="1"/>
          </p:cNvSpPr>
          <p:nvPr>
            <p:ph type="ftr" sz="quarter" idx="11"/>
          </p:nvPr>
        </p:nvSpPr>
        <p:spPr/>
        <p:txBody>
          <a:bodyPr/>
          <a:lstStyle/>
          <a:p>
            <a:endParaRPr lang="ru-RU" dirty="0"/>
          </a:p>
        </p:txBody>
      </p:sp>
      <p:sp>
        <p:nvSpPr>
          <p:cNvPr id="7" name="Номер слайда 6"/>
          <p:cNvSpPr>
            <a:spLocks noGrp="1"/>
          </p:cNvSpPr>
          <p:nvPr>
            <p:ph type="sldNum" sz="quarter" idx="12"/>
          </p:nvPr>
        </p:nvSpPr>
        <p:spPr/>
        <p:txBody>
          <a:bodyPr/>
          <a:lstStyle/>
          <a:p>
            <a:fld id="{2498C98D-00B0-4A3F-B70F-B726BF8518C0}" type="slidenum">
              <a:rPr lang="ru-RU" smtClean="0"/>
              <a:t>‹#›</a:t>
            </a:fld>
            <a:endParaRPr lang="ru-RU" dirty="0"/>
          </a:p>
        </p:txBody>
      </p:sp>
    </p:spTree>
    <p:extLst>
      <p:ext uri="{BB962C8B-B14F-4D97-AF65-F5344CB8AC3E}">
        <p14:creationId xmlns:p14="http://schemas.microsoft.com/office/powerpoint/2010/main" val="372264143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7082EAD9-51E2-4EA6-B381-2F2B6FB1FC67}" type="datetimeFigureOut">
              <a:rPr lang="ru-RU" smtClean="0"/>
              <a:t>20.02.2024</a:t>
            </a:fld>
            <a:endParaRPr lang="ru-RU" dirty="0"/>
          </a:p>
        </p:txBody>
      </p:sp>
      <p:sp>
        <p:nvSpPr>
          <p:cNvPr id="5" name="Нижний колонтитул 4"/>
          <p:cNvSpPr>
            <a:spLocks noGrp="1"/>
          </p:cNvSpPr>
          <p:nvPr>
            <p:ph type="ftr" sz="quarter" idx="11"/>
          </p:nvPr>
        </p:nvSpPr>
        <p:spPr/>
        <p:txBody>
          <a:bodyPr/>
          <a:lstStyle/>
          <a:p>
            <a:endParaRPr lang="ru-RU" dirty="0"/>
          </a:p>
        </p:txBody>
      </p:sp>
      <p:sp>
        <p:nvSpPr>
          <p:cNvPr id="6" name="Номер слайда 5"/>
          <p:cNvSpPr>
            <a:spLocks noGrp="1"/>
          </p:cNvSpPr>
          <p:nvPr>
            <p:ph type="sldNum" sz="quarter" idx="12"/>
          </p:nvPr>
        </p:nvSpPr>
        <p:spPr/>
        <p:txBody>
          <a:bodyPr/>
          <a:lstStyle/>
          <a:p>
            <a:fld id="{2498C98D-00B0-4A3F-B70F-B726BF8518C0}" type="slidenum">
              <a:rPr lang="ru-RU" smtClean="0"/>
              <a:t>‹#›</a:t>
            </a:fld>
            <a:endParaRPr lang="ru-RU" dirty="0"/>
          </a:p>
        </p:txBody>
      </p:sp>
    </p:spTree>
    <p:extLst>
      <p:ext uri="{BB962C8B-B14F-4D97-AF65-F5344CB8AC3E}">
        <p14:creationId xmlns:p14="http://schemas.microsoft.com/office/powerpoint/2010/main" val="166511331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7082EAD9-51E2-4EA6-B381-2F2B6FB1FC67}" type="datetimeFigureOut">
              <a:rPr lang="ru-RU" smtClean="0"/>
              <a:t>20.02.2024</a:t>
            </a:fld>
            <a:endParaRPr lang="ru-RU" dirty="0"/>
          </a:p>
        </p:txBody>
      </p:sp>
      <p:sp>
        <p:nvSpPr>
          <p:cNvPr id="5" name="Нижний колонтитул 4"/>
          <p:cNvSpPr>
            <a:spLocks noGrp="1"/>
          </p:cNvSpPr>
          <p:nvPr>
            <p:ph type="ftr" sz="quarter" idx="11"/>
          </p:nvPr>
        </p:nvSpPr>
        <p:spPr/>
        <p:txBody>
          <a:bodyPr/>
          <a:lstStyle/>
          <a:p>
            <a:endParaRPr lang="ru-RU" dirty="0"/>
          </a:p>
        </p:txBody>
      </p:sp>
      <p:sp>
        <p:nvSpPr>
          <p:cNvPr id="6" name="Номер слайда 5"/>
          <p:cNvSpPr>
            <a:spLocks noGrp="1"/>
          </p:cNvSpPr>
          <p:nvPr>
            <p:ph type="sldNum" sz="quarter" idx="12"/>
          </p:nvPr>
        </p:nvSpPr>
        <p:spPr/>
        <p:txBody>
          <a:bodyPr/>
          <a:lstStyle/>
          <a:p>
            <a:fld id="{2498C98D-00B0-4A3F-B70F-B726BF8518C0}" type="slidenum">
              <a:rPr lang="ru-RU" smtClean="0"/>
              <a:t>‹#›</a:t>
            </a:fld>
            <a:endParaRPr lang="ru-RU" dirty="0"/>
          </a:p>
        </p:txBody>
      </p:sp>
    </p:spTree>
    <p:extLst>
      <p:ext uri="{BB962C8B-B14F-4D97-AF65-F5344CB8AC3E}">
        <p14:creationId xmlns:p14="http://schemas.microsoft.com/office/powerpoint/2010/main" val="38707786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082EAD9-51E2-4EA6-B381-2F2B6FB1FC67}" type="datetimeFigureOut">
              <a:rPr lang="ru-RU" smtClean="0"/>
              <a:t>20.02.2024</a:t>
            </a:fld>
            <a:endParaRPr lang="ru-RU" dirty="0"/>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dirty="0"/>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498C98D-00B0-4A3F-B70F-B726BF8518C0}" type="slidenum">
              <a:rPr lang="ru-RU" smtClean="0"/>
              <a:t>‹#›</a:t>
            </a:fld>
            <a:endParaRPr lang="ru-RU" dirty="0"/>
          </a:p>
        </p:txBody>
      </p:sp>
    </p:spTree>
    <p:extLst>
      <p:ext uri="{BB962C8B-B14F-4D97-AF65-F5344CB8AC3E}">
        <p14:creationId xmlns:p14="http://schemas.microsoft.com/office/powerpoint/2010/main" val="153335448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s://uk.wikipedia.org/wiki/%D0%9F%D1%80%D0%B5%D0%B7%D0%B8%D0%B4%D0%B5%D0%BD%D1%82_%D0%A1%D0%A8%D0%90" TargetMode="External"/><Relationship Id="rId2" Type="http://schemas.openxmlformats.org/officeDocument/2006/relationships/image" Target="../media/image2.png"/><Relationship Id="rId1" Type="http://schemas.openxmlformats.org/officeDocument/2006/relationships/slideLayout" Target="../slideLayouts/slideLayout7.xml"/><Relationship Id="rId5" Type="http://schemas.openxmlformats.org/officeDocument/2006/relationships/hyperlink" Target="https://uk.wikipedia.org/wiki/%D0%A0%D0%B0%D0%B1%D1%81%D1%82%D0%B2%D0%BE" TargetMode="External"/><Relationship Id="rId4" Type="http://schemas.openxmlformats.org/officeDocument/2006/relationships/hyperlink" Target="https://uk.wikipedia.org/wiki/%D0%A0%D0%B5%D1%81%D0%BF%D1%83%D0%B1%D0%BB%D1%96%D0%BA%D0%B0%D0%BD%D1%81%D1%8C%D0%BA%D0%B0_%D0%BF%D0%B0%D1%80%D1%82%D1%96%D1%8F_%D0%A1%D0%A8%D0%90" TargetMode="Externa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6.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hyperlink" Target="https://www.miyklas.com.ua/p/ukrainska-mova/10-klas/praktichna-ritorika-342122/ritorika-iak-mistetctvo-nauka-i-navchalna-distciplina-rol-ritoriki-v-suc_-349139" TargetMode="External"/><Relationship Id="rId7" Type="http://schemas.openxmlformats.org/officeDocument/2006/relationships/hyperlink" Target="https://kvpubd.kiev.ua/wp-content/uploads/2021/04/urok-20-1.pdf" TargetMode="External"/><Relationship Id="rId2" Type="http://schemas.openxmlformats.org/officeDocument/2006/relationships/hyperlink" Target="https://www.miyklas.com.ua/p/ukrainska-mova/10-klas/praktichna-ritorika-342122/superechka-iak-vid-komunikatciyi-riznovidi-superechki-pravila-vedennia-s_-342296/re-4f6bfa55-2ad4-4c9b-8d6c-b2fb62cca796" TargetMode="External"/><Relationship Id="rId1" Type="http://schemas.openxmlformats.org/officeDocument/2006/relationships/slideLayout" Target="../slideLayouts/slideLayout6.xml"/><Relationship Id="rId6" Type="http://schemas.openxmlformats.org/officeDocument/2006/relationships/hyperlink" Target="https://universe.zp.ua/vchimosja-govoriti-a-ne-zauchuvati/" TargetMode="External"/><Relationship Id="rId5" Type="http://schemas.openxmlformats.org/officeDocument/2006/relationships/hyperlink" Target="https://depositphotos.com/ua/photos/&#1074;&#1080;&#1089;&#1084;&#1110;&#1102;&#1074;&#1072;&#1085;&#1085;&#1103;.html" TargetMode="External"/><Relationship Id="rId4" Type="http://schemas.openxmlformats.org/officeDocument/2006/relationships/hyperlink" Target="https://www.ismart.org/library/sporim-praviln-polemika"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252536" y="-963488"/>
            <a:ext cx="9865096" cy="3672408"/>
          </a:xfrm>
        </p:spPr>
        <p:txBody>
          <a:bodyPr>
            <a:normAutofit/>
          </a:bodyPr>
          <a:lstStyle/>
          <a:p>
            <a:r>
              <a:rPr lang="ru-RU" sz="3200" dirty="0" smtClean="0">
                <a:latin typeface="Times New Roman" pitchFamily="18" charset="0"/>
                <a:cs typeface="Times New Roman" pitchFamily="18" charset="0"/>
              </a:rPr>
              <a:t>Тема. Прийоми </a:t>
            </a:r>
            <a:r>
              <a:rPr lang="ru-RU" sz="3200" dirty="0">
                <a:latin typeface="Times New Roman" pitchFamily="18" charset="0"/>
                <a:cs typeface="Times New Roman" pitchFamily="18" charset="0"/>
              </a:rPr>
              <a:t>полеміки</a:t>
            </a:r>
            <a:r>
              <a:rPr lang="ru-RU" sz="3200" dirty="0" smtClean="0">
                <a:latin typeface="Times New Roman" pitchFamily="18" charset="0"/>
                <a:cs typeface="Times New Roman" pitchFamily="18" charset="0"/>
              </a:rPr>
              <a:t>:</a:t>
            </a:r>
            <a:endParaRPr lang="ru-RU" sz="3200" dirty="0">
              <a:latin typeface="Times New Roman" pitchFamily="18" charset="0"/>
              <a:cs typeface="Times New Roman" pitchFamily="18" charset="0"/>
            </a:endParaRPr>
          </a:p>
        </p:txBody>
      </p:sp>
      <p:sp>
        <p:nvSpPr>
          <p:cNvPr id="3" name="Подзаголовок 2"/>
          <p:cNvSpPr>
            <a:spLocks noGrp="1"/>
          </p:cNvSpPr>
          <p:nvPr>
            <p:ph type="subTitle" idx="1"/>
          </p:nvPr>
        </p:nvSpPr>
        <p:spPr>
          <a:xfrm>
            <a:off x="179512" y="1412776"/>
            <a:ext cx="8568952" cy="4226024"/>
          </a:xfrm>
        </p:spPr>
        <p:txBody>
          <a:bodyPr>
            <a:normAutofit/>
          </a:bodyPr>
          <a:lstStyle/>
          <a:p>
            <a:r>
              <a:rPr lang="ru-RU" dirty="0">
                <a:solidFill>
                  <a:schemeClr val="tx1"/>
                </a:solidFill>
                <a:latin typeface="Times New Roman" pitchFamily="18" charset="0"/>
                <a:cs typeface="Times New Roman" pitchFamily="18" charset="0"/>
              </a:rPr>
              <a:t>як коректно вести суперечку</a:t>
            </a:r>
          </a:p>
        </p:txBody>
      </p:sp>
      <p:pic>
        <p:nvPicPr>
          <p:cNvPr id="5"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15616" y="2204864"/>
            <a:ext cx="7124316" cy="46531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02100357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467544" y="260648"/>
            <a:ext cx="8496944" cy="1323439"/>
          </a:xfrm>
          <a:prstGeom prst="rect">
            <a:avLst/>
          </a:prstGeom>
        </p:spPr>
        <p:txBody>
          <a:bodyPr wrap="square">
            <a:spAutoFit/>
          </a:bodyPr>
          <a:lstStyle/>
          <a:p>
            <a:r>
              <a:rPr lang="ru-RU" sz="2000" b="1" dirty="0">
                <a:latin typeface="Times New Roman" pitchFamily="18" charset="0"/>
                <a:cs typeface="Times New Roman" pitchFamily="18" charset="0"/>
              </a:rPr>
              <a:t>Прочитайте, визначте основну думку тексту. Свою думку аргументуйте. Які проблеми порушуються в тексті? Знайдіть у тексті недотримання мовних норм і виправте помилки. </a:t>
            </a:r>
            <a:endParaRPr lang="en-US" sz="2000" b="1" dirty="0" smtClean="0">
              <a:latin typeface="Times New Roman" pitchFamily="18" charset="0"/>
              <a:cs typeface="Times New Roman" pitchFamily="18" charset="0"/>
            </a:endParaRPr>
          </a:p>
          <a:p>
            <a:endParaRPr lang="en-US" sz="2000" dirty="0" smtClean="0">
              <a:latin typeface="Times New Roman" pitchFamily="18" charset="0"/>
              <a:cs typeface="Times New Roman" pitchFamily="18" charset="0"/>
            </a:endParaRP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7990" y="1604005"/>
            <a:ext cx="2987824" cy="42856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Прямоугольник 2"/>
          <p:cNvSpPr/>
          <p:nvPr/>
        </p:nvSpPr>
        <p:spPr>
          <a:xfrm>
            <a:off x="3635896" y="1584087"/>
            <a:ext cx="5112568" cy="4247317"/>
          </a:xfrm>
          <a:prstGeom prst="rect">
            <a:avLst/>
          </a:prstGeom>
        </p:spPr>
        <p:txBody>
          <a:bodyPr wrap="square">
            <a:spAutoFit/>
          </a:bodyPr>
          <a:lstStyle/>
          <a:p>
            <a:r>
              <a:rPr lang="ru-RU" dirty="0">
                <a:latin typeface="Times New Roman" pitchFamily="18" charset="0"/>
                <a:cs typeface="Times New Roman" pitchFamily="18" charset="0"/>
              </a:rPr>
              <a:t>Лінкольн якось висловив догану молодому офіцеру за те, що той дозволив собі занадто палко сперечатися з товаришами по службі. «Людина, яка твердо вирішила найкращим чином використовувати свої можливості,— сказав Лінкольн,— не може витрачати час на особисті суперечки. І не може дозволити собі допустити наслідки, які включають в себе втрату самоконтролю. B тих питаннях, де ви бачите, що ваші шанси рівні, поступайтеся більше і, навпаки, де ясно усвідомлюєте свою перевагу, поступайтеся менше. Краще дати дорогу собаці, ніж, вступивши з нею в суперечку за право першим пройти, бути укушеним нею. Навіть убивши її, ви не зцілите цим отриману рану»</a:t>
            </a:r>
            <a:endParaRPr lang="ru-RU" dirty="0">
              <a:latin typeface="Times New Roman" pitchFamily="18" charset="0"/>
              <a:cs typeface="Times New Roman" pitchFamily="18" charset="0"/>
            </a:endParaRPr>
          </a:p>
        </p:txBody>
      </p:sp>
      <p:sp>
        <p:nvSpPr>
          <p:cNvPr id="5" name="Прямоугольник 4"/>
          <p:cNvSpPr/>
          <p:nvPr/>
        </p:nvSpPr>
        <p:spPr>
          <a:xfrm>
            <a:off x="247990" y="6165304"/>
            <a:ext cx="8896010" cy="646331"/>
          </a:xfrm>
          <a:prstGeom prst="rect">
            <a:avLst/>
          </a:prstGeom>
        </p:spPr>
        <p:txBody>
          <a:bodyPr wrap="square">
            <a:spAutoFit/>
          </a:bodyPr>
          <a:lstStyle/>
          <a:p>
            <a:r>
              <a:rPr lang="vi-VN" b="1" dirty="0"/>
              <a:t>Авраа́м Лі́нкольн</a:t>
            </a:r>
            <a:r>
              <a:rPr lang="vi-VN" dirty="0"/>
              <a:t> </a:t>
            </a:r>
            <a:r>
              <a:rPr lang="vi-VN" dirty="0" smtClean="0"/>
              <a:t>— </a:t>
            </a:r>
            <a:r>
              <a:rPr lang="vi-VN" dirty="0"/>
              <a:t>16-й </a:t>
            </a:r>
            <a:r>
              <a:rPr lang="vi-VN" dirty="0">
                <a:hlinkClick r:id="rId3" tooltip="Президент США"/>
              </a:rPr>
              <a:t>президент США</a:t>
            </a:r>
            <a:r>
              <a:rPr lang="vi-VN" dirty="0"/>
              <a:t> </a:t>
            </a:r>
            <a:r>
              <a:rPr lang="vi-VN" dirty="0" smtClean="0"/>
              <a:t>, </a:t>
            </a:r>
            <a:r>
              <a:rPr lang="vi-VN" dirty="0"/>
              <a:t>перший президент від </a:t>
            </a:r>
            <a:r>
              <a:rPr lang="vi-VN" dirty="0">
                <a:hlinkClick r:id="rId4" tooltip="Республіканська партія США"/>
              </a:rPr>
              <a:t>Республіканської партії</a:t>
            </a:r>
            <a:r>
              <a:rPr lang="vi-VN" dirty="0"/>
              <a:t>, визволитель американських </a:t>
            </a:r>
            <a:r>
              <a:rPr lang="vi-VN" dirty="0">
                <a:hlinkClick r:id="rId5" tooltip="Рабство"/>
              </a:rPr>
              <a:t>рабів</a:t>
            </a:r>
            <a:r>
              <a:rPr lang="vi-VN" dirty="0"/>
              <a:t>.</a:t>
            </a:r>
            <a:endParaRPr lang="ru-RU" dirty="0"/>
          </a:p>
        </p:txBody>
      </p:sp>
    </p:spTree>
    <p:extLst>
      <p:ext uri="{BB962C8B-B14F-4D97-AF65-F5344CB8AC3E}">
        <p14:creationId xmlns:p14="http://schemas.microsoft.com/office/powerpoint/2010/main" val="289936737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512" y="260648"/>
            <a:ext cx="8507288" cy="1156990"/>
          </a:xfrm>
        </p:spPr>
        <p:txBody>
          <a:bodyPr>
            <a:normAutofit fontScale="90000"/>
          </a:bodyPr>
          <a:lstStyle/>
          <a:p>
            <a:r>
              <a:rPr lang="ru-RU" dirty="0" smtClean="0"/>
              <a:t/>
            </a:r>
            <a:br>
              <a:rPr lang="ru-RU" dirty="0" smtClean="0"/>
            </a:br>
            <a:r>
              <a:rPr lang="ru-RU" dirty="0"/>
              <a:t/>
            </a:r>
            <a:br>
              <a:rPr lang="ru-RU" dirty="0"/>
            </a:br>
            <a:r>
              <a:rPr lang="ru-RU" dirty="0" smtClean="0"/>
              <a:t/>
            </a:r>
            <a:br>
              <a:rPr lang="ru-RU" dirty="0" smtClean="0"/>
            </a:br>
            <a:r>
              <a:rPr lang="ru-RU" dirty="0"/>
              <a:t/>
            </a:r>
            <a:br>
              <a:rPr lang="ru-RU" dirty="0"/>
            </a:br>
            <a:r>
              <a:rPr lang="ru-RU" sz="3100" dirty="0" smtClean="0">
                <a:latin typeface="Times New Roman" pitchFamily="18" charset="0"/>
                <a:cs typeface="Times New Roman" pitchFamily="18" charset="0"/>
              </a:rPr>
              <a:t>Уміння організовувати </a:t>
            </a:r>
            <a:r>
              <a:rPr lang="ru-RU" sz="3100" b="1" dirty="0" smtClean="0">
                <a:latin typeface="Times New Roman" pitchFamily="18" charset="0"/>
                <a:cs typeface="Times New Roman" pitchFamily="18" charset="0"/>
              </a:rPr>
              <a:t>полеміку</a:t>
            </a:r>
            <a:r>
              <a:rPr lang="ru-RU" sz="3100" dirty="0" smtClean="0">
                <a:latin typeface="Times New Roman" pitchFamily="18" charset="0"/>
                <a:cs typeface="Times New Roman" pitchFamily="18" charset="0"/>
              </a:rPr>
              <a:t>, скеровувати її в потрібне русло вимагає  від </a:t>
            </a:r>
            <a:r>
              <a:rPr lang="ru-RU" sz="3100" b="1" dirty="0" smtClean="0">
                <a:latin typeface="Times New Roman" pitchFamily="18" charset="0"/>
                <a:cs typeface="Times New Roman" pitchFamily="18" charset="0"/>
              </a:rPr>
              <a:t>оратора</a:t>
            </a:r>
            <a:r>
              <a:rPr lang="ru-RU" sz="3100" dirty="0" smtClean="0">
                <a:latin typeface="Times New Roman" pitchFamily="18" charset="0"/>
                <a:cs typeface="Times New Roman" pitchFamily="18" charset="0"/>
              </a:rPr>
              <a:t> великої майстерності, глибоких знань. </a:t>
            </a:r>
            <a:br>
              <a:rPr lang="ru-RU" sz="3100" dirty="0" smtClean="0">
                <a:latin typeface="Times New Roman" pitchFamily="18" charset="0"/>
                <a:cs typeface="Times New Roman" pitchFamily="18" charset="0"/>
              </a:rPr>
            </a:br>
            <a:r>
              <a:rPr lang="ru-RU" sz="3600" b="1" dirty="0" smtClean="0">
                <a:latin typeface="Times New Roman" pitchFamily="18" charset="0"/>
                <a:cs typeface="Times New Roman" pitchFamily="18" charset="0"/>
              </a:rPr>
              <a:t>Полемічна</a:t>
            </a:r>
            <a:r>
              <a:rPr lang="ru-RU" sz="3600" dirty="0" smtClean="0">
                <a:latin typeface="Times New Roman" pitchFamily="18" charset="0"/>
                <a:cs typeface="Times New Roman" pitchFamily="18" charset="0"/>
              </a:rPr>
              <a:t> бесіда, гостра і одночасно толерантна, — найскладніша форма зближення з </a:t>
            </a:r>
            <a:r>
              <a:rPr lang="ru-RU" sz="3600" b="1" dirty="0" smtClean="0">
                <a:latin typeface="Times New Roman" pitchFamily="18" charset="0"/>
                <a:cs typeface="Times New Roman" pitchFamily="18" charset="0"/>
              </a:rPr>
              <a:t>аудиторією</a:t>
            </a:r>
            <a:r>
              <a:rPr lang="ru-RU" sz="3600" dirty="0" smtClean="0">
                <a:latin typeface="Times New Roman" pitchFamily="18" charset="0"/>
                <a:cs typeface="Times New Roman" pitchFamily="18" charset="0"/>
              </a:rPr>
              <a:t>.</a:t>
            </a:r>
            <a:br>
              <a:rPr lang="ru-RU" sz="3600" dirty="0" smtClean="0">
                <a:latin typeface="Times New Roman" pitchFamily="18" charset="0"/>
                <a:cs typeface="Times New Roman" pitchFamily="18" charset="0"/>
              </a:rPr>
            </a:br>
            <a:endParaRPr lang="ru-RU" sz="3600" dirty="0">
              <a:latin typeface="Times New Roman" pitchFamily="18" charset="0"/>
              <a:cs typeface="Times New Roman" pitchFamily="18" charset="0"/>
            </a:endParaRP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59632" y="3212976"/>
            <a:ext cx="6552728" cy="350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5600493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r>
              <a:rPr lang="ru-RU" sz="2800" dirty="0" smtClean="0"/>
              <a:t/>
            </a:r>
            <a:br>
              <a:rPr lang="ru-RU" sz="2800" dirty="0" smtClean="0"/>
            </a:br>
            <a:r>
              <a:rPr lang="ru-RU" sz="2800" dirty="0"/>
              <a:t/>
            </a:r>
            <a:br>
              <a:rPr lang="ru-RU" sz="2800" dirty="0"/>
            </a:br>
            <a:r>
              <a:rPr lang="ru-RU" sz="2800" dirty="0" smtClean="0">
                <a:latin typeface="Times New Roman" pitchFamily="18" charset="0"/>
                <a:cs typeface="Times New Roman" pitchFamily="18" charset="0"/>
              </a:rPr>
              <a:t>Плідно </a:t>
            </a:r>
            <a:r>
              <a:rPr lang="ru-RU" sz="2800" dirty="0">
                <a:latin typeface="Times New Roman" pitchFamily="18" charset="0"/>
                <a:cs typeface="Times New Roman" pitchFamily="18" charset="0"/>
              </a:rPr>
              <a:t>вести </a:t>
            </a:r>
            <a:r>
              <a:rPr lang="ru-RU" sz="2800" b="1" dirty="0">
                <a:latin typeface="Times New Roman" pitchFamily="18" charset="0"/>
                <a:cs typeface="Times New Roman" pitchFamily="18" charset="0"/>
              </a:rPr>
              <a:t>дискусію</a:t>
            </a:r>
            <a:r>
              <a:rPr lang="ru-RU" sz="2800" dirty="0">
                <a:latin typeface="Times New Roman" pitchFamily="18" charset="0"/>
                <a:cs typeface="Times New Roman" pitchFamily="18" charset="0"/>
              </a:rPr>
              <a:t>, переконувати </a:t>
            </a:r>
            <a:r>
              <a:rPr lang="ru-RU" sz="2800" b="1" dirty="0">
                <a:latin typeface="Times New Roman" pitchFamily="18" charset="0"/>
                <a:cs typeface="Times New Roman" pitchFamily="18" charset="0"/>
              </a:rPr>
              <a:t>аудиторію</a:t>
            </a:r>
            <a:r>
              <a:rPr lang="ru-RU" sz="2800" dirty="0">
                <a:latin typeface="Times New Roman" pitchFamily="18" charset="0"/>
                <a:cs typeface="Times New Roman" pitchFamily="18" charset="0"/>
              </a:rPr>
              <a:t>, вигравати </a:t>
            </a:r>
            <a:r>
              <a:rPr lang="ru-RU" sz="2800" b="1" dirty="0">
                <a:latin typeface="Times New Roman" pitchFamily="18" charset="0"/>
                <a:cs typeface="Times New Roman" pitchFamily="18" charset="0"/>
              </a:rPr>
              <a:t>суперечки </a:t>
            </a:r>
            <a:r>
              <a:rPr lang="ru-RU" sz="2800" dirty="0">
                <a:latin typeface="Times New Roman" pitchFamily="18" charset="0"/>
                <a:cs typeface="Times New Roman" pitchFamily="18" charset="0"/>
              </a:rPr>
              <a:t>допомагають </a:t>
            </a:r>
            <a:r>
              <a:rPr lang="ru-RU" sz="2800" b="1" dirty="0">
                <a:latin typeface="Times New Roman" pitchFamily="18" charset="0"/>
                <a:cs typeface="Times New Roman" pitchFamily="18" charset="0"/>
              </a:rPr>
              <a:t>полемічні </a:t>
            </a:r>
            <a:r>
              <a:rPr lang="ru-RU" sz="2800" b="1" dirty="0" err="1">
                <a:latin typeface="Times New Roman" pitchFamily="18" charset="0"/>
                <a:cs typeface="Times New Roman" pitchFamily="18" charset="0"/>
              </a:rPr>
              <a:t>прийоми</a:t>
            </a:r>
            <a:r>
              <a:rPr lang="ru-RU" sz="2800" dirty="0">
                <a:latin typeface="Times New Roman" pitchFamily="18" charset="0"/>
                <a:cs typeface="Times New Roman" pitchFamily="18" charset="0"/>
              </a:rPr>
              <a:t>. Однак слід зауважити, що вони можуть бути як </a:t>
            </a:r>
            <a:r>
              <a:rPr lang="ru-RU" sz="2800" b="1" dirty="0">
                <a:latin typeface="Times New Roman" pitchFamily="18" charset="0"/>
                <a:cs typeface="Times New Roman" pitchFamily="18" charset="0"/>
              </a:rPr>
              <a:t>прийнятними (коректними)</a:t>
            </a:r>
            <a:r>
              <a:rPr lang="ru-RU" sz="2800" dirty="0">
                <a:latin typeface="Times New Roman" pitchFamily="18" charset="0"/>
                <a:cs typeface="Times New Roman" pitchFamily="18" charset="0"/>
              </a:rPr>
              <a:t>, так і не дуже достойними того, щоб їх використовувати.</a:t>
            </a:r>
          </a:p>
        </p:txBody>
      </p:sp>
      <p:pic>
        <p:nvPicPr>
          <p:cNvPr id="3"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08104" y="2782236"/>
            <a:ext cx="3456384" cy="39591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7544" y="2564904"/>
            <a:ext cx="4032448" cy="41764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4"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39819" y="2423262"/>
            <a:ext cx="4980253" cy="43168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72951734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sz="3100" dirty="0">
                <a:latin typeface="Times New Roman" pitchFamily="18" charset="0"/>
                <a:cs typeface="Times New Roman" pitchFamily="18" charset="0"/>
              </a:rPr>
              <a:t>Коректні полемічні </a:t>
            </a:r>
            <a:r>
              <a:rPr lang="ru-RU" sz="3100" dirty="0" err="1">
                <a:latin typeface="Times New Roman" pitchFamily="18" charset="0"/>
                <a:cs typeface="Times New Roman" pitchFamily="18" charset="0"/>
              </a:rPr>
              <a:t>прийоми</a:t>
            </a:r>
            <a:r>
              <a:rPr lang="ru-RU" dirty="0"/>
              <a:t/>
            </a:r>
            <a:br>
              <a:rPr lang="ru-RU" dirty="0"/>
            </a:br>
            <a:r>
              <a:rPr lang="ru-RU" dirty="0" smtClean="0"/>
              <a:t/>
            </a:r>
            <a:br>
              <a:rPr lang="ru-RU" dirty="0" smtClean="0"/>
            </a:br>
            <a:endParaRPr lang="ru-RU" dirty="0"/>
          </a:p>
        </p:txBody>
      </p:sp>
      <p:sp>
        <p:nvSpPr>
          <p:cNvPr id="3" name="AutoShape 2" descr="Знімок екрана 2020-11-22 202036.pn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dirty="0"/>
          </a:p>
        </p:txBody>
      </p:sp>
      <p:sp>
        <p:nvSpPr>
          <p:cNvPr id="4" name="AutoShape 4" descr="Знімок екрана 2020-11-22 202036.png"/>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dirty="0"/>
          </a:p>
        </p:txBody>
      </p:sp>
      <p:pic>
        <p:nvPicPr>
          <p:cNvPr id="1029"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5575" y="692696"/>
            <a:ext cx="8808913" cy="59766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23232116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95937" y="908721"/>
            <a:ext cx="5148063" cy="59492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Заголовок 1"/>
          <p:cNvSpPr>
            <a:spLocks noGrp="1"/>
          </p:cNvSpPr>
          <p:nvPr>
            <p:ph type="title"/>
          </p:nvPr>
        </p:nvSpPr>
        <p:spPr/>
        <p:txBody>
          <a:bodyPr/>
          <a:lstStyle/>
          <a:p>
            <a:r>
              <a:rPr lang="ru-RU" i="1" dirty="0">
                <a:latin typeface="Times New Roman" pitchFamily="18" charset="0"/>
                <a:cs typeface="Times New Roman" pitchFamily="18" charset="0"/>
              </a:rPr>
              <a:t>Зверни увагу!</a:t>
            </a:r>
            <a:endParaRPr lang="ru-RU" dirty="0">
              <a:latin typeface="Times New Roman" pitchFamily="18" charset="0"/>
              <a:cs typeface="Times New Roman" pitchFamily="18" charset="0"/>
            </a:endParaRPr>
          </a:p>
        </p:txBody>
      </p:sp>
      <p:sp>
        <p:nvSpPr>
          <p:cNvPr id="3" name="Прямоугольник 2"/>
          <p:cNvSpPr/>
          <p:nvPr/>
        </p:nvSpPr>
        <p:spPr>
          <a:xfrm>
            <a:off x="323528" y="1028343"/>
            <a:ext cx="5112568" cy="5324535"/>
          </a:xfrm>
          <a:prstGeom prst="rect">
            <a:avLst/>
          </a:prstGeom>
        </p:spPr>
        <p:txBody>
          <a:bodyPr wrap="square">
            <a:spAutoFit/>
          </a:bodyPr>
          <a:lstStyle/>
          <a:p>
            <a:r>
              <a:rPr lang="ru-RU" sz="2000" dirty="0">
                <a:latin typeface="Times New Roman" pitchFamily="18" charset="0"/>
                <a:cs typeface="Times New Roman" pitchFamily="18" charset="0"/>
              </a:rPr>
              <a:t>Висміювання </a:t>
            </a:r>
            <a:r>
              <a:rPr lang="ru-RU" sz="2000" b="1" dirty="0">
                <a:latin typeface="Times New Roman" pitchFamily="18" charset="0"/>
                <a:cs typeface="Times New Roman" pitchFamily="18" charset="0"/>
              </a:rPr>
              <a:t>опонента</a:t>
            </a:r>
            <a:r>
              <a:rPr lang="ru-RU" sz="2000" dirty="0">
                <a:latin typeface="Times New Roman" pitchFamily="18" charset="0"/>
                <a:cs typeface="Times New Roman" pitchFamily="18" charset="0"/>
              </a:rPr>
              <a:t> — </a:t>
            </a:r>
            <a:r>
              <a:rPr lang="ru-RU" sz="2000" b="1" dirty="0">
                <a:latin typeface="Times New Roman" pitchFamily="18" charset="0"/>
                <a:cs typeface="Times New Roman" pitchFamily="18" charset="0"/>
              </a:rPr>
              <a:t>коректний</a:t>
            </a:r>
            <a:r>
              <a:rPr lang="ru-RU" sz="2000" dirty="0">
                <a:latin typeface="Times New Roman" pitchFamily="18" charset="0"/>
                <a:cs typeface="Times New Roman" pitchFamily="18" charset="0"/>
              </a:rPr>
              <a:t> прийом  у ході полеміки. Однак його застосування потребує дотримання певних вимог:</a:t>
            </a:r>
          </a:p>
          <a:p>
            <a:r>
              <a:rPr lang="ru-RU" sz="2000" dirty="0">
                <a:latin typeface="Times New Roman" pitchFamily="18" charset="0"/>
                <a:cs typeface="Times New Roman" pitchFamily="18" charset="0"/>
              </a:rPr>
              <a:t> </a:t>
            </a:r>
          </a:p>
          <a:p>
            <a:r>
              <a:rPr lang="ru-RU" sz="2000" dirty="0">
                <a:latin typeface="Times New Roman" pitchFamily="18" charset="0"/>
                <a:cs typeface="Times New Roman" pitchFamily="18" charset="0"/>
              </a:rPr>
              <a:t>- ніяким гумором, сарказмом, ніякою іронією  не можна підміняти логічну критику і розкриття позицій опонента. Ці види комічного повинні вживатися  в сукупності з усіма іншими заходами розкриття і критики позиції опонента;</a:t>
            </a:r>
            <a:br>
              <a:rPr lang="ru-RU" sz="2000" dirty="0">
                <a:latin typeface="Times New Roman" pitchFamily="18" charset="0"/>
                <a:cs typeface="Times New Roman" pitchFamily="18" charset="0"/>
              </a:rPr>
            </a:br>
            <a:r>
              <a:rPr lang="ru-RU" sz="2000" dirty="0">
                <a:latin typeface="Times New Roman" pitchFamily="18" charset="0"/>
                <a:cs typeface="Times New Roman" pitchFamily="18" charset="0"/>
              </a:rPr>
              <a:t/>
            </a:r>
            <a:br>
              <a:rPr lang="ru-RU" sz="2000" dirty="0">
                <a:latin typeface="Times New Roman" pitchFamily="18" charset="0"/>
                <a:cs typeface="Times New Roman" pitchFamily="18" charset="0"/>
              </a:rPr>
            </a:br>
            <a:r>
              <a:rPr lang="ru-RU" sz="2000" dirty="0">
                <a:latin typeface="Times New Roman" pitchFamily="18" charset="0"/>
                <a:cs typeface="Times New Roman" pitchFamily="18" charset="0"/>
              </a:rPr>
              <a:t>- як у ході </a:t>
            </a:r>
            <a:r>
              <a:rPr lang="ru-RU" sz="2000" b="1" dirty="0">
                <a:latin typeface="Times New Roman" pitchFamily="18" charset="0"/>
                <a:cs typeface="Times New Roman" pitchFamily="18" charset="0"/>
              </a:rPr>
              <a:t>полеміки</a:t>
            </a:r>
            <a:r>
              <a:rPr lang="ru-RU" sz="2000" dirty="0">
                <a:latin typeface="Times New Roman" pitchFamily="18" charset="0"/>
                <a:cs typeface="Times New Roman" pitchFamily="18" charset="0"/>
              </a:rPr>
              <a:t> в цілому, так і у використанні </a:t>
            </a:r>
            <a:r>
              <a:rPr lang="ru-RU" sz="2000" b="1" dirty="0">
                <a:latin typeface="Times New Roman" pitchFamily="18" charset="0"/>
                <a:cs typeface="Times New Roman" pitchFamily="18" charset="0"/>
              </a:rPr>
              <a:t>гумору</a:t>
            </a:r>
            <a:r>
              <a:rPr lang="ru-RU" sz="2000" dirty="0">
                <a:latin typeface="Times New Roman" pitchFamily="18" charset="0"/>
                <a:cs typeface="Times New Roman" pitchFamily="18" charset="0"/>
              </a:rPr>
              <a:t> необхідна </a:t>
            </a:r>
            <a:r>
              <a:rPr lang="ru-RU" sz="2000" b="1" dirty="0">
                <a:latin typeface="Times New Roman" pitchFamily="18" charset="0"/>
                <a:cs typeface="Times New Roman" pitchFamily="18" charset="0"/>
              </a:rPr>
              <a:t>тактовність</a:t>
            </a:r>
            <a:r>
              <a:rPr lang="ru-RU" sz="2000" dirty="0">
                <a:latin typeface="Times New Roman" pitchFamily="18" charset="0"/>
                <a:cs typeface="Times New Roman" pitchFamily="18" charset="0"/>
              </a:rPr>
              <a:t>.  </a:t>
            </a:r>
            <a:r>
              <a:rPr lang="ru-RU" sz="2000" b="1" dirty="0">
                <a:latin typeface="Times New Roman" pitchFamily="18" charset="0"/>
                <a:cs typeface="Times New Roman" pitchFamily="18" charset="0"/>
              </a:rPr>
              <a:t>До гумору слід удаватися делікатно, не торкаючись гідності особистості</a:t>
            </a:r>
            <a:r>
              <a:rPr lang="ru-RU" sz="2000" dirty="0">
                <a:latin typeface="Times New Roman" pitchFamily="18" charset="0"/>
                <a:cs typeface="Times New Roman" pitchFamily="18" charset="0"/>
              </a:rPr>
              <a:t>.</a:t>
            </a:r>
          </a:p>
        </p:txBody>
      </p:sp>
    </p:spTree>
    <p:extLst>
      <p:ext uri="{BB962C8B-B14F-4D97-AF65-F5344CB8AC3E}">
        <p14:creationId xmlns:p14="http://schemas.microsoft.com/office/powerpoint/2010/main" val="186822968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03407"/>
            <a:ext cx="8964488" cy="66373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5029916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i="1" dirty="0">
                <a:latin typeface="Times New Roman" pitchFamily="18" charset="0"/>
                <a:cs typeface="Times New Roman" pitchFamily="18" charset="0"/>
              </a:rPr>
              <a:t>Зверни увагу!</a:t>
            </a:r>
            <a:endParaRPr lang="ru-RU" dirty="0">
              <a:latin typeface="Times New Roman" pitchFamily="18" charset="0"/>
              <a:cs typeface="Times New Roman" pitchFamily="18" charset="0"/>
            </a:endParaRPr>
          </a:p>
        </p:txBody>
      </p:sp>
      <p:sp>
        <p:nvSpPr>
          <p:cNvPr id="3" name="Прямоугольник 2"/>
          <p:cNvSpPr/>
          <p:nvPr/>
        </p:nvSpPr>
        <p:spPr>
          <a:xfrm>
            <a:off x="395536" y="1268760"/>
            <a:ext cx="4248472" cy="4708981"/>
          </a:xfrm>
          <a:prstGeom prst="rect">
            <a:avLst/>
          </a:prstGeom>
        </p:spPr>
        <p:txBody>
          <a:bodyPr wrap="square">
            <a:spAutoFit/>
          </a:bodyPr>
          <a:lstStyle/>
          <a:p>
            <a:r>
              <a:rPr lang="ru-RU" sz="2000" b="1" dirty="0">
                <a:latin typeface="Times New Roman" pitchFamily="18" charset="0"/>
                <a:cs typeface="Times New Roman" pitchFamily="18" charset="0"/>
              </a:rPr>
              <a:t>Некоректними</a:t>
            </a:r>
            <a:r>
              <a:rPr lang="ru-RU" sz="2000" dirty="0">
                <a:latin typeface="Times New Roman" pitchFamily="18" charset="0"/>
                <a:cs typeface="Times New Roman" pitchFamily="18" charset="0"/>
              </a:rPr>
              <a:t> є такі </a:t>
            </a:r>
            <a:r>
              <a:rPr lang="ru-RU" sz="2000" b="1" dirty="0">
                <a:latin typeface="Times New Roman" pitchFamily="18" charset="0"/>
                <a:cs typeface="Times New Roman" pitchFamily="18" charset="0"/>
              </a:rPr>
              <a:t>полемічні </a:t>
            </a:r>
            <a:r>
              <a:rPr lang="ru-RU" sz="2000" b="1" dirty="0" err="1">
                <a:latin typeface="Times New Roman" pitchFamily="18" charset="0"/>
                <a:cs typeface="Times New Roman" pitchFamily="18" charset="0"/>
              </a:rPr>
              <a:t>прийоми</a:t>
            </a:r>
            <a:r>
              <a:rPr lang="ru-RU" sz="2000" b="1" dirty="0">
                <a:latin typeface="Times New Roman" pitchFamily="18" charset="0"/>
                <a:cs typeface="Times New Roman" pitchFamily="18" charset="0"/>
              </a:rPr>
              <a:t>:</a:t>
            </a:r>
            <a:endParaRPr lang="ru-RU" sz="2000" dirty="0">
              <a:latin typeface="Times New Roman" pitchFamily="18" charset="0"/>
              <a:cs typeface="Times New Roman" pitchFamily="18" charset="0"/>
            </a:endParaRPr>
          </a:p>
          <a:p>
            <a:r>
              <a:rPr lang="ru-RU" sz="2000" dirty="0">
                <a:latin typeface="Times New Roman" pitchFamily="18" charset="0"/>
                <a:cs typeface="Times New Roman" pitchFamily="18" charset="0"/>
              </a:rPr>
              <a:t> </a:t>
            </a:r>
          </a:p>
          <a:p>
            <a:r>
              <a:rPr lang="ru-RU" sz="2000" dirty="0">
                <a:latin typeface="Times New Roman" pitchFamily="18" charset="0"/>
                <a:cs typeface="Times New Roman" pitchFamily="18" charset="0"/>
              </a:rPr>
              <a:t>• зумисний відхід від теми (</a:t>
            </a:r>
            <a:r>
              <a:rPr lang="ru-RU" sz="2000" i="1" dirty="0">
                <a:latin typeface="Times New Roman" pitchFamily="18" charset="0"/>
                <a:cs typeface="Times New Roman" pitchFamily="18" charset="0"/>
              </a:rPr>
              <a:t>намагання відволікати увагу від обговорюваного твердження, довгі розмірковування про речі, що не мають ніякого стосунку до актуальних питань</a:t>
            </a:r>
            <a:r>
              <a:rPr lang="ru-RU" sz="2000" dirty="0">
                <a:latin typeface="Times New Roman" pitchFamily="18" charset="0"/>
                <a:cs typeface="Times New Roman" pitchFamily="18" charset="0"/>
              </a:rPr>
              <a:t>);</a:t>
            </a:r>
          </a:p>
          <a:p>
            <a:r>
              <a:rPr lang="ru-RU" sz="2000" dirty="0">
                <a:latin typeface="Times New Roman" pitchFamily="18" charset="0"/>
                <a:cs typeface="Times New Roman" pitchFamily="18" charset="0"/>
              </a:rPr>
              <a:t> </a:t>
            </a:r>
          </a:p>
          <a:p>
            <a:r>
              <a:rPr lang="ru-RU" sz="2000" dirty="0">
                <a:latin typeface="Times New Roman" pitchFamily="18" charset="0"/>
                <a:cs typeface="Times New Roman" pitchFamily="18" charset="0"/>
              </a:rPr>
              <a:t>• використання аргументу до публіки (</a:t>
            </a:r>
            <a:r>
              <a:rPr lang="ru-RU" sz="2000" i="1" dirty="0">
                <a:latin typeface="Times New Roman" pitchFamily="18" charset="0"/>
                <a:cs typeface="Times New Roman" pitchFamily="18" charset="0"/>
              </a:rPr>
              <a:t>учасник полеміки апелює переважно до почуттів слухачів, а не до розуму</a:t>
            </a:r>
            <a:r>
              <a:rPr lang="ru-RU" sz="2000" dirty="0">
                <a:latin typeface="Times New Roman" pitchFamily="18" charset="0"/>
                <a:cs typeface="Times New Roman" pitchFamily="18" charset="0"/>
              </a:rPr>
              <a:t>);</a:t>
            </a:r>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99584" y="1124744"/>
            <a:ext cx="3744416" cy="52565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56191693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sz="3100" b="1" dirty="0" smtClean="0">
                <a:latin typeface="Times New Roman" pitchFamily="18" charset="0"/>
                <a:cs typeface="Times New Roman" pitchFamily="18" charset="0"/>
              </a:rPr>
              <a:t>Некоректними</a:t>
            </a:r>
            <a:r>
              <a:rPr lang="ru-RU" sz="3100" dirty="0" smtClean="0">
                <a:latin typeface="Times New Roman" pitchFamily="18" charset="0"/>
                <a:cs typeface="Times New Roman" pitchFamily="18" charset="0"/>
              </a:rPr>
              <a:t> є такі </a:t>
            </a:r>
            <a:r>
              <a:rPr lang="ru-RU" sz="3100" b="1" dirty="0" smtClean="0">
                <a:latin typeface="Times New Roman" pitchFamily="18" charset="0"/>
                <a:cs typeface="Times New Roman" pitchFamily="18" charset="0"/>
              </a:rPr>
              <a:t>полемічні </a:t>
            </a:r>
            <a:r>
              <a:rPr lang="ru-RU" sz="3100" b="1" dirty="0" err="1" smtClean="0">
                <a:latin typeface="Times New Roman" pitchFamily="18" charset="0"/>
                <a:cs typeface="Times New Roman" pitchFamily="18" charset="0"/>
              </a:rPr>
              <a:t>прийоми</a:t>
            </a:r>
            <a:r>
              <a:rPr lang="ru-RU" sz="3100" b="1" dirty="0" smtClean="0"/>
              <a:t>:</a:t>
            </a:r>
            <a:r>
              <a:rPr lang="ru-RU" sz="3100" dirty="0" smtClean="0"/>
              <a:t/>
            </a:r>
            <a:br>
              <a:rPr lang="ru-RU" sz="3100" dirty="0" smtClean="0"/>
            </a:br>
            <a:r>
              <a:rPr lang="ru-RU" dirty="0" smtClean="0"/>
              <a:t> </a:t>
            </a:r>
            <a:br>
              <a:rPr lang="ru-RU" dirty="0" smtClean="0"/>
            </a:br>
            <a:endParaRPr lang="ru-RU" dirty="0"/>
          </a:p>
        </p:txBody>
      </p:sp>
      <p:sp>
        <p:nvSpPr>
          <p:cNvPr id="3" name="Прямоугольник 2"/>
          <p:cNvSpPr/>
          <p:nvPr/>
        </p:nvSpPr>
        <p:spPr>
          <a:xfrm>
            <a:off x="0" y="836713"/>
            <a:ext cx="9144000" cy="1754326"/>
          </a:xfrm>
          <a:prstGeom prst="rect">
            <a:avLst/>
          </a:prstGeom>
        </p:spPr>
        <p:txBody>
          <a:bodyPr wrap="square">
            <a:spAutoFit/>
          </a:bodyPr>
          <a:lstStyle/>
          <a:p>
            <a:r>
              <a:rPr lang="ru-RU" dirty="0">
                <a:latin typeface="Times New Roman" pitchFamily="18" charset="0"/>
                <a:cs typeface="Times New Roman" pitchFamily="18" charset="0"/>
              </a:rPr>
              <a:t> використання аргументу до особистості (</a:t>
            </a:r>
            <a:r>
              <a:rPr lang="ru-RU" i="1" dirty="0">
                <a:latin typeface="Times New Roman" pitchFamily="18" charset="0"/>
                <a:cs typeface="Times New Roman" pitchFamily="18" charset="0"/>
              </a:rPr>
              <a:t>супернику приписують такі вади, які роблять його смішним, кидають тінь на його розумові здібності, підривають довіру до його роздумів. Предметом суперечки стає особистість суперника, а не те, що він говорить</a:t>
            </a:r>
            <a:r>
              <a:rPr lang="ru-RU" dirty="0">
                <a:latin typeface="Times New Roman" pitchFamily="18" charset="0"/>
                <a:cs typeface="Times New Roman" pitchFamily="18" charset="0"/>
              </a:rPr>
              <a:t>);</a:t>
            </a:r>
          </a:p>
          <a:p>
            <a:r>
              <a:rPr lang="ru-RU" dirty="0">
                <a:latin typeface="Times New Roman" pitchFamily="18" charset="0"/>
                <a:cs typeface="Times New Roman" pitchFamily="18" charset="0"/>
              </a:rPr>
              <a:t> </a:t>
            </a:r>
          </a:p>
          <a:p>
            <a:r>
              <a:rPr lang="ru-RU" dirty="0">
                <a:latin typeface="Times New Roman" pitchFamily="18" charset="0"/>
                <a:cs typeface="Times New Roman" pitchFamily="18" charset="0"/>
              </a:rPr>
              <a:t>• використання аргументу до марнославства (</a:t>
            </a:r>
            <a:r>
              <a:rPr lang="ru-RU" i="1" dirty="0">
                <a:latin typeface="Times New Roman" pitchFamily="18" charset="0"/>
                <a:cs typeface="Times New Roman" pitchFamily="18" charset="0"/>
              </a:rPr>
              <a:t>звучать хвалебні оди супернику з надією, що він, розчулений компліментами, стане м’якшим і поступливішим</a:t>
            </a:r>
            <a:r>
              <a:rPr lang="ru-RU" dirty="0">
                <a:latin typeface="Times New Roman" pitchFamily="18" charset="0"/>
                <a:cs typeface="Times New Roman" pitchFamily="18" charset="0"/>
              </a:rPr>
              <a:t>);</a:t>
            </a:r>
          </a:p>
        </p:txBody>
      </p:sp>
      <p:pic>
        <p:nvPicPr>
          <p:cNvPr id="2051"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908" y="2748089"/>
            <a:ext cx="8986184" cy="404427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93863464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95536" y="692696"/>
            <a:ext cx="8748464" cy="1938992"/>
          </a:xfrm>
          <a:prstGeom prst="rect">
            <a:avLst/>
          </a:prstGeom>
        </p:spPr>
        <p:txBody>
          <a:bodyPr wrap="square">
            <a:spAutoFit/>
          </a:bodyPr>
          <a:lstStyle/>
          <a:p>
            <a:r>
              <a:rPr lang="ru-RU" dirty="0"/>
              <a:t>• </a:t>
            </a:r>
            <a:r>
              <a:rPr lang="ru-RU" sz="2000" dirty="0">
                <a:latin typeface="Times New Roman" pitchFamily="18" charset="0"/>
                <a:cs typeface="Times New Roman" pitchFamily="18" charset="0"/>
              </a:rPr>
              <a:t>використання аргументу до фізичної сили (</a:t>
            </a:r>
            <a:r>
              <a:rPr lang="ru-RU" sz="2000" i="1" dirty="0">
                <a:latin typeface="Times New Roman" pitchFamily="18" charset="0"/>
                <a:cs typeface="Times New Roman" pitchFamily="18" charset="0"/>
              </a:rPr>
              <a:t>звучать попередження про неприємні наслідки, про можливе застосування фізичної сили, засобів примусу</a:t>
            </a:r>
            <a:r>
              <a:rPr lang="ru-RU" sz="2000" dirty="0" smtClean="0">
                <a:latin typeface="Times New Roman" pitchFamily="18" charset="0"/>
                <a:cs typeface="Times New Roman" pitchFamily="18" charset="0"/>
              </a:rPr>
              <a:t>);</a:t>
            </a:r>
            <a:endParaRPr lang="ru-RU" sz="2000" dirty="0">
              <a:latin typeface="Times New Roman" pitchFamily="18" charset="0"/>
              <a:cs typeface="Times New Roman" pitchFamily="18" charset="0"/>
            </a:endParaRPr>
          </a:p>
          <a:p>
            <a:r>
              <a:rPr lang="ru-RU" sz="2000" dirty="0">
                <a:latin typeface="Times New Roman" pitchFamily="18" charset="0"/>
                <a:cs typeface="Times New Roman" pitchFamily="18" charset="0"/>
              </a:rPr>
              <a:t>• використання аргументу до жалості</a:t>
            </a:r>
            <a:r>
              <a:rPr lang="ru-RU" sz="2000" dirty="0" smtClean="0">
                <a:latin typeface="Times New Roman" pitchFamily="18" charset="0"/>
                <a:cs typeface="Times New Roman" pitchFamily="18" charset="0"/>
              </a:rPr>
              <a:t>;</a:t>
            </a:r>
            <a:endParaRPr lang="ru-RU" sz="2000" dirty="0">
              <a:latin typeface="Times New Roman" pitchFamily="18" charset="0"/>
              <a:cs typeface="Times New Roman" pitchFamily="18" charset="0"/>
            </a:endParaRPr>
          </a:p>
          <a:p>
            <a:r>
              <a:rPr lang="ru-RU" sz="2000" dirty="0">
                <a:latin typeface="Times New Roman" pitchFamily="18" charset="0"/>
                <a:cs typeface="Times New Roman" pitchFamily="18" charset="0"/>
              </a:rPr>
              <a:t>• виведення суперника з рівноваги шляхом грубих витівок, образ, знущань тощо.</a:t>
            </a:r>
          </a:p>
        </p:txBody>
      </p:sp>
      <p:pic>
        <p:nvPicPr>
          <p:cNvPr id="1029"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27584" y="2276475"/>
            <a:ext cx="6665913" cy="4581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95058627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dirty="0">
                <a:latin typeface="Times New Roman" pitchFamily="18" charset="0"/>
                <a:cs typeface="Times New Roman" pitchFamily="18" charset="0"/>
              </a:rPr>
              <a:t>Красне словечко звеселяє сердечко</a:t>
            </a:r>
          </a:p>
        </p:txBody>
      </p:sp>
      <p:sp>
        <p:nvSpPr>
          <p:cNvPr id="3" name="Rectangle 1"/>
          <p:cNvSpPr>
            <a:spLocks noChangeArrowheads="1"/>
          </p:cNvSpPr>
          <p:nvPr/>
        </p:nvSpPr>
        <p:spPr bwMode="auto">
          <a:xfrm>
            <a:off x="609600" y="1290306"/>
            <a:ext cx="7778824" cy="3411134"/>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88872" rIns="0" bIns="88872"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2400" b="1" i="0" u="none" strike="noStrike" cap="none" normalizeH="0" baseline="0" dirty="0" smtClean="0">
                <a:ln>
                  <a:noFill/>
                </a:ln>
                <a:solidFill>
                  <a:srgbClr val="4E4E3F"/>
                </a:solidFill>
                <a:effectLst/>
                <a:latin typeface="Times New Roman" pitchFamily="18" charset="0"/>
                <a:cs typeface="Times New Roman" pitchFamily="18" charset="0"/>
              </a:rPr>
              <a:t>Укажи прислів'я, що відображає ставлення народу до влучного слова, вправності мовців, важливості спілкування.</a:t>
            </a:r>
            <a:endParaRPr kumimoji="0" lang="ru-RU" sz="24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sz="2400" b="1" i="0" u="none" strike="noStrike" cap="none" normalizeH="0" baseline="0" dirty="0" smtClean="0">
                <a:ln>
                  <a:noFill/>
                </a:ln>
                <a:solidFill>
                  <a:srgbClr val="4E4E3F"/>
                </a:solidFill>
                <a:effectLst/>
                <a:latin typeface="Times New Roman" pitchFamily="18" charset="0"/>
                <a:cs typeface="Times New Roman" pitchFamily="18" charset="0"/>
              </a:rPr>
              <a:t> </a:t>
            </a:r>
            <a:r>
              <a:rPr kumimoji="0" lang="ru-RU" sz="2400" b="0" i="0" u="none" strike="noStrike" cap="none" normalizeH="0" baseline="0" dirty="0" smtClean="0">
                <a:ln>
                  <a:noFill/>
                </a:ln>
                <a:solidFill>
                  <a:srgbClr val="4E4E3F"/>
                </a:solidFill>
                <a:effectLst/>
                <a:latin typeface="Times New Roman" pitchFamily="18" charset="0"/>
                <a:cs typeface="Times New Roman" pitchFamily="18" charset="0"/>
              </a:rPr>
              <a:t> </a:t>
            </a:r>
            <a:endParaRPr kumimoji="0" lang="ru-RU" sz="24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l" defTabSz="914400" rtl="0" eaLnBrk="0" fontAlgn="ctr" latinLnBrk="0" hangingPunct="0">
              <a:lnSpc>
                <a:spcPct val="100000"/>
              </a:lnSpc>
              <a:spcBef>
                <a:spcPct val="0"/>
              </a:spcBef>
              <a:spcAft>
                <a:spcPct val="0"/>
              </a:spcAft>
              <a:buClrTx/>
              <a:buSzTx/>
              <a:buFontTx/>
              <a:buChar char="•"/>
              <a:tabLst/>
            </a:pPr>
            <a:r>
              <a:rPr kumimoji="0" lang="ru-RU" sz="2400" b="0" i="0" u="none" strike="noStrike" cap="none" normalizeH="0" baseline="0" dirty="0" smtClean="0">
                <a:ln>
                  <a:noFill/>
                </a:ln>
                <a:solidFill>
                  <a:srgbClr val="4E4E3F"/>
                </a:solidFill>
                <a:effectLst/>
                <a:latin typeface="Times New Roman" pitchFamily="18" charset="0"/>
                <a:cs typeface="Times New Roman" pitchFamily="18" charset="0"/>
              </a:rPr>
              <a:t>Не одежа красить людину, а добрі діла.</a:t>
            </a:r>
          </a:p>
          <a:p>
            <a:pPr marL="0" marR="0" lvl="0" indent="0" algn="l" defTabSz="914400" rtl="0" eaLnBrk="0" fontAlgn="ctr" latinLnBrk="0" hangingPunct="0">
              <a:lnSpc>
                <a:spcPct val="100000"/>
              </a:lnSpc>
              <a:spcBef>
                <a:spcPct val="0"/>
              </a:spcBef>
              <a:spcAft>
                <a:spcPct val="0"/>
              </a:spcAft>
              <a:buClrTx/>
              <a:buSzTx/>
              <a:buFontTx/>
              <a:buChar char="•"/>
              <a:tabLst/>
            </a:pPr>
            <a:r>
              <a:rPr kumimoji="0" lang="ru-RU" sz="2400" b="0" i="0" u="none" strike="noStrike" cap="none" normalizeH="0" baseline="0" dirty="0" smtClean="0">
                <a:ln>
                  <a:noFill/>
                </a:ln>
                <a:solidFill>
                  <a:srgbClr val="4E4E3F"/>
                </a:solidFill>
                <a:effectLst/>
                <a:latin typeface="Times New Roman" pitchFamily="18" charset="0"/>
                <a:cs typeface="Times New Roman" pitchFamily="18" charset="0"/>
              </a:rPr>
              <a:t>Кожна птичка своїм носиком живе.</a:t>
            </a:r>
          </a:p>
          <a:p>
            <a:pPr marL="0" marR="0" lvl="0" indent="0" algn="l" defTabSz="914400" rtl="0" eaLnBrk="0" fontAlgn="ctr" latinLnBrk="0" hangingPunct="0">
              <a:lnSpc>
                <a:spcPct val="100000"/>
              </a:lnSpc>
              <a:spcBef>
                <a:spcPct val="0"/>
              </a:spcBef>
              <a:spcAft>
                <a:spcPct val="0"/>
              </a:spcAft>
              <a:buClrTx/>
              <a:buSzTx/>
              <a:buFontTx/>
              <a:buChar char="•"/>
              <a:tabLst/>
            </a:pPr>
            <a:r>
              <a:rPr kumimoji="0" lang="ru-RU" sz="2400" b="0" i="0" u="none" strike="noStrike" cap="none" normalizeH="0" baseline="0" dirty="0" smtClean="0">
                <a:ln>
                  <a:noFill/>
                </a:ln>
                <a:solidFill>
                  <a:srgbClr val="4E4E3F"/>
                </a:solidFill>
                <a:effectLst/>
                <a:latin typeface="Times New Roman" pitchFamily="18" charset="0"/>
                <a:cs typeface="Times New Roman" pitchFamily="18" charset="0"/>
              </a:rPr>
              <a:t>Не бажай синові багатства, а бажай розуму!</a:t>
            </a:r>
          </a:p>
          <a:p>
            <a:pPr marL="0" marR="0" lvl="0" indent="0" algn="l" defTabSz="914400" rtl="0" eaLnBrk="0" fontAlgn="ctr" latinLnBrk="0" hangingPunct="0">
              <a:lnSpc>
                <a:spcPct val="100000"/>
              </a:lnSpc>
              <a:spcBef>
                <a:spcPct val="0"/>
              </a:spcBef>
              <a:spcAft>
                <a:spcPct val="0"/>
              </a:spcAft>
              <a:buClrTx/>
              <a:buSzTx/>
              <a:buFontTx/>
              <a:buChar char="•"/>
              <a:tabLst/>
            </a:pPr>
            <a:r>
              <a:rPr kumimoji="0" lang="ru-RU" sz="2400" b="0" i="0" u="none" strike="noStrike" cap="none" normalizeH="0" baseline="0" dirty="0" smtClean="0">
                <a:ln>
                  <a:noFill/>
                </a:ln>
                <a:solidFill>
                  <a:srgbClr val="4E4E3F"/>
                </a:solidFill>
                <a:effectLst/>
                <a:latin typeface="Times New Roman" pitchFamily="18" charset="0"/>
                <a:cs typeface="Times New Roman" pitchFamily="18" charset="0"/>
              </a:rPr>
              <a:t>Не говори, що знаєш, але знай, що говориш.</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ru-RU"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4" name="Control 2"/>
          <p:cNvSpPr>
            <a:spLocks noChangeArrowheads="1" noChangeShapeType="1"/>
          </p:cNvSpPr>
          <p:nvPr/>
        </p:nvSpPr>
        <p:spPr bwMode="auto">
          <a:xfrm>
            <a:off x="152400" y="152400"/>
            <a:ext cx="914400" cy="914400"/>
          </a:xfrm>
          <a:prstGeom prst="rect">
            <a:avLst/>
          </a:prstGeom>
          <a:noFill/>
          <a:ln w="9525">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endParaRPr lang="ru-RU" dirty="0"/>
          </a:p>
        </p:txBody>
      </p:sp>
      <p:sp>
        <p:nvSpPr>
          <p:cNvPr id="5" name="Control 3"/>
          <p:cNvSpPr>
            <a:spLocks noChangeArrowheads="1" noChangeShapeType="1"/>
          </p:cNvSpPr>
          <p:nvPr/>
        </p:nvSpPr>
        <p:spPr bwMode="auto">
          <a:xfrm>
            <a:off x="152400" y="152400"/>
            <a:ext cx="914400" cy="914400"/>
          </a:xfrm>
          <a:prstGeom prst="rect">
            <a:avLst/>
          </a:prstGeom>
          <a:noFill/>
          <a:ln w="9525">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endParaRPr lang="ru-RU" dirty="0"/>
          </a:p>
        </p:txBody>
      </p:sp>
      <p:sp>
        <p:nvSpPr>
          <p:cNvPr id="6" name="Control 4"/>
          <p:cNvSpPr>
            <a:spLocks noChangeArrowheads="1" noChangeShapeType="1"/>
          </p:cNvSpPr>
          <p:nvPr/>
        </p:nvSpPr>
        <p:spPr bwMode="auto">
          <a:xfrm>
            <a:off x="152400" y="152400"/>
            <a:ext cx="914400" cy="914400"/>
          </a:xfrm>
          <a:prstGeom prst="rect">
            <a:avLst/>
          </a:prstGeom>
          <a:noFill/>
          <a:ln w="9525">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endParaRPr lang="ru-RU" dirty="0"/>
          </a:p>
        </p:txBody>
      </p:sp>
      <p:sp>
        <p:nvSpPr>
          <p:cNvPr id="7" name="Control 5"/>
          <p:cNvSpPr>
            <a:spLocks noChangeArrowheads="1" noChangeShapeType="1"/>
          </p:cNvSpPr>
          <p:nvPr/>
        </p:nvSpPr>
        <p:spPr bwMode="auto">
          <a:xfrm>
            <a:off x="152400" y="152400"/>
            <a:ext cx="914400" cy="914400"/>
          </a:xfrm>
          <a:prstGeom prst="rect">
            <a:avLst/>
          </a:prstGeom>
          <a:noFill/>
          <a:ln w="9525">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endParaRPr lang="ru-RU" dirty="0"/>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51407" y="4365104"/>
            <a:ext cx="2736304" cy="22980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81642904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51520" y="-243408"/>
            <a:ext cx="8435280" cy="1661046"/>
          </a:xfrm>
        </p:spPr>
        <p:txBody>
          <a:bodyPr/>
          <a:lstStyle/>
          <a:p>
            <a:r>
              <a:rPr lang="ru-RU" dirty="0"/>
              <a:t> </a:t>
            </a:r>
            <a:r>
              <a:rPr lang="ru-RU" sz="2400" dirty="0">
                <a:latin typeface="Times New Roman" pitchFamily="18" charset="0"/>
                <a:cs typeface="Times New Roman" pitchFamily="18" charset="0"/>
              </a:rPr>
              <a:t>Пригадай літературний твір</a:t>
            </a:r>
          </a:p>
        </p:txBody>
      </p:sp>
      <p:sp>
        <p:nvSpPr>
          <p:cNvPr id="3" name="Прямоугольник 2"/>
          <p:cNvSpPr/>
          <p:nvPr/>
        </p:nvSpPr>
        <p:spPr>
          <a:xfrm>
            <a:off x="0" y="1052735"/>
            <a:ext cx="9144000" cy="6186309"/>
          </a:xfrm>
          <a:prstGeom prst="rect">
            <a:avLst/>
          </a:prstGeom>
        </p:spPr>
        <p:txBody>
          <a:bodyPr wrap="square">
            <a:spAutoFit/>
          </a:bodyPr>
          <a:lstStyle/>
          <a:p>
            <a:r>
              <a:rPr lang="ru-RU" b="1" dirty="0">
                <a:latin typeface="Times New Roman" pitchFamily="18" charset="0"/>
                <a:cs typeface="Times New Roman" pitchFamily="18" charset="0"/>
              </a:rPr>
              <a:t>Прочитай уривок. Познач назву твору, автора, персонажа, якому належать слова.</a:t>
            </a:r>
            <a:r>
              <a:rPr lang="ru-RU" dirty="0">
                <a:latin typeface="Times New Roman" pitchFamily="18" charset="0"/>
                <a:cs typeface="Times New Roman" pitchFamily="18" charset="0"/>
              </a:rPr>
              <a:t> </a:t>
            </a:r>
          </a:p>
          <a:p>
            <a:r>
              <a:rPr lang="ru-RU" dirty="0">
                <a:latin typeface="Times New Roman" pitchFamily="18" charset="0"/>
                <a:cs typeface="Times New Roman" pitchFamily="18" charset="0"/>
              </a:rPr>
              <a:t> </a:t>
            </a:r>
          </a:p>
          <a:p>
            <a:r>
              <a:rPr lang="ru-RU" dirty="0">
                <a:latin typeface="Times New Roman" pitchFamily="18" charset="0"/>
                <a:cs typeface="Times New Roman" pitchFamily="18" charset="0"/>
              </a:rPr>
              <a:t>— Ой, боже мій милосердний! Нащо ж і живе наш брат запорожець на світі, коли не на те, щоб стояти за православних християн, як за рідних братів своїх? Чи нам золото, чи нам срібло, чи нам панські будинки треба? Не про те ми, братці, гадаємо. Аби добрим людям було добре жити на Вкраїні, а ми проживемо і в злиднях, проживемо і в землянці, на одному хлібі та воді. Сказано: «Хліб та вода — то козацька їда». Дітки мої! Господь з вами і з вашим гетьманством! У нас у Січі чи гетьман, чи отаман, чи так собі чоловік — усе рівний товариш, усе християнська душа. То тільки ваша городова старшина завела так, що коли не пан, то й не чоловік. Не про гетьманство наш брат запорожець думає: думає він про те, як би та як допомогти вам у вашій тяжкій долі! Серце моє болить, дивлячись на ваше убозтво. За батька Хмельницького текли по Вкраїні медовії ріки, люд убиравсь пишно та красно, як мак у городі; а тепер достались ви таким старшинам та гетьманам, що скоро й шкуру з вас іздеруть. Над вами, мої дітки, воістину справдились святії словеса: «Хіба не багатії вас утискають? Хіба не вони тягнуть вас на суди? Хіба не вони зневажають ваше добре ім'я, узиваючи вас хамами та рабами неключимими</a:t>
            </a:r>
            <a:r>
              <a:rPr lang="ru-RU" dirty="0" smtClean="0">
                <a:latin typeface="Times New Roman" pitchFamily="18" charset="0"/>
                <a:cs typeface="Times New Roman" pitchFamily="18" charset="0"/>
              </a:rPr>
              <a:t>?</a:t>
            </a:r>
            <a:r>
              <a:rPr lang="ru-RU" dirty="0">
                <a:latin typeface="Times New Roman" pitchFamily="18" charset="0"/>
                <a:cs typeface="Times New Roman" pitchFamily="18" charset="0"/>
              </a:rPr>
              <a:t> </a:t>
            </a:r>
            <a:endParaRPr lang="ru-RU" dirty="0" smtClean="0">
              <a:latin typeface="Times New Roman" pitchFamily="18" charset="0"/>
              <a:cs typeface="Times New Roman" pitchFamily="18" charset="0"/>
            </a:endParaRPr>
          </a:p>
          <a:p>
            <a:r>
              <a:rPr lang="ru-RU" dirty="0" smtClean="0">
                <a:latin typeface="Times New Roman" pitchFamily="18" charset="0"/>
                <a:cs typeface="Times New Roman" pitchFamily="18" charset="0"/>
              </a:rPr>
              <a:t>Назва</a:t>
            </a:r>
            <a:r>
              <a:rPr lang="ru-RU" dirty="0">
                <a:latin typeface="Times New Roman" pitchFamily="18" charset="0"/>
                <a:cs typeface="Times New Roman" pitchFamily="18" charset="0"/>
              </a:rPr>
              <a:t>: </a:t>
            </a:r>
          </a:p>
          <a:p>
            <a:r>
              <a:rPr lang="ru-RU" dirty="0">
                <a:latin typeface="Times New Roman" pitchFamily="18" charset="0"/>
                <a:cs typeface="Times New Roman" pitchFamily="18" charset="0"/>
              </a:rPr>
              <a:t> </a:t>
            </a:r>
          </a:p>
          <a:p>
            <a:r>
              <a:rPr lang="ru-RU" dirty="0">
                <a:latin typeface="Times New Roman" pitchFamily="18" charset="0"/>
                <a:cs typeface="Times New Roman" pitchFamily="18" charset="0"/>
              </a:rPr>
              <a:t>Автор: </a:t>
            </a:r>
          </a:p>
          <a:p>
            <a:r>
              <a:rPr lang="ru-RU" dirty="0">
                <a:latin typeface="Times New Roman" pitchFamily="18" charset="0"/>
                <a:cs typeface="Times New Roman" pitchFamily="18" charset="0"/>
              </a:rPr>
              <a:t> </a:t>
            </a:r>
          </a:p>
          <a:p>
            <a:r>
              <a:rPr lang="ru-RU" dirty="0">
                <a:latin typeface="Times New Roman" pitchFamily="18" charset="0"/>
                <a:cs typeface="Times New Roman" pitchFamily="18" charset="0"/>
              </a:rPr>
              <a:t>Персонаж: </a:t>
            </a:r>
          </a:p>
          <a:p>
            <a:endParaRPr lang="ru-RU" dirty="0"/>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80312" y="0"/>
            <a:ext cx="1203219" cy="10889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4065657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sz="2800" dirty="0">
                <a:latin typeface="Times New Roman" pitchFamily="18" charset="0"/>
                <a:cs typeface="Times New Roman" pitchFamily="18" charset="0"/>
              </a:rPr>
              <a:t>Проаналізуй текст</a:t>
            </a:r>
          </a:p>
        </p:txBody>
      </p:sp>
      <p:sp>
        <p:nvSpPr>
          <p:cNvPr id="3" name="Прямоугольник 2"/>
          <p:cNvSpPr/>
          <p:nvPr/>
        </p:nvSpPr>
        <p:spPr>
          <a:xfrm>
            <a:off x="467544" y="1124744"/>
            <a:ext cx="7992888" cy="5632311"/>
          </a:xfrm>
          <a:prstGeom prst="rect">
            <a:avLst/>
          </a:prstGeom>
        </p:spPr>
        <p:txBody>
          <a:bodyPr wrap="square">
            <a:spAutoFit/>
          </a:bodyPr>
          <a:lstStyle/>
          <a:p>
            <a:r>
              <a:rPr lang="ru-RU" sz="2000" b="1" dirty="0">
                <a:latin typeface="Times New Roman" pitchFamily="18" charset="0"/>
                <a:cs typeface="Times New Roman" pitchFamily="18" charset="0"/>
              </a:rPr>
              <a:t>Пригадай вивчене з історії України та всесвітньої історії.</a:t>
            </a:r>
            <a:endParaRPr lang="ru-RU" sz="2000" dirty="0">
              <a:latin typeface="Times New Roman" pitchFamily="18" charset="0"/>
              <a:cs typeface="Times New Roman" pitchFamily="18" charset="0"/>
            </a:endParaRPr>
          </a:p>
          <a:p>
            <a:r>
              <a:rPr lang="ru-RU" sz="2000" dirty="0">
                <a:latin typeface="Times New Roman" pitchFamily="18" charset="0"/>
                <a:cs typeface="Times New Roman" pitchFamily="18" charset="0"/>
              </a:rPr>
              <a:t> </a:t>
            </a:r>
          </a:p>
          <a:p>
            <a:r>
              <a:rPr lang="ru-RU" sz="2000" b="1" dirty="0">
                <a:latin typeface="Times New Roman" pitchFamily="18" charset="0"/>
                <a:cs typeface="Times New Roman" pitchFamily="18" charset="0"/>
              </a:rPr>
              <a:t>Прочитай текст і поміркуй. Визнач кожен з елементів мовленнєвої ситуації.</a:t>
            </a:r>
            <a:endParaRPr lang="ru-RU" sz="2000" dirty="0">
              <a:latin typeface="Times New Roman" pitchFamily="18" charset="0"/>
              <a:cs typeface="Times New Roman" pitchFamily="18" charset="0"/>
            </a:endParaRPr>
          </a:p>
          <a:p>
            <a:r>
              <a:rPr lang="ru-RU" sz="2000" dirty="0">
                <a:latin typeface="Times New Roman" pitchFamily="18" charset="0"/>
                <a:cs typeface="Times New Roman" pitchFamily="18" charset="0"/>
              </a:rPr>
              <a:t> </a:t>
            </a:r>
          </a:p>
          <a:p>
            <a:r>
              <a:rPr lang="ru-RU" sz="2000" dirty="0">
                <a:latin typeface="Times New Roman" pitchFamily="18" charset="0"/>
                <a:cs typeface="Times New Roman" pitchFamily="18" charset="0"/>
              </a:rPr>
              <a:t>Що означає «я пильную»?</a:t>
            </a:r>
            <a:br>
              <a:rPr lang="ru-RU" sz="2000" dirty="0">
                <a:latin typeface="Times New Roman" pitchFamily="18" charset="0"/>
                <a:cs typeface="Times New Roman" pitchFamily="18" charset="0"/>
              </a:rPr>
            </a:br>
            <a:r>
              <a:rPr lang="ru-RU" sz="2000" dirty="0">
                <a:latin typeface="Times New Roman" pitchFamily="18" charset="0"/>
                <a:cs typeface="Times New Roman" pitchFamily="18" charset="0"/>
              </a:rPr>
              <a:t>Це означає, що я намагаюся бути людиною із совістю. Я не пригнічую свою совість і не деформую її; я називаю добро добром, а зло злом і не намагаюся їх затушувати; я розвиваю в собі гарне і прагну виправити погане, переборюючи його в собі. Це найважливіша робота, яку не можна ані послабити, ані відсунути на другий план. Ні! Вона перед нами всюди і є предметом першорядної важливості. Вона стає тим важливіша, чим сильніші обставини, в яких ми стаємо схильними терпіти зло і легко прощати його собі. Особливо якщо так чинять й інші.</a:t>
            </a:r>
            <a:br>
              <a:rPr lang="ru-RU" sz="2000" dirty="0">
                <a:latin typeface="Times New Roman" pitchFamily="18" charset="0"/>
                <a:cs typeface="Times New Roman" pitchFamily="18" charset="0"/>
              </a:rPr>
            </a:br>
            <a:r>
              <a:rPr lang="ru-RU" sz="2000" dirty="0">
                <a:latin typeface="Times New Roman" pitchFamily="18" charset="0"/>
                <a:cs typeface="Times New Roman" pitchFamily="18" charset="0"/>
              </a:rPr>
              <a:t>Дорогі мої друзі! Вам треба буде поставити заслін аморальності, заслін тим соціальним порокам, які я не буду тут називати, але про які ви й самі прекрасно знаєте.</a:t>
            </a:r>
          </a:p>
        </p:txBody>
      </p:sp>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254368" y="116633"/>
            <a:ext cx="1670904" cy="15121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4727694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539552" y="474345"/>
            <a:ext cx="8352928" cy="5016758"/>
          </a:xfrm>
          <a:prstGeom prst="rect">
            <a:avLst/>
          </a:prstGeom>
        </p:spPr>
        <p:txBody>
          <a:bodyPr wrap="square">
            <a:spAutoFit/>
          </a:bodyPr>
          <a:lstStyle/>
          <a:p>
            <a:r>
              <a:rPr lang="ru-RU" sz="2000" dirty="0">
                <a:latin typeface="Times New Roman" pitchFamily="18" charset="0"/>
                <a:cs typeface="Times New Roman" pitchFamily="18" charset="0"/>
              </a:rPr>
              <a:t>Ви повинні вимагати цього від себе, навіть якщо інші від вас не вимагають. Історичний досвід нагадує нам, як дорого обходилася аморальність усієї нації в ті чи інші періоди. Сьогодні, коли ми боремося за форму життя нашого суспільства в майбутньому, пам’ятайте, що ця форма залежить від того, якими будуть самі люди. Отже, пильнуйте!</a:t>
            </a:r>
            <a:br>
              <a:rPr lang="ru-RU" sz="2000" dirty="0">
                <a:latin typeface="Times New Roman" pitchFamily="18" charset="0"/>
                <a:cs typeface="Times New Roman" pitchFamily="18" charset="0"/>
              </a:rPr>
            </a:br>
            <a:r>
              <a:rPr lang="ru-RU" sz="2000" dirty="0">
                <a:latin typeface="Times New Roman" pitchFamily="18" charset="0"/>
                <a:cs typeface="Times New Roman" pitchFamily="18" charset="0"/>
              </a:rPr>
              <a:t>...«Я пильную» також означає «я бачу іншого». Я не замикаюся на собі, на власних інтересах, на власних думках. «Я пильную» означає любов до ближнього, означає основну людську солідарність.</a:t>
            </a:r>
          </a:p>
          <a:p>
            <a:r>
              <a:rPr lang="ru-RU" sz="2000" dirty="0">
                <a:latin typeface="Times New Roman" pitchFamily="18" charset="0"/>
                <a:cs typeface="Times New Roman" pitchFamily="18" charset="0"/>
              </a:rPr>
              <a:t> </a:t>
            </a:r>
          </a:p>
          <a:p>
            <a:r>
              <a:rPr lang="ru-RU" sz="2000" b="1" dirty="0">
                <a:latin typeface="Times New Roman" pitchFamily="18" charset="0"/>
                <a:cs typeface="Times New Roman" pitchFamily="18" charset="0"/>
              </a:rPr>
              <a:t>Адресат (аудиторія)  </a:t>
            </a:r>
            <a:endParaRPr lang="ru-RU" sz="2000" dirty="0">
              <a:latin typeface="Times New Roman" pitchFamily="18" charset="0"/>
              <a:cs typeface="Times New Roman" pitchFamily="18" charset="0"/>
            </a:endParaRPr>
          </a:p>
          <a:p>
            <a:r>
              <a:rPr lang="ru-RU" sz="2000" dirty="0">
                <a:latin typeface="Times New Roman" pitchFamily="18" charset="0"/>
                <a:cs typeface="Times New Roman" pitchFamily="18" charset="0"/>
              </a:rPr>
              <a:t> </a:t>
            </a:r>
          </a:p>
          <a:p>
            <a:r>
              <a:rPr lang="ru-RU" sz="2000" b="1" dirty="0">
                <a:latin typeface="Times New Roman" pitchFamily="18" charset="0"/>
                <a:cs typeface="Times New Roman" pitchFamily="18" charset="0"/>
              </a:rPr>
              <a:t>Адресант (мовець)</a:t>
            </a:r>
            <a:r>
              <a:rPr lang="ru-RU" sz="2000" dirty="0">
                <a:latin typeface="Times New Roman" pitchFamily="18" charset="0"/>
                <a:cs typeface="Times New Roman" pitchFamily="18" charset="0"/>
              </a:rPr>
              <a:t>  </a:t>
            </a:r>
          </a:p>
          <a:p>
            <a:r>
              <a:rPr lang="ru-RU" sz="2000" dirty="0">
                <a:latin typeface="Times New Roman" pitchFamily="18" charset="0"/>
                <a:cs typeface="Times New Roman" pitchFamily="18" charset="0"/>
              </a:rPr>
              <a:t> </a:t>
            </a:r>
          </a:p>
          <a:p>
            <a:r>
              <a:rPr lang="ru-RU" sz="2000" b="1" dirty="0">
                <a:latin typeface="Times New Roman" pitchFamily="18" charset="0"/>
                <a:cs typeface="Times New Roman" pitchFamily="18" charset="0"/>
              </a:rPr>
              <a:t>Предмет  мовлення</a:t>
            </a:r>
            <a:r>
              <a:rPr lang="ru-RU" sz="2000" dirty="0">
                <a:latin typeface="Times New Roman" pitchFamily="18" charset="0"/>
                <a:cs typeface="Times New Roman" pitchFamily="18" charset="0"/>
              </a:rPr>
              <a:t>  </a:t>
            </a:r>
          </a:p>
          <a:p>
            <a:r>
              <a:rPr lang="ru-RU" sz="2000" dirty="0">
                <a:latin typeface="Times New Roman" pitchFamily="18" charset="0"/>
                <a:cs typeface="Times New Roman" pitchFamily="18" charset="0"/>
              </a:rPr>
              <a:t> </a:t>
            </a:r>
          </a:p>
          <a:p>
            <a:r>
              <a:rPr lang="ru-RU" sz="2000" b="1" dirty="0">
                <a:latin typeface="Times New Roman" pitchFamily="18" charset="0"/>
                <a:cs typeface="Times New Roman" pitchFamily="18" charset="0"/>
              </a:rPr>
              <a:t>Умови успішного спілкування</a:t>
            </a:r>
            <a:r>
              <a:rPr lang="ru-RU" sz="2000" dirty="0">
                <a:latin typeface="Times New Roman" pitchFamily="18" charset="0"/>
                <a:cs typeface="Times New Roman" pitchFamily="18" charset="0"/>
              </a:rPr>
              <a:t>  </a:t>
            </a:r>
          </a:p>
        </p:txBody>
      </p:sp>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88224" y="4797152"/>
            <a:ext cx="2304256" cy="1724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833772573"/>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uk-UA" dirty="0" smtClean="0">
                <a:latin typeface="Times New Roman" pitchFamily="18" charset="0"/>
                <a:cs typeface="Times New Roman" pitchFamily="18" charset="0"/>
              </a:rPr>
              <a:t>Використані джерела</a:t>
            </a:r>
            <a:endParaRPr lang="ru-RU" dirty="0">
              <a:latin typeface="Times New Roman" pitchFamily="18" charset="0"/>
              <a:cs typeface="Times New Roman" pitchFamily="18" charset="0"/>
            </a:endParaRPr>
          </a:p>
        </p:txBody>
      </p:sp>
      <p:sp>
        <p:nvSpPr>
          <p:cNvPr id="3" name="Прямоугольник 2"/>
          <p:cNvSpPr/>
          <p:nvPr/>
        </p:nvSpPr>
        <p:spPr>
          <a:xfrm>
            <a:off x="683568" y="1412776"/>
            <a:ext cx="8136904" cy="1200329"/>
          </a:xfrm>
          <a:prstGeom prst="rect">
            <a:avLst/>
          </a:prstGeom>
        </p:spPr>
        <p:txBody>
          <a:bodyPr wrap="square">
            <a:spAutoFit/>
          </a:bodyPr>
          <a:lstStyle/>
          <a:p>
            <a:r>
              <a:rPr lang="ru-RU" dirty="0" smtClean="0">
                <a:latin typeface="Times New Roman" pitchFamily="18" charset="0"/>
                <a:cs typeface="Times New Roman" pitchFamily="18" charset="0"/>
                <a:hlinkClick r:id="rId2"/>
              </a:rPr>
              <a:t>1. </a:t>
            </a:r>
            <a:r>
              <a:rPr lang="en-US" dirty="0" smtClean="0">
                <a:latin typeface="Times New Roman" pitchFamily="18" charset="0"/>
                <a:cs typeface="Times New Roman" pitchFamily="18" charset="0"/>
                <a:hlinkClick r:id="rId2"/>
              </a:rPr>
              <a:t>URL: https://www.miyklas.com.ua/p/ukrainska-mova/10-klas/praktichna-ritorika-342122/superechka-iak-vid-komunikatciyi-riznovidi-superechki-pravila-vedennia-s_-342296/re-4f6bfa55-2ad4-4c9b-8d6c-b2fb62cca796</a:t>
            </a:r>
            <a:endParaRPr lang="ru-RU" dirty="0" smtClean="0">
              <a:latin typeface="Times New Roman" pitchFamily="18" charset="0"/>
              <a:cs typeface="Times New Roman" pitchFamily="18" charset="0"/>
            </a:endParaRPr>
          </a:p>
          <a:p>
            <a:endParaRPr lang="ru-RU" dirty="0"/>
          </a:p>
        </p:txBody>
      </p:sp>
      <p:sp>
        <p:nvSpPr>
          <p:cNvPr id="5" name="Прямоугольник 4"/>
          <p:cNvSpPr/>
          <p:nvPr/>
        </p:nvSpPr>
        <p:spPr>
          <a:xfrm>
            <a:off x="683568" y="2613106"/>
            <a:ext cx="7776864" cy="1200329"/>
          </a:xfrm>
          <a:prstGeom prst="rect">
            <a:avLst/>
          </a:prstGeom>
        </p:spPr>
        <p:txBody>
          <a:bodyPr wrap="square">
            <a:spAutoFit/>
          </a:bodyPr>
          <a:lstStyle/>
          <a:p>
            <a:r>
              <a:rPr lang="en-US" dirty="0" smtClean="0">
                <a:latin typeface="Times New Roman" pitchFamily="18" charset="0"/>
                <a:cs typeface="Times New Roman" pitchFamily="18" charset="0"/>
                <a:hlinkClick r:id="rId3"/>
              </a:rPr>
              <a:t>2. URL: https</a:t>
            </a:r>
            <a:r>
              <a:rPr lang="en-US" dirty="0">
                <a:latin typeface="Times New Roman" pitchFamily="18" charset="0"/>
                <a:cs typeface="Times New Roman" pitchFamily="18" charset="0"/>
                <a:hlinkClick r:id="rId3"/>
              </a:rPr>
              <a:t>://www.miyklas.com.ua/p/ukrainska-mova/10-klas/praktichna-ritorika-342122/ritorika-iak-mistetctvo-nauka-i-navchalna-distciplina-rol-ritoriki-v-suc_-</a:t>
            </a:r>
            <a:r>
              <a:rPr lang="en-US" dirty="0" smtClean="0">
                <a:latin typeface="Times New Roman" pitchFamily="18" charset="0"/>
                <a:cs typeface="Times New Roman" pitchFamily="18" charset="0"/>
                <a:hlinkClick r:id="rId3"/>
              </a:rPr>
              <a:t>349139</a:t>
            </a:r>
            <a:endParaRPr lang="ru-RU" dirty="0" smtClean="0">
              <a:latin typeface="Times New Roman" pitchFamily="18" charset="0"/>
              <a:cs typeface="Times New Roman" pitchFamily="18" charset="0"/>
            </a:endParaRPr>
          </a:p>
          <a:p>
            <a:endParaRPr lang="ru-RU" dirty="0"/>
          </a:p>
        </p:txBody>
      </p:sp>
      <p:sp>
        <p:nvSpPr>
          <p:cNvPr id="6" name="Прямоугольник 5"/>
          <p:cNvSpPr/>
          <p:nvPr/>
        </p:nvSpPr>
        <p:spPr>
          <a:xfrm>
            <a:off x="395536" y="3429000"/>
            <a:ext cx="7920880" cy="923330"/>
          </a:xfrm>
          <a:prstGeom prst="rect">
            <a:avLst/>
          </a:prstGeom>
        </p:spPr>
        <p:txBody>
          <a:bodyPr wrap="square">
            <a:spAutoFit/>
          </a:bodyPr>
          <a:lstStyle/>
          <a:p>
            <a:endParaRPr lang="en-US" dirty="0" smtClean="0">
              <a:hlinkClick r:id="rId4"/>
            </a:endParaRPr>
          </a:p>
          <a:p>
            <a:r>
              <a:rPr lang="en-US" dirty="0" smtClean="0">
                <a:latin typeface="Times New Roman" pitchFamily="18" charset="0"/>
                <a:cs typeface="Times New Roman" pitchFamily="18" charset="0"/>
                <a:hlinkClick r:id="rId4"/>
              </a:rPr>
              <a:t>     </a:t>
            </a:r>
            <a:r>
              <a:rPr lang="uk-UA" dirty="0" smtClean="0">
                <a:latin typeface="Times New Roman" pitchFamily="18" charset="0"/>
                <a:cs typeface="Times New Roman" pitchFamily="18" charset="0"/>
                <a:hlinkClick r:id="rId4"/>
              </a:rPr>
              <a:t>3.</a:t>
            </a:r>
            <a:r>
              <a:rPr lang="en-US" dirty="0" smtClean="0">
                <a:latin typeface="Times New Roman" pitchFamily="18" charset="0"/>
                <a:cs typeface="Times New Roman" pitchFamily="18" charset="0"/>
                <a:hlinkClick r:id="rId4"/>
              </a:rPr>
              <a:t>URL:https</a:t>
            </a:r>
            <a:r>
              <a:rPr lang="en-US" dirty="0">
                <a:latin typeface="Times New Roman" pitchFamily="18" charset="0"/>
                <a:cs typeface="Times New Roman" pitchFamily="18" charset="0"/>
                <a:hlinkClick r:id="rId4"/>
              </a:rPr>
              <a:t>://</a:t>
            </a:r>
            <a:r>
              <a:rPr lang="en-US" dirty="0" smtClean="0">
                <a:latin typeface="Times New Roman" pitchFamily="18" charset="0"/>
                <a:cs typeface="Times New Roman" pitchFamily="18" charset="0"/>
                <a:hlinkClick r:id="rId4"/>
              </a:rPr>
              <a:t>www.ismart.org/library/sporim-praviln-polemika</a:t>
            </a:r>
            <a:endParaRPr lang="uk-UA" dirty="0" smtClean="0">
              <a:latin typeface="Times New Roman" pitchFamily="18" charset="0"/>
              <a:cs typeface="Times New Roman" pitchFamily="18" charset="0"/>
            </a:endParaRPr>
          </a:p>
          <a:p>
            <a:endParaRPr lang="ru-RU" dirty="0"/>
          </a:p>
        </p:txBody>
      </p:sp>
      <p:sp>
        <p:nvSpPr>
          <p:cNvPr id="8" name="Прямоугольник 7"/>
          <p:cNvSpPr/>
          <p:nvPr/>
        </p:nvSpPr>
        <p:spPr>
          <a:xfrm>
            <a:off x="683568" y="4352330"/>
            <a:ext cx="6408712" cy="369332"/>
          </a:xfrm>
          <a:prstGeom prst="rect">
            <a:avLst/>
          </a:prstGeom>
        </p:spPr>
        <p:txBody>
          <a:bodyPr wrap="square">
            <a:spAutoFit/>
          </a:bodyPr>
          <a:lstStyle/>
          <a:p>
            <a:r>
              <a:rPr lang="en-US" dirty="0" smtClean="0">
                <a:latin typeface="Times New Roman" pitchFamily="18" charset="0"/>
                <a:cs typeface="Times New Roman" pitchFamily="18" charset="0"/>
                <a:hlinkClick r:id="rId5"/>
              </a:rPr>
              <a:t>4.URL:https</a:t>
            </a:r>
            <a:r>
              <a:rPr lang="en-US" dirty="0">
                <a:latin typeface="Times New Roman" pitchFamily="18" charset="0"/>
                <a:cs typeface="Times New Roman" pitchFamily="18" charset="0"/>
                <a:hlinkClick r:id="rId5"/>
              </a:rPr>
              <a:t>://</a:t>
            </a:r>
            <a:r>
              <a:rPr lang="en-US" dirty="0" smtClean="0">
                <a:latin typeface="Times New Roman" pitchFamily="18" charset="0"/>
                <a:cs typeface="Times New Roman" pitchFamily="18" charset="0"/>
                <a:hlinkClick r:id="rId5"/>
              </a:rPr>
              <a:t>depositphotos.com/ua/photos</a:t>
            </a:r>
            <a:r>
              <a:rPr lang="ru-RU" dirty="0">
                <a:latin typeface="Times New Roman" pitchFamily="18" charset="0"/>
                <a:cs typeface="Times New Roman" pitchFamily="18" charset="0"/>
                <a:hlinkClick r:id="rId5"/>
              </a:rPr>
              <a:t>/висміювання.</a:t>
            </a:r>
            <a:r>
              <a:rPr lang="en-US" dirty="0" smtClean="0">
                <a:latin typeface="Times New Roman" pitchFamily="18" charset="0"/>
                <a:cs typeface="Times New Roman" pitchFamily="18" charset="0"/>
                <a:hlinkClick r:id="rId5"/>
              </a:rPr>
              <a:t>html</a:t>
            </a:r>
            <a:endParaRPr lang="en-US" dirty="0" smtClean="0">
              <a:latin typeface="Times New Roman" pitchFamily="18" charset="0"/>
              <a:cs typeface="Times New Roman" pitchFamily="18" charset="0"/>
            </a:endParaRPr>
          </a:p>
        </p:txBody>
      </p:sp>
      <p:sp>
        <p:nvSpPr>
          <p:cNvPr id="4" name="Прямоугольник 3"/>
          <p:cNvSpPr/>
          <p:nvPr/>
        </p:nvSpPr>
        <p:spPr>
          <a:xfrm>
            <a:off x="683568" y="4869161"/>
            <a:ext cx="7632848" cy="646331"/>
          </a:xfrm>
          <a:prstGeom prst="rect">
            <a:avLst/>
          </a:prstGeom>
        </p:spPr>
        <p:txBody>
          <a:bodyPr wrap="square">
            <a:spAutoFit/>
          </a:bodyPr>
          <a:lstStyle/>
          <a:p>
            <a:r>
              <a:rPr lang="ru-RU" dirty="0" smtClean="0">
                <a:latin typeface="Times New Roman" pitchFamily="18" charset="0"/>
                <a:cs typeface="Times New Roman" pitchFamily="18" charset="0"/>
                <a:hlinkClick r:id="rId6"/>
              </a:rPr>
              <a:t>5. </a:t>
            </a:r>
            <a:r>
              <a:rPr lang="en-US" dirty="0" smtClean="0">
                <a:latin typeface="Times New Roman" pitchFamily="18" charset="0"/>
                <a:cs typeface="Times New Roman" pitchFamily="18" charset="0"/>
                <a:hlinkClick r:id="rId6"/>
              </a:rPr>
              <a:t>URL: https</a:t>
            </a:r>
            <a:r>
              <a:rPr lang="en-US" dirty="0">
                <a:latin typeface="Times New Roman" pitchFamily="18" charset="0"/>
                <a:cs typeface="Times New Roman" pitchFamily="18" charset="0"/>
                <a:hlinkClick r:id="rId6"/>
              </a:rPr>
              <a:t>://universe.zp.ua/vchimosja-govoriti-a-ne-zauchuvati</a:t>
            </a:r>
            <a:r>
              <a:rPr lang="en-US" dirty="0" smtClean="0">
                <a:latin typeface="Times New Roman" pitchFamily="18" charset="0"/>
                <a:cs typeface="Times New Roman" pitchFamily="18" charset="0"/>
                <a:hlinkClick r:id="rId6"/>
              </a:rPr>
              <a:t>/</a:t>
            </a:r>
            <a:endParaRPr lang="ru-RU" dirty="0" smtClean="0">
              <a:latin typeface="Times New Roman" pitchFamily="18" charset="0"/>
              <a:cs typeface="Times New Roman" pitchFamily="18" charset="0"/>
            </a:endParaRPr>
          </a:p>
          <a:p>
            <a:endParaRPr lang="ru-RU" dirty="0"/>
          </a:p>
        </p:txBody>
      </p:sp>
      <p:sp>
        <p:nvSpPr>
          <p:cNvPr id="7" name="Прямоугольник 6"/>
          <p:cNvSpPr/>
          <p:nvPr/>
        </p:nvSpPr>
        <p:spPr>
          <a:xfrm>
            <a:off x="683568" y="5515492"/>
            <a:ext cx="7128792" cy="646331"/>
          </a:xfrm>
          <a:prstGeom prst="rect">
            <a:avLst/>
          </a:prstGeom>
        </p:spPr>
        <p:txBody>
          <a:bodyPr wrap="square">
            <a:spAutoFit/>
          </a:bodyPr>
          <a:lstStyle/>
          <a:p>
            <a:r>
              <a:rPr lang="ru-RU" dirty="0" smtClean="0">
                <a:latin typeface="Times New Roman" pitchFamily="18" charset="0"/>
                <a:cs typeface="Times New Roman" pitchFamily="18" charset="0"/>
                <a:hlinkClick r:id="rId7"/>
              </a:rPr>
              <a:t>6. </a:t>
            </a:r>
            <a:r>
              <a:rPr lang="en-US" dirty="0" smtClean="0">
                <a:latin typeface="Times New Roman" pitchFamily="18" charset="0"/>
                <a:cs typeface="Times New Roman" pitchFamily="18" charset="0"/>
                <a:hlinkClick r:id="rId7"/>
              </a:rPr>
              <a:t>URL: https</a:t>
            </a:r>
            <a:r>
              <a:rPr lang="en-US" dirty="0">
                <a:latin typeface="Times New Roman" pitchFamily="18" charset="0"/>
                <a:cs typeface="Times New Roman" pitchFamily="18" charset="0"/>
                <a:hlinkClick r:id="rId7"/>
              </a:rPr>
              <a:t>://</a:t>
            </a:r>
            <a:r>
              <a:rPr lang="en-US" dirty="0" smtClean="0">
                <a:latin typeface="Times New Roman" pitchFamily="18" charset="0"/>
                <a:cs typeface="Times New Roman" pitchFamily="18" charset="0"/>
                <a:hlinkClick r:id="rId7"/>
              </a:rPr>
              <a:t>kvpubd.kiev.ua/wp-content/uploads/2021/04/urok-20-1.pdf</a:t>
            </a:r>
            <a:endParaRPr lang="ru-RU" dirty="0" smtClean="0">
              <a:latin typeface="Times New Roman" pitchFamily="18" charset="0"/>
              <a:cs typeface="Times New Roman" pitchFamily="18" charset="0"/>
            </a:endParaRPr>
          </a:p>
          <a:p>
            <a:endParaRPr lang="ru-RU" dirty="0"/>
          </a:p>
        </p:txBody>
      </p:sp>
    </p:spTree>
    <p:extLst>
      <p:ext uri="{BB962C8B-B14F-4D97-AF65-F5344CB8AC3E}">
        <p14:creationId xmlns:p14="http://schemas.microsoft.com/office/powerpoint/2010/main" val="950791305"/>
      </p:ext>
    </p:extLst>
  </p:cSld>
  <p:clrMapOvr>
    <a:masterClrMapping/>
  </p:clrMapOvr>
  <p:timing>
    <p:tnLst>
      <p:par>
        <p:cTn id="1" dur="indefinite" restart="never" nodeType="tmRoot"/>
      </p:par>
    </p:tnLst>
  </p:timing>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220</TotalTime>
  <Words>313</Words>
  <Application>Microsoft Office PowerPoint</Application>
  <PresentationFormat>Экран (4:3)</PresentationFormat>
  <Paragraphs>64</Paragraphs>
  <Slides>15</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15</vt:i4>
      </vt:variant>
    </vt:vector>
  </HeadingPairs>
  <TitlesOfParts>
    <vt:vector size="16" baseType="lpstr">
      <vt:lpstr>Тема Office</vt:lpstr>
      <vt:lpstr>Тема. Прийоми полеміки:</vt:lpstr>
      <vt:lpstr>Презентация PowerPoint</vt:lpstr>
      <vt:lpstr>    Уміння організовувати полеміку, скеровувати її в потрібне русло вимагає  від оратора великої майстерності, глибоких знань.  Полемічна бесіда, гостра і одночасно толерантна, — найскладніша форма зближення з аудиторією. </vt:lpstr>
      <vt:lpstr>  Плідно вести дискусію, переконувати аудиторію, вигравати суперечки допомагають полемічні прийоми. Однак слід зауважити, що вони можуть бути як прийнятними (коректними), так і не дуже достойними того, щоб їх використовувати.</vt:lpstr>
      <vt:lpstr>Коректні полемічні прийоми  </vt:lpstr>
      <vt:lpstr>Зверни увагу!</vt:lpstr>
      <vt:lpstr>Презентация PowerPoint</vt:lpstr>
      <vt:lpstr>Зверни увагу!</vt:lpstr>
      <vt:lpstr>Некоректними є такі полемічні прийоми:   </vt:lpstr>
      <vt:lpstr>Презентация PowerPoint</vt:lpstr>
      <vt:lpstr>Красне словечко звеселяє сердечко</vt:lpstr>
      <vt:lpstr> Пригадай літературний твір</vt:lpstr>
      <vt:lpstr>Проаналізуй текст</vt:lpstr>
      <vt:lpstr>Презентация PowerPoint</vt:lpstr>
      <vt:lpstr>Використані джерела</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Прийоми полеміки: як коректно вести суперечку</dc:title>
  <dc:creator>samsung</dc:creator>
  <cp:lastModifiedBy>samsung</cp:lastModifiedBy>
  <cp:revision>21</cp:revision>
  <dcterms:created xsi:type="dcterms:W3CDTF">2024-02-18T10:49:45Z</dcterms:created>
  <dcterms:modified xsi:type="dcterms:W3CDTF">2024-02-20T09:03:27Z</dcterms:modified>
</cp:coreProperties>
</file>