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474" y="-9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F999ECC-80E5-47D5-B208-40AF38269216}" type="datetimeFigureOut">
              <a:rPr lang="uk-UA" smtClean="0"/>
              <a:t>27.11.2024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B39AE7B1-60DB-47DC-832D-AE45026C2BEB}" type="slidenum">
              <a:rPr lang="uk-UA" smtClean="0"/>
              <a:t>‹#›</a:t>
            </a:fld>
            <a:endParaRPr lang="uk-U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F999ECC-80E5-47D5-B208-40AF38269216}" type="datetimeFigureOut">
              <a:rPr lang="uk-UA" smtClean="0"/>
              <a:t>27.11.2024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B39AE7B1-60DB-47DC-832D-AE45026C2BEB}" type="slidenum">
              <a:rPr lang="uk-UA" smtClean="0"/>
              <a:t>‹#›</a:t>
            </a:fld>
            <a:endParaRPr lang="uk-UA"/>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F999ECC-80E5-47D5-B208-40AF38269216}" type="datetimeFigureOut">
              <a:rPr lang="uk-UA" smtClean="0"/>
              <a:t>27.11.2024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B39AE7B1-60DB-47DC-832D-AE45026C2BEB}" type="slidenum">
              <a:rPr lang="uk-UA" smtClean="0"/>
              <a:t>‹#›</a:t>
            </a:fld>
            <a:endParaRPr lang="uk-U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3F999ECC-80E5-47D5-B208-40AF38269216}" type="datetimeFigureOut">
              <a:rPr lang="uk-UA" smtClean="0"/>
              <a:t>27.11.2024</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B39AE7B1-60DB-47DC-832D-AE45026C2BEB}" type="slidenum">
              <a:rPr lang="uk-UA" smtClean="0"/>
              <a:t>‹#›</a:t>
            </a:fld>
            <a:endParaRPr lang="uk-UA"/>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F999ECC-80E5-47D5-B208-40AF38269216}" type="datetimeFigureOut">
              <a:rPr lang="uk-UA" smtClean="0"/>
              <a:t>27.11.2024</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B39AE7B1-60DB-47DC-832D-AE45026C2BEB}" type="slidenum">
              <a:rPr lang="uk-UA" smtClean="0"/>
              <a:t>‹#›</a:t>
            </a:fld>
            <a:endParaRPr lang="uk-U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3F999ECC-80E5-47D5-B208-40AF38269216}" type="datetimeFigureOut">
              <a:rPr lang="uk-UA" smtClean="0"/>
              <a:t>27.11.2024</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B39AE7B1-60DB-47DC-832D-AE45026C2BEB}" type="slidenum">
              <a:rPr lang="uk-UA" smtClean="0"/>
              <a:t>‹#›</a:t>
            </a:fld>
            <a:endParaRPr lang="uk-U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3F999ECC-80E5-47D5-B208-40AF38269216}" type="datetimeFigureOut">
              <a:rPr lang="uk-UA" smtClean="0"/>
              <a:t>27.11.2024</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B39AE7B1-60DB-47DC-832D-AE45026C2BEB}" type="slidenum">
              <a:rPr lang="uk-UA" smtClean="0"/>
              <a:t>‹#›</a:t>
            </a:fld>
            <a:endParaRPr lang="uk-U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F999ECC-80E5-47D5-B208-40AF38269216}" type="datetimeFigureOut">
              <a:rPr lang="uk-UA" smtClean="0"/>
              <a:t>27.11.2024</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B39AE7B1-60DB-47DC-832D-AE45026C2BEB}" type="slidenum">
              <a:rPr lang="uk-UA" smtClean="0"/>
              <a:t>‹#›</a:t>
            </a:fld>
            <a:endParaRPr lang="uk-UA"/>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F999ECC-80E5-47D5-B208-40AF38269216}" type="datetimeFigureOut">
              <a:rPr lang="uk-UA" smtClean="0"/>
              <a:t>27.11.2024</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B39AE7B1-60DB-47DC-832D-AE45026C2BEB}" type="slidenum">
              <a:rPr lang="uk-UA" smtClean="0"/>
              <a:t>‹#›</a:t>
            </a:fld>
            <a:endParaRPr lang="uk-UA"/>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F999ECC-80E5-47D5-B208-40AF38269216}" type="datetimeFigureOut">
              <a:rPr lang="uk-UA" smtClean="0"/>
              <a:t>27.11.2024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B39AE7B1-60DB-47DC-832D-AE45026C2BEB}" type="slidenum">
              <a:rPr lang="uk-UA" smtClean="0"/>
              <a:t>‹#›</a:t>
            </a:fld>
            <a:endParaRPr lang="uk-U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F999ECC-80E5-47D5-B208-40AF38269216}" type="datetimeFigureOut">
              <a:rPr lang="uk-UA" smtClean="0"/>
              <a:t>27.11.2024</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B39AE7B1-60DB-47DC-832D-AE45026C2BEB}" type="slidenum">
              <a:rPr lang="uk-UA" smtClean="0"/>
              <a:t>‹#›</a:t>
            </a:fld>
            <a:endParaRPr lang="uk-UA"/>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3F999ECC-80E5-47D5-B208-40AF38269216}" type="datetimeFigureOut">
              <a:rPr lang="uk-UA" smtClean="0"/>
              <a:t>27.11.2024</a:t>
            </a:fld>
            <a:endParaRPr lang="uk-UA"/>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uk-UA"/>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39AE7B1-60DB-47DC-832D-AE45026C2BEB}" type="slidenum">
              <a:rPr lang="uk-UA" smtClean="0"/>
              <a:t>‹#›</a:t>
            </a:fld>
            <a:endParaRPr lang="uk-UA"/>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uk-UA" b="1" dirty="0" smtClean="0">
                <a:solidFill>
                  <a:srgbClr val="C00000"/>
                </a:solidFill>
                <a:latin typeface="Times New Roman" pitchFamily="18" charset="0"/>
                <a:cs typeface="Times New Roman" pitchFamily="18" charset="0"/>
              </a:rPr>
              <a:t>Прикметникові форми, використання їх у різних стилях мови</a:t>
            </a:r>
            <a:endParaRPr lang="uk-UA" b="1" dirty="0">
              <a:solidFill>
                <a:srgbClr val="C00000"/>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4860032" y="4941168"/>
            <a:ext cx="4104456" cy="1008112"/>
          </a:xfrm>
        </p:spPr>
        <p:txBody>
          <a:bodyPr/>
          <a:lstStyle/>
          <a:p>
            <a:pPr lvl="0" algn="l">
              <a:buClr>
                <a:srgbClr val="629DD1"/>
              </a:buClr>
              <a:buSzPct val="76000"/>
            </a:pPr>
            <a:r>
              <a:rPr lang="uk-UA" sz="1400" b="1" i="1" dirty="0">
                <a:solidFill>
                  <a:schemeClr val="tx1">
                    <a:lumMod val="95000"/>
                    <a:lumOff val="5000"/>
                  </a:schemeClr>
                </a:solidFill>
                <a:latin typeface="Times New Roman" pitchFamily="18" charset="0"/>
                <a:cs typeface="Times New Roman" pitchFamily="18" charset="0"/>
              </a:rPr>
              <a:t>Кондратюк Людмила Олександрівна </a:t>
            </a:r>
          </a:p>
          <a:p>
            <a:pPr lvl="0" algn="l">
              <a:buClr>
                <a:srgbClr val="629DD1"/>
              </a:buClr>
              <a:buSzPct val="76000"/>
            </a:pPr>
            <a:r>
              <a:rPr lang="uk-UA" sz="1400" b="1" i="1" dirty="0">
                <a:solidFill>
                  <a:schemeClr val="tx1">
                    <a:lumMod val="95000"/>
                    <a:lumOff val="5000"/>
                  </a:schemeClr>
                </a:solidFill>
                <a:latin typeface="Times New Roman" pitchFamily="18" charset="0"/>
                <a:cs typeface="Times New Roman" pitchFamily="18" charset="0"/>
              </a:rPr>
              <a:t>Вчитель української мови та літератури</a:t>
            </a:r>
          </a:p>
          <a:p>
            <a:pPr lvl="0" algn="l">
              <a:buClr>
                <a:srgbClr val="629DD1"/>
              </a:buClr>
              <a:buSzPct val="76000"/>
            </a:pPr>
            <a:r>
              <a:rPr lang="uk-UA" sz="1400" b="1" i="1" dirty="0">
                <a:solidFill>
                  <a:schemeClr val="tx1">
                    <a:lumMod val="95000"/>
                    <a:lumOff val="5000"/>
                  </a:schemeClr>
                </a:solidFill>
                <a:latin typeface="Times New Roman" pitchFamily="18" charset="0"/>
                <a:cs typeface="Times New Roman" pitchFamily="18" charset="0"/>
              </a:rPr>
              <a:t>Вечірньої (змінної) школи № 20 м. Києва</a:t>
            </a:r>
          </a:p>
          <a:p>
            <a:pPr lvl="0" algn="l">
              <a:buClr>
                <a:srgbClr val="629DD1"/>
              </a:buClr>
              <a:buSzPct val="76000"/>
            </a:pPr>
            <a:endParaRPr lang="uk-UA" sz="1500" dirty="0">
              <a:solidFill>
                <a:srgbClr val="424242"/>
              </a:solidFill>
              <a:latin typeface="Times New Roman" pitchFamily="18" charset="0"/>
              <a:cs typeface="Times New Roman" pitchFamily="18" charset="0"/>
            </a:endParaRPr>
          </a:p>
          <a:p>
            <a:endParaRPr lang="uk-UA" dirty="0"/>
          </a:p>
        </p:txBody>
      </p:sp>
    </p:spTree>
    <p:extLst>
      <p:ext uri="{BB962C8B-B14F-4D97-AF65-F5344CB8AC3E}">
        <p14:creationId xmlns:p14="http://schemas.microsoft.com/office/powerpoint/2010/main" val="32534921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08920"/>
            <a:ext cx="8712968" cy="3024336"/>
          </a:xfrm>
        </p:spPr>
        <p:txBody>
          <a:bodyPr>
            <a:normAutofit/>
          </a:bodyPr>
          <a:lstStyle/>
          <a:p>
            <a:r>
              <a:rPr lang="uk-UA" sz="2400" b="1" dirty="0" smtClean="0">
                <a:solidFill>
                  <a:schemeClr val="tx1"/>
                </a:solidFill>
                <a:latin typeface="Times New Roman" pitchFamily="18" charset="0"/>
                <a:cs typeface="Times New Roman" pitchFamily="18" charset="0"/>
              </a:rPr>
              <a:t>1. Що таке прикметник?</a:t>
            </a:r>
            <a:br>
              <a:rPr lang="uk-UA" sz="2400" b="1" dirty="0" smtClean="0">
                <a:solidFill>
                  <a:schemeClr val="tx1"/>
                </a:solidFill>
                <a:latin typeface="Times New Roman" pitchFamily="18" charset="0"/>
                <a:cs typeface="Times New Roman" pitchFamily="18" charset="0"/>
              </a:rPr>
            </a:br>
            <a:r>
              <a:rPr lang="uk-UA" sz="2400" b="1" dirty="0" smtClean="0">
                <a:solidFill>
                  <a:schemeClr val="tx1"/>
                </a:solidFill>
                <a:latin typeface="Times New Roman" pitchFamily="18" charset="0"/>
                <a:cs typeface="Times New Roman" pitchFamily="18" charset="0"/>
              </a:rPr>
              <a:t>2. Які граматичні категорії має прикметник?</a:t>
            </a:r>
            <a:br>
              <a:rPr lang="uk-UA" sz="2400" b="1" dirty="0" smtClean="0">
                <a:solidFill>
                  <a:schemeClr val="tx1"/>
                </a:solidFill>
                <a:latin typeface="Times New Roman" pitchFamily="18" charset="0"/>
                <a:cs typeface="Times New Roman" pitchFamily="18" charset="0"/>
              </a:rPr>
            </a:br>
            <a:r>
              <a:rPr lang="uk-UA" sz="2400" b="1" dirty="0" smtClean="0">
                <a:solidFill>
                  <a:schemeClr val="tx1"/>
                </a:solidFill>
                <a:latin typeface="Times New Roman" pitchFamily="18" charset="0"/>
                <a:cs typeface="Times New Roman" pitchFamily="18" charset="0"/>
              </a:rPr>
              <a:t>3. Яку синтаксичну роль відіграє прикметник у реченні?</a:t>
            </a:r>
            <a:br>
              <a:rPr lang="uk-UA" sz="2400" b="1" dirty="0" smtClean="0">
                <a:solidFill>
                  <a:schemeClr val="tx1"/>
                </a:solidFill>
                <a:latin typeface="Times New Roman" pitchFamily="18" charset="0"/>
                <a:cs typeface="Times New Roman" pitchFamily="18" charset="0"/>
              </a:rPr>
            </a:br>
            <a:r>
              <a:rPr lang="uk-UA" sz="2400" b="1" dirty="0" smtClean="0">
                <a:solidFill>
                  <a:schemeClr val="tx1"/>
                </a:solidFill>
                <a:latin typeface="Times New Roman" pitchFamily="18" charset="0"/>
                <a:cs typeface="Times New Roman" pitchFamily="18" charset="0"/>
              </a:rPr>
              <a:t>4. Назвіть прикметникові форми .</a:t>
            </a:r>
            <a:br>
              <a:rPr lang="uk-UA" sz="2400" b="1" dirty="0" smtClean="0">
                <a:solidFill>
                  <a:schemeClr val="tx1"/>
                </a:solidFill>
                <a:latin typeface="Times New Roman" pitchFamily="18" charset="0"/>
                <a:cs typeface="Times New Roman" pitchFamily="18" charset="0"/>
              </a:rPr>
            </a:br>
            <a:r>
              <a:rPr lang="uk-UA" sz="2400" b="1" dirty="0" smtClean="0">
                <a:solidFill>
                  <a:schemeClr val="tx1"/>
                </a:solidFill>
                <a:latin typeface="Times New Roman" pitchFamily="18" charset="0"/>
                <a:cs typeface="Times New Roman" pitchFamily="18" charset="0"/>
              </a:rPr>
              <a:t>5. В яких стилях мовлення використовуються прикметники?</a:t>
            </a:r>
            <a:br>
              <a:rPr lang="uk-UA" sz="2400" b="1" dirty="0" smtClean="0">
                <a:solidFill>
                  <a:schemeClr val="tx1"/>
                </a:solidFill>
                <a:latin typeface="Times New Roman" pitchFamily="18" charset="0"/>
                <a:cs typeface="Times New Roman" pitchFamily="18" charset="0"/>
              </a:rPr>
            </a:br>
            <a:r>
              <a:rPr lang="uk-UA" sz="2400" b="1" dirty="0" smtClean="0">
                <a:solidFill>
                  <a:schemeClr val="tx1"/>
                </a:solidFill>
                <a:latin typeface="Times New Roman" pitchFamily="18" charset="0"/>
                <a:cs typeface="Times New Roman" pitchFamily="18" charset="0"/>
              </a:rPr>
              <a:t/>
            </a:r>
            <a:br>
              <a:rPr lang="uk-UA" sz="2400" b="1" dirty="0" smtClean="0">
                <a:solidFill>
                  <a:schemeClr val="tx1"/>
                </a:solidFill>
                <a:latin typeface="Times New Roman" pitchFamily="18" charset="0"/>
                <a:cs typeface="Times New Roman" pitchFamily="18" charset="0"/>
              </a:rPr>
            </a:br>
            <a:endParaRPr lang="uk-UA" sz="2400" b="1" dirty="0">
              <a:solidFill>
                <a:schemeClr val="tx1"/>
              </a:solidFill>
              <a:latin typeface="Times New Roman" pitchFamily="18" charset="0"/>
              <a:cs typeface="Times New Roman" pitchFamily="18" charset="0"/>
            </a:endParaRPr>
          </a:p>
        </p:txBody>
      </p:sp>
      <p:sp>
        <p:nvSpPr>
          <p:cNvPr id="5" name="Овальная выноска 4"/>
          <p:cNvSpPr/>
          <p:nvPr/>
        </p:nvSpPr>
        <p:spPr>
          <a:xfrm>
            <a:off x="2555776" y="282960"/>
            <a:ext cx="3960440" cy="1476744"/>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4000" b="1" dirty="0" smtClean="0">
                <a:solidFill>
                  <a:srgbClr val="FF0000"/>
                </a:solidFill>
                <a:latin typeface="Times New Roman" pitchFamily="18" charset="0"/>
                <a:cs typeface="Times New Roman" pitchFamily="18" charset="0"/>
              </a:rPr>
              <a:t>Пригадай!</a:t>
            </a:r>
            <a:endParaRPr lang="uk-UA" sz="4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9287175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0032" y="620688"/>
            <a:ext cx="7772400" cy="4536504"/>
          </a:xfrm>
        </p:spPr>
        <p:txBody>
          <a:bodyPr>
            <a:normAutofit/>
          </a:bodyPr>
          <a:lstStyle/>
          <a:p>
            <a:r>
              <a:rPr lang="uk-UA" sz="1800" b="1" dirty="0" smtClean="0">
                <a:solidFill>
                  <a:schemeClr val="tx1"/>
                </a:solidFill>
                <a:latin typeface="Times New Roman" pitchFamily="18" charset="0"/>
                <a:cs typeface="Times New Roman" pitchFamily="18" charset="0"/>
              </a:rPr>
              <a:t/>
            </a:r>
            <a:br>
              <a:rPr lang="uk-UA" sz="1800" b="1" dirty="0" smtClean="0">
                <a:solidFill>
                  <a:schemeClr val="tx1"/>
                </a:solidFill>
                <a:latin typeface="Times New Roman" pitchFamily="18" charset="0"/>
                <a:cs typeface="Times New Roman" pitchFamily="18" charset="0"/>
              </a:rPr>
            </a:br>
            <a:r>
              <a:rPr lang="uk-UA" sz="1800" b="1" dirty="0">
                <a:solidFill>
                  <a:schemeClr val="tx1"/>
                </a:solidFill>
                <a:latin typeface="Times New Roman" pitchFamily="18" charset="0"/>
                <a:cs typeface="Times New Roman" pitchFamily="18" charset="0"/>
              </a:rPr>
              <a:t/>
            </a:r>
            <a:br>
              <a:rPr lang="uk-UA" sz="1800" b="1" dirty="0">
                <a:solidFill>
                  <a:schemeClr val="tx1"/>
                </a:solidFill>
                <a:latin typeface="Times New Roman" pitchFamily="18" charset="0"/>
                <a:cs typeface="Times New Roman" pitchFamily="18" charset="0"/>
              </a:rPr>
            </a:br>
            <a:r>
              <a:rPr lang="uk-UA" sz="1800" b="1" dirty="0" smtClean="0">
                <a:solidFill>
                  <a:schemeClr val="tx1"/>
                </a:solidFill>
                <a:latin typeface="Times New Roman" pitchFamily="18" charset="0"/>
                <a:cs typeface="Times New Roman" pitchFamily="18" charset="0"/>
              </a:rPr>
              <a:t/>
            </a:r>
            <a:br>
              <a:rPr lang="uk-UA" sz="1800" b="1" dirty="0" smtClean="0">
                <a:solidFill>
                  <a:schemeClr val="tx1"/>
                </a:solidFill>
                <a:latin typeface="Times New Roman" pitchFamily="18" charset="0"/>
                <a:cs typeface="Times New Roman" pitchFamily="18" charset="0"/>
              </a:rPr>
            </a:br>
            <a:r>
              <a:rPr lang="uk-UA" sz="1800" b="1" dirty="0" smtClean="0">
                <a:solidFill>
                  <a:schemeClr val="tx1"/>
                </a:solidFill>
                <a:latin typeface="Times New Roman" pitchFamily="18" charset="0"/>
                <a:cs typeface="Times New Roman" pitchFamily="18" charset="0"/>
              </a:rPr>
              <a:t>Прочитайте. Чому перше висловлювання зворушує своєю щирістю, змушує всміхнутися, а друге чимось дратує або залишає </a:t>
            </a:r>
            <a:r>
              <a:rPr lang="uk-UA" sz="1800" b="1" dirty="0">
                <a:solidFill>
                  <a:schemeClr val="tx1"/>
                </a:solidFill>
                <a:latin typeface="Times New Roman" pitchFamily="18" charset="0"/>
                <a:cs typeface="Times New Roman" pitchFamily="18" charset="0"/>
              </a:rPr>
              <a:t>б</a:t>
            </a:r>
            <a:r>
              <a:rPr lang="uk-UA" sz="1800" b="1" dirty="0" smtClean="0">
                <a:solidFill>
                  <a:schemeClr val="tx1"/>
                </a:solidFill>
                <a:latin typeface="Times New Roman" pitchFamily="18" charset="0"/>
                <a:cs typeface="Times New Roman" pitchFamily="18" charset="0"/>
              </a:rPr>
              <a:t>айдужими.</a:t>
            </a:r>
            <a:br>
              <a:rPr lang="uk-UA" sz="1800" b="1" dirty="0" smtClean="0">
                <a:solidFill>
                  <a:schemeClr val="tx1"/>
                </a:solidFill>
                <a:latin typeface="Times New Roman" pitchFamily="18" charset="0"/>
                <a:cs typeface="Times New Roman" pitchFamily="18" charset="0"/>
              </a:rPr>
            </a:br>
            <a:r>
              <a:rPr lang="uk-UA" sz="1800" b="1" dirty="0">
                <a:solidFill>
                  <a:schemeClr val="tx1"/>
                </a:solidFill>
                <a:latin typeface="Times New Roman" pitchFamily="18" charset="0"/>
                <a:cs typeface="Times New Roman" pitchFamily="18" charset="0"/>
              </a:rPr>
              <a:t/>
            </a:r>
            <a:br>
              <a:rPr lang="uk-UA" sz="1800" b="1" dirty="0">
                <a:solidFill>
                  <a:schemeClr val="tx1"/>
                </a:solidFill>
                <a:latin typeface="Times New Roman" pitchFamily="18" charset="0"/>
                <a:cs typeface="Times New Roman" pitchFamily="18" charset="0"/>
              </a:rPr>
            </a:br>
            <a:r>
              <a:rPr lang="uk-UA" sz="1800" b="1" dirty="0" smtClean="0">
                <a:solidFill>
                  <a:schemeClr val="tx1"/>
                </a:solidFill>
                <a:latin typeface="Times New Roman" pitchFamily="18" charset="0"/>
                <a:cs typeface="Times New Roman" pitchFamily="18" charset="0"/>
              </a:rPr>
              <a:t>А.</a:t>
            </a:r>
            <a:r>
              <a:rPr lang="uk-UA" sz="1800" dirty="0" smtClean="0">
                <a:solidFill>
                  <a:schemeClr val="tx1"/>
                </a:solidFill>
                <a:latin typeface="Times New Roman" pitchFamily="18" charset="0"/>
                <a:cs typeface="Times New Roman" pitchFamily="18" charset="0"/>
              </a:rPr>
              <a:t> – Ти любиш свою маму? – запитали маленьку Оленку.</a:t>
            </a:r>
            <a:br>
              <a:rPr lang="uk-UA" sz="1800" dirty="0" smtClean="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 Дуже люблю.</a:t>
            </a:r>
            <a:br>
              <a:rPr lang="uk-UA" sz="1800" dirty="0" smtClean="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 Чому? – Бо вона </a:t>
            </a:r>
            <a:r>
              <a:rPr lang="uk-UA" sz="1800" dirty="0" err="1" smtClean="0">
                <a:solidFill>
                  <a:schemeClr val="tx1"/>
                </a:solidFill>
                <a:latin typeface="Times New Roman" pitchFamily="18" charset="0"/>
                <a:cs typeface="Times New Roman" pitchFamily="18" charset="0"/>
              </a:rPr>
              <a:t>наймаміша</a:t>
            </a:r>
            <a:r>
              <a:rPr lang="uk-UA" sz="1800" dirty="0" smtClean="0">
                <a:solidFill>
                  <a:schemeClr val="tx1"/>
                </a:solidFill>
                <a:latin typeface="Times New Roman" pitchFamily="18" charset="0"/>
                <a:cs typeface="Times New Roman" pitchFamily="18" charset="0"/>
              </a:rPr>
              <a:t> у світі.</a:t>
            </a:r>
            <a:br>
              <a:rPr lang="uk-UA" sz="1800" dirty="0" smtClean="0">
                <a:solidFill>
                  <a:schemeClr val="tx1"/>
                </a:solidFill>
                <a:latin typeface="Times New Roman" pitchFamily="18" charset="0"/>
                <a:cs typeface="Times New Roman" pitchFamily="18" charset="0"/>
              </a:rPr>
            </a:br>
            <a:r>
              <a:rPr lang="uk-UA" sz="1800" dirty="0">
                <a:solidFill>
                  <a:schemeClr val="tx1"/>
                </a:solidFill>
                <a:latin typeface="Times New Roman" pitchFamily="18" charset="0"/>
                <a:cs typeface="Times New Roman" pitchFamily="18" charset="0"/>
              </a:rPr>
              <a:t/>
            </a:r>
            <a:br>
              <a:rPr lang="uk-UA" sz="1800" dirty="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
            </a:r>
            <a:br>
              <a:rPr lang="uk-UA" sz="1800" dirty="0" smtClean="0">
                <a:solidFill>
                  <a:schemeClr val="tx1"/>
                </a:solidFill>
                <a:latin typeface="Times New Roman" pitchFamily="18" charset="0"/>
                <a:cs typeface="Times New Roman" pitchFamily="18" charset="0"/>
              </a:rPr>
            </a:br>
            <a:r>
              <a:rPr lang="uk-UA" sz="1800" b="1" dirty="0" smtClean="0">
                <a:solidFill>
                  <a:schemeClr val="tx1"/>
                </a:solidFill>
                <a:latin typeface="Times New Roman" pitchFamily="18" charset="0"/>
                <a:cs typeface="Times New Roman" pitchFamily="18" charset="0"/>
              </a:rPr>
              <a:t>Б. </a:t>
            </a:r>
            <a:r>
              <a:rPr lang="uk-UA" sz="1800" dirty="0" smtClean="0">
                <a:solidFill>
                  <a:schemeClr val="tx1"/>
                </a:solidFill>
                <a:latin typeface="Times New Roman" pitchFamily="18" charset="0"/>
                <a:cs typeface="Times New Roman" pitchFamily="18" charset="0"/>
              </a:rPr>
              <a:t> Мамо, ти найдорожча за усіх! (</a:t>
            </a:r>
            <a:r>
              <a:rPr lang="uk-UA" sz="1800" i="1" dirty="0" smtClean="0">
                <a:solidFill>
                  <a:schemeClr val="tx1"/>
                </a:solidFill>
                <a:latin typeface="Times New Roman" pitchFamily="18" charset="0"/>
                <a:cs typeface="Times New Roman" pitchFamily="18" charset="0"/>
              </a:rPr>
              <a:t>З пісні).</a:t>
            </a:r>
            <a:r>
              <a:rPr lang="uk-UA" sz="1800" b="1" dirty="0" smtClean="0">
                <a:solidFill>
                  <a:schemeClr val="tx1"/>
                </a:solidFill>
                <a:latin typeface="Times New Roman" pitchFamily="18" charset="0"/>
                <a:cs typeface="Times New Roman" pitchFamily="18" charset="0"/>
              </a:rPr>
              <a:t/>
            </a:r>
            <a:br>
              <a:rPr lang="uk-UA" sz="1800" b="1" dirty="0" smtClean="0">
                <a:solidFill>
                  <a:schemeClr val="tx1"/>
                </a:solidFill>
                <a:latin typeface="Times New Roman" pitchFamily="18" charset="0"/>
                <a:cs typeface="Times New Roman" pitchFamily="18" charset="0"/>
              </a:rPr>
            </a:br>
            <a:endParaRPr lang="uk-UA" sz="18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4682235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77368" y="1196752"/>
            <a:ext cx="6551016" cy="492941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41009114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0032" y="1484784"/>
            <a:ext cx="7772400" cy="4248472"/>
          </a:xfrm>
        </p:spPr>
        <p:txBody>
          <a:bodyPr>
            <a:normAutofit/>
          </a:bodyPr>
          <a:lstStyle/>
          <a:p>
            <a:r>
              <a:rPr lang="uk-UA" sz="1800" b="1" dirty="0" smtClean="0">
                <a:solidFill>
                  <a:schemeClr val="tx1"/>
                </a:solidFill>
                <a:latin typeface="Times New Roman" pitchFamily="18" charset="0"/>
                <a:cs typeface="Times New Roman" pitchFamily="18" charset="0"/>
              </a:rPr>
              <a:t>А. </a:t>
            </a:r>
            <a:r>
              <a:rPr lang="uk-UA" sz="1800" dirty="0" smtClean="0">
                <a:solidFill>
                  <a:schemeClr val="tx1"/>
                </a:solidFill>
                <a:latin typeface="Times New Roman" pitchFamily="18" charset="0"/>
                <a:cs typeface="Times New Roman" pitchFamily="18" charset="0"/>
              </a:rPr>
              <a:t>Чом ти, Дунай, став так </a:t>
            </a:r>
            <a:r>
              <a:rPr lang="uk-UA" sz="1800" i="1" dirty="0" smtClean="0">
                <a:solidFill>
                  <a:schemeClr val="tx1"/>
                </a:solidFill>
                <a:latin typeface="Times New Roman" pitchFamily="18" charset="0"/>
                <a:cs typeface="Times New Roman" pitchFamily="18" charset="0"/>
              </a:rPr>
              <a:t>смутен, </a:t>
            </a:r>
            <a:r>
              <a:rPr lang="uk-UA" sz="1800" dirty="0" smtClean="0">
                <a:solidFill>
                  <a:schemeClr val="tx1"/>
                </a:solidFill>
                <a:latin typeface="Times New Roman" pitchFamily="18" charset="0"/>
                <a:cs typeface="Times New Roman" pitchFamily="18" charset="0"/>
              </a:rPr>
              <a:t/>
            </a:r>
            <a:br>
              <a:rPr lang="uk-UA" sz="1800" dirty="0" smtClean="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Став так смутен , </a:t>
            </a:r>
            <a:r>
              <a:rPr lang="uk-UA" sz="1800" i="1" dirty="0" err="1" smtClean="0">
                <a:solidFill>
                  <a:schemeClr val="tx1"/>
                </a:solidFill>
                <a:latin typeface="Times New Roman" pitchFamily="18" charset="0"/>
                <a:cs typeface="Times New Roman" pitchFamily="18" charset="0"/>
              </a:rPr>
              <a:t>каламутен</a:t>
            </a:r>
            <a:r>
              <a:rPr lang="uk-UA" sz="1800" i="1" dirty="0" smtClean="0">
                <a:solidFill>
                  <a:schemeClr val="tx1"/>
                </a:solidFill>
                <a:latin typeface="Times New Roman" pitchFamily="18" charset="0"/>
                <a:cs typeface="Times New Roman" pitchFamily="18" charset="0"/>
              </a:rPr>
              <a:t>:</a:t>
            </a:r>
            <a:br>
              <a:rPr lang="uk-UA" sz="1800" i="1" dirty="0" smtClean="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Що , Дунаю, тебе збило:</a:t>
            </a:r>
            <a:br>
              <a:rPr lang="uk-UA" sz="1800" dirty="0" smtClean="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Чи галочки чорнокрилі,</a:t>
            </a:r>
            <a:br>
              <a:rPr lang="uk-UA" sz="1800" dirty="0" smtClean="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Чи коники </a:t>
            </a:r>
            <a:r>
              <a:rPr lang="uk-UA" sz="1800" i="1" dirty="0" err="1" smtClean="0">
                <a:solidFill>
                  <a:schemeClr val="tx1"/>
                </a:solidFill>
                <a:latin typeface="Times New Roman" pitchFamily="18" charset="0"/>
                <a:cs typeface="Times New Roman" pitchFamily="18" charset="0"/>
              </a:rPr>
              <a:t>воронії</a:t>
            </a:r>
            <a:r>
              <a:rPr lang="uk-UA" sz="1800" i="1" dirty="0" smtClean="0">
                <a:solidFill>
                  <a:schemeClr val="tx1"/>
                </a:solidFill>
                <a:latin typeface="Times New Roman" pitchFamily="18" charset="0"/>
                <a:cs typeface="Times New Roman" pitchFamily="18" charset="0"/>
              </a:rPr>
              <a:t>,</a:t>
            </a:r>
            <a:r>
              <a:rPr lang="uk-UA" sz="1800" dirty="0" smtClean="0">
                <a:solidFill>
                  <a:schemeClr val="tx1"/>
                </a:solidFill>
                <a:latin typeface="Times New Roman" pitchFamily="18" charset="0"/>
                <a:cs typeface="Times New Roman" pitchFamily="18" charset="0"/>
              </a:rPr>
              <a:t/>
            </a:r>
            <a:br>
              <a:rPr lang="uk-UA" sz="1800" dirty="0" smtClean="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Чи козаки </a:t>
            </a:r>
            <a:r>
              <a:rPr lang="uk-UA" sz="1800" i="1" dirty="0" err="1" smtClean="0">
                <a:solidFill>
                  <a:schemeClr val="tx1"/>
                </a:solidFill>
                <a:latin typeface="Times New Roman" pitchFamily="18" charset="0"/>
                <a:cs typeface="Times New Roman" pitchFamily="18" charset="0"/>
              </a:rPr>
              <a:t>молодії</a:t>
            </a:r>
            <a:r>
              <a:rPr lang="uk-UA" sz="1800" i="1" dirty="0" smtClean="0">
                <a:solidFill>
                  <a:schemeClr val="tx1"/>
                </a:solidFill>
                <a:latin typeface="Times New Roman" pitchFamily="18" charset="0"/>
                <a:cs typeface="Times New Roman" pitchFamily="18" charset="0"/>
              </a:rPr>
              <a:t>?</a:t>
            </a:r>
            <a:r>
              <a:rPr lang="uk-UA" sz="1800" dirty="0" smtClean="0">
                <a:solidFill>
                  <a:schemeClr val="tx1"/>
                </a:solidFill>
                <a:latin typeface="Times New Roman" pitchFamily="18" charset="0"/>
                <a:cs typeface="Times New Roman" pitchFamily="18" charset="0"/>
              </a:rPr>
              <a:t/>
            </a:r>
            <a:br>
              <a:rPr lang="uk-UA" sz="1800" dirty="0" smtClean="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                                                             Народна творчість.</a:t>
            </a:r>
            <a:br>
              <a:rPr lang="uk-UA" sz="1800" dirty="0" smtClean="0">
                <a:solidFill>
                  <a:schemeClr val="tx1"/>
                </a:solidFill>
                <a:latin typeface="Times New Roman" pitchFamily="18" charset="0"/>
                <a:cs typeface="Times New Roman" pitchFamily="18" charset="0"/>
              </a:rPr>
            </a:br>
            <a:r>
              <a:rPr lang="uk-UA" sz="1800" dirty="0">
                <a:solidFill>
                  <a:schemeClr val="tx1"/>
                </a:solidFill>
                <a:latin typeface="Times New Roman" pitchFamily="18" charset="0"/>
                <a:cs typeface="Times New Roman" pitchFamily="18" charset="0"/>
              </a:rPr>
              <a:t/>
            </a:r>
            <a:br>
              <a:rPr lang="uk-UA" sz="1800" dirty="0">
                <a:solidFill>
                  <a:schemeClr val="tx1"/>
                </a:solidFill>
                <a:latin typeface="Times New Roman" pitchFamily="18" charset="0"/>
                <a:cs typeface="Times New Roman" pitchFamily="18" charset="0"/>
              </a:rPr>
            </a:br>
            <a:r>
              <a:rPr lang="uk-UA" sz="1800" b="1" dirty="0" smtClean="0">
                <a:solidFill>
                  <a:schemeClr val="tx1"/>
                </a:solidFill>
                <a:latin typeface="Times New Roman" pitchFamily="18" charset="0"/>
                <a:cs typeface="Times New Roman" pitchFamily="18" charset="0"/>
              </a:rPr>
              <a:t>Б. </a:t>
            </a:r>
            <a:r>
              <a:rPr lang="uk-UA" sz="1800" dirty="0" smtClean="0">
                <a:solidFill>
                  <a:schemeClr val="tx1"/>
                </a:solidFill>
                <a:latin typeface="Times New Roman" pitchFamily="18" charset="0"/>
                <a:cs typeface="Times New Roman" pitchFamily="18" charset="0"/>
              </a:rPr>
              <a:t>Люди, </a:t>
            </a:r>
            <a:r>
              <a:rPr lang="uk-UA" sz="1800" dirty="0" err="1" smtClean="0">
                <a:solidFill>
                  <a:schemeClr val="tx1"/>
                </a:solidFill>
                <a:latin typeface="Times New Roman" pitchFamily="18" charset="0"/>
                <a:cs typeface="Times New Roman" pitchFamily="18" charset="0"/>
              </a:rPr>
              <a:t>люди</a:t>
            </a:r>
            <a:r>
              <a:rPr lang="uk-UA" sz="1800" dirty="0" smtClean="0">
                <a:solidFill>
                  <a:schemeClr val="tx1"/>
                </a:solidFill>
                <a:latin typeface="Times New Roman" pitchFamily="18" charset="0"/>
                <a:cs typeface="Times New Roman" pitchFamily="18" charset="0"/>
              </a:rPr>
              <a:t>! Я ваш брат,</a:t>
            </a:r>
            <a:br>
              <a:rPr lang="uk-UA" sz="1800" dirty="0" smtClean="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Я для вас </a:t>
            </a:r>
            <a:r>
              <a:rPr lang="uk-UA" sz="1800" i="1" dirty="0" smtClean="0">
                <a:solidFill>
                  <a:schemeClr val="tx1"/>
                </a:solidFill>
                <a:latin typeface="Times New Roman" pitchFamily="18" charset="0"/>
                <a:cs typeface="Times New Roman" pitchFamily="18" charset="0"/>
              </a:rPr>
              <a:t>рад </a:t>
            </a:r>
            <a:r>
              <a:rPr lang="uk-UA" sz="1800" dirty="0" smtClean="0">
                <a:solidFill>
                  <a:schemeClr val="tx1"/>
                </a:solidFill>
                <a:latin typeface="Times New Roman" pitchFamily="18" charset="0"/>
                <a:cs typeface="Times New Roman" pitchFamily="18" charset="0"/>
              </a:rPr>
              <a:t>жити,</a:t>
            </a:r>
            <a:br>
              <a:rPr lang="uk-UA" sz="1800" dirty="0" smtClean="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Серця свого кров’ю </a:t>
            </a:r>
            <a:r>
              <a:rPr lang="uk-UA" sz="1800" i="1" dirty="0" smtClean="0">
                <a:solidFill>
                  <a:schemeClr val="tx1"/>
                </a:solidFill>
                <a:latin typeface="Times New Roman" pitchFamily="18" charset="0"/>
                <a:cs typeface="Times New Roman" pitchFamily="18" charset="0"/>
              </a:rPr>
              <a:t>рад</a:t>
            </a:r>
            <a:r>
              <a:rPr lang="uk-UA" sz="1800" dirty="0" smtClean="0">
                <a:solidFill>
                  <a:schemeClr val="tx1"/>
                </a:solidFill>
                <a:latin typeface="Times New Roman" pitchFamily="18" charset="0"/>
                <a:cs typeface="Times New Roman" pitchFamily="18" charset="0"/>
              </a:rPr>
              <a:t/>
            </a:r>
            <a:br>
              <a:rPr lang="uk-UA" sz="1800" dirty="0" smtClean="0">
                <a:solidFill>
                  <a:schemeClr val="tx1"/>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Ваше горе змити..</a:t>
            </a:r>
            <a:br>
              <a:rPr lang="uk-UA" sz="1800" dirty="0" smtClean="0">
                <a:solidFill>
                  <a:schemeClr val="tx1"/>
                </a:solidFill>
                <a:latin typeface="Times New Roman" pitchFamily="18" charset="0"/>
                <a:cs typeface="Times New Roman" pitchFamily="18" charset="0"/>
              </a:rPr>
            </a:br>
            <a:r>
              <a:rPr lang="uk-UA" sz="1800" dirty="0">
                <a:solidFill>
                  <a:schemeClr val="tx1"/>
                </a:solidFill>
                <a:latin typeface="Times New Roman" pitchFamily="18" charset="0"/>
                <a:cs typeface="Times New Roman" pitchFamily="18" charset="0"/>
              </a:rPr>
              <a:t> </a:t>
            </a:r>
            <a:r>
              <a:rPr lang="uk-UA" sz="1800" dirty="0" smtClean="0">
                <a:solidFill>
                  <a:schemeClr val="tx1"/>
                </a:solidFill>
                <a:latin typeface="Times New Roman" pitchFamily="18" charset="0"/>
                <a:cs typeface="Times New Roman" pitchFamily="18" charset="0"/>
              </a:rPr>
              <a:t>                                                   І. Франко</a:t>
            </a:r>
            <a:br>
              <a:rPr lang="uk-UA" sz="1800" dirty="0" smtClean="0">
                <a:solidFill>
                  <a:schemeClr val="tx1"/>
                </a:solidFill>
                <a:latin typeface="Times New Roman" pitchFamily="18" charset="0"/>
                <a:cs typeface="Times New Roman" pitchFamily="18" charset="0"/>
              </a:rPr>
            </a:br>
            <a:endParaRPr lang="uk-UA" sz="1800" b="1" dirty="0">
              <a:solidFill>
                <a:schemeClr val="tx1"/>
              </a:solidFill>
              <a:latin typeface="Times New Roman" pitchFamily="18" charset="0"/>
              <a:cs typeface="Times New Roman" pitchFamily="18" charset="0"/>
            </a:endParaRPr>
          </a:p>
        </p:txBody>
      </p:sp>
      <p:sp>
        <p:nvSpPr>
          <p:cNvPr id="3" name="Текст 2"/>
          <p:cNvSpPr>
            <a:spLocks noGrp="1"/>
          </p:cNvSpPr>
          <p:nvPr>
            <p:ph type="body" idx="1"/>
          </p:nvPr>
        </p:nvSpPr>
        <p:spPr>
          <a:xfrm>
            <a:off x="467544" y="404665"/>
            <a:ext cx="8136904" cy="720080"/>
          </a:xfrm>
        </p:spPr>
        <p:txBody>
          <a:bodyPr>
            <a:normAutofit fontScale="92500" lnSpcReduction="20000"/>
          </a:bodyPr>
          <a:lstStyle/>
          <a:p>
            <a:r>
              <a:rPr lang="uk-UA" sz="1800" b="1" dirty="0" smtClean="0">
                <a:solidFill>
                  <a:schemeClr val="tx1"/>
                </a:solidFill>
                <a:latin typeface="Times New Roman" pitchFamily="18" charset="0"/>
                <a:cs typeface="Times New Roman" pitchFamily="18" charset="0"/>
              </a:rPr>
              <a:t>Прочитайте. Які форми прикметників уживаються у фольклорі? Згадайте приклади нестягненої форми (</a:t>
            </a:r>
            <a:r>
              <a:rPr lang="uk-UA" sz="1800" i="1" dirty="0" err="1" smtClean="0">
                <a:solidFill>
                  <a:schemeClr val="tx1"/>
                </a:solidFill>
                <a:latin typeface="Times New Roman" pitchFamily="18" charset="0"/>
                <a:cs typeface="Times New Roman" pitchFamily="18" charset="0"/>
              </a:rPr>
              <a:t>рожевії</a:t>
            </a:r>
            <a:r>
              <a:rPr lang="uk-UA" sz="1800" i="1" dirty="0" smtClean="0">
                <a:solidFill>
                  <a:schemeClr val="tx1"/>
                </a:solidFill>
                <a:latin typeface="Times New Roman" pitchFamily="18" charset="0"/>
                <a:cs typeface="Times New Roman" pitchFamily="18" charset="0"/>
              </a:rPr>
              <a:t> квіти)</a:t>
            </a:r>
            <a:r>
              <a:rPr lang="uk-UA" sz="1800" b="1" dirty="0" smtClean="0">
                <a:solidFill>
                  <a:schemeClr val="tx1"/>
                </a:solidFill>
                <a:latin typeface="Times New Roman" pitchFamily="18" charset="0"/>
                <a:cs typeface="Times New Roman" pitchFamily="18" charset="0"/>
              </a:rPr>
              <a:t> прикметників </a:t>
            </a:r>
            <a:r>
              <a:rPr lang="uk-UA" sz="1800" b="1" dirty="0">
                <a:solidFill>
                  <a:schemeClr val="tx1"/>
                </a:solidFill>
                <a:latin typeface="Times New Roman" pitchFamily="18" charset="0"/>
                <a:cs typeface="Times New Roman" pitchFamily="18" charset="0"/>
              </a:rPr>
              <a:t>і</a:t>
            </a:r>
            <a:r>
              <a:rPr lang="uk-UA" sz="1800" b="1" dirty="0" smtClean="0">
                <a:solidFill>
                  <a:schemeClr val="tx1"/>
                </a:solidFill>
                <a:latin typeface="Times New Roman" pitchFamily="18" charset="0"/>
                <a:cs typeface="Times New Roman" pitchFamily="18" charset="0"/>
              </a:rPr>
              <a:t>з творів Т. Шевченка чи Лесі Українки, які визнаєте напам’ять. Запишіть свій приклад.</a:t>
            </a:r>
            <a:endParaRPr lang="uk-UA" sz="18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3201893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1412776"/>
            <a:ext cx="7562840" cy="4968552"/>
          </a:xfrm>
        </p:spPr>
        <p:txBody>
          <a:bodyPr>
            <a:normAutofit/>
          </a:bodyPr>
          <a:lstStyle/>
          <a:p>
            <a:r>
              <a:rPr lang="uk-UA" sz="2000" dirty="0" smtClean="0">
                <a:solidFill>
                  <a:schemeClr val="tx1"/>
                </a:solidFill>
                <a:latin typeface="Times New Roman" pitchFamily="18" charset="0"/>
                <a:cs typeface="Times New Roman" pitchFamily="18" charset="0"/>
              </a:rPr>
              <a:t>Повні прикметники використовуються в усіх стилях, вони є стилістично нейтральними. Нестягнені форми повних прикметників властиві переважно фольклору й поезії. Сучасні поети  цією формою не зловживають, її використовують здебільшого як засіб стилізації під фольклор.</a:t>
            </a:r>
            <a:br>
              <a:rPr lang="uk-UA" sz="2000" dirty="0" smtClean="0">
                <a:solidFill>
                  <a:schemeClr val="tx1"/>
                </a:solidFill>
                <a:latin typeface="Times New Roman" pitchFamily="18" charset="0"/>
                <a:cs typeface="Times New Roman" pitchFamily="18" charset="0"/>
              </a:rPr>
            </a:br>
            <a:r>
              <a:rPr lang="uk-UA" sz="2000" dirty="0">
                <a:solidFill>
                  <a:schemeClr val="tx1"/>
                </a:solidFill>
                <a:latin typeface="Times New Roman" pitchFamily="18" charset="0"/>
                <a:cs typeface="Times New Roman" pitchFamily="18" charset="0"/>
              </a:rPr>
              <a:t/>
            </a:r>
            <a:br>
              <a:rPr lang="uk-UA" sz="2000" dirty="0">
                <a:solidFill>
                  <a:schemeClr val="tx1"/>
                </a:solidFill>
                <a:latin typeface="Times New Roman" pitchFamily="18" charset="0"/>
                <a:cs typeface="Times New Roman" pitchFamily="18" charset="0"/>
              </a:rPr>
            </a:br>
            <a:r>
              <a:rPr lang="uk-UA" sz="2000" dirty="0" smtClean="0">
                <a:solidFill>
                  <a:schemeClr val="tx1"/>
                </a:solidFill>
                <a:latin typeface="Times New Roman" pitchFamily="18" charset="0"/>
                <a:cs typeface="Times New Roman" pitchFamily="18" charset="0"/>
              </a:rPr>
              <a:t>Сферою використання коротких прикметників </a:t>
            </a:r>
            <a:r>
              <a:rPr lang="uk-UA" sz="2000" i="1" dirty="0" smtClean="0">
                <a:solidFill>
                  <a:schemeClr val="tx1"/>
                </a:solidFill>
                <a:latin typeface="Times New Roman" pitchFamily="18" charset="0"/>
                <a:cs typeface="Times New Roman" pitchFamily="18" charset="0"/>
              </a:rPr>
              <a:t>(ладен, дрібен, рад, </a:t>
            </a:r>
            <a:r>
              <a:rPr lang="uk-UA" sz="2000" i="1" dirty="0" err="1" smtClean="0">
                <a:solidFill>
                  <a:schemeClr val="tx1"/>
                </a:solidFill>
                <a:latin typeface="Times New Roman" pitchFamily="18" charset="0"/>
                <a:cs typeface="Times New Roman" pitchFamily="18" charset="0"/>
              </a:rPr>
              <a:t>зелен</a:t>
            </a:r>
            <a:r>
              <a:rPr lang="uk-UA" sz="2000" i="1" dirty="0" smtClean="0">
                <a:solidFill>
                  <a:schemeClr val="tx1"/>
                </a:solidFill>
                <a:latin typeface="Times New Roman" pitchFamily="18" charset="0"/>
                <a:cs typeface="Times New Roman" pitchFamily="18" charset="0"/>
              </a:rPr>
              <a:t>)</a:t>
            </a:r>
            <a:r>
              <a:rPr lang="uk-UA" sz="2000" dirty="0" smtClean="0">
                <a:solidFill>
                  <a:schemeClr val="tx1"/>
                </a:solidFill>
                <a:latin typeface="Times New Roman" pitchFamily="18" charset="0"/>
                <a:cs typeface="Times New Roman" pitchFamily="18" charset="0"/>
              </a:rPr>
              <a:t>є фольклор, розмовне мовлення та поезія. Присвійні прикметники </a:t>
            </a:r>
            <a:r>
              <a:rPr lang="uk-UA" sz="2000" i="1" dirty="0" smtClean="0">
                <a:solidFill>
                  <a:schemeClr val="tx1"/>
                </a:solidFill>
                <a:latin typeface="Times New Roman" pitchFamily="18" charset="0"/>
                <a:cs typeface="Times New Roman" pitchFamily="18" charset="0"/>
              </a:rPr>
              <a:t>(материн, Лесин)</a:t>
            </a:r>
            <a:r>
              <a:rPr lang="uk-UA" sz="2000" dirty="0" smtClean="0">
                <a:solidFill>
                  <a:schemeClr val="tx1"/>
                </a:solidFill>
                <a:latin typeface="Times New Roman" pitchFamily="18" charset="0"/>
                <a:cs typeface="Times New Roman" pitchFamily="18" charset="0"/>
              </a:rPr>
              <a:t> активно вживаються </a:t>
            </a:r>
            <a:r>
              <a:rPr lang="uk-UA" sz="2000" dirty="0" smtClean="0">
                <a:solidFill>
                  <a:schemeClr val="tx1"/>
                </a:solidFill>
                <a:latin typeface="Times New Roman" pitchFamily="18" charset="0"/>
                <a:cs typeface="Times New Roman" pitchFamily="18" charset="0"/>
              </a:rPr>
              <a:t>в розмовному й художньому стилях, набагато рідше – у публіцистичному, дуже рідко – в науковому та офіційно-діловому стилі</a:t>
            </a:r>
            <a:r>
              <a:rPr lang="uk-UA" sz="1600" dirty="0" smtClean="0">
                <a:solidFill>
                  <a:schemeClr val="tx1"/>
                </a:solidFill>
                <a:latin typeface="Times New Roman" pitchFamily="18" charset="0"/>
                <a:cs typeface="Times New Roman" pitchFamily="18" charset="0"/>
              </a:rPr>
              <a:t>.</a:t>
            </a:r>
            <a:endParaRPr lang="uk-UA" sz="1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6544906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2463560"/>
            <a:ext cx="6768752" cy="1524000"/>
          </a:xfrm>
        </p:spPr>
        <p:txBody>
          <a:bodyPr>
            <a:noAutofit/>
          </a:bodyPr>
          <a:lstStyle/>
          <a:p>
            <a:r>
              <a:rPr lang="uk-UA" sz="2400" dirty="0" smtClean="0">
                <a:solidFill>
                  <a:schemeClr val="tx1"/>
                </a:solidFill>
                <a:latin typeface="Times New Roman" pitchFamily="18" charset="0"/>
                <a:cs typeface="Times New Roman" pitchFamily="18" charset="0"/>
              </a:rPr>
              <a:t>Водяна сосонка, кінський каштан, </a:t>
            </a:r>
            <a:r>
              <a:rPr lang="uk-UA" sz="2400" dirty="0" err="1" smtClean="0">
                <a:solidFill>
                  <a:schemeClr val="tx1"/>
                </a:solidFill>
                <a:latin typeface="Times New Roman" pitchFamily="18" charset="0"/>
                <a:cs typeface="Times New Roman" pitchFamily="18" charset="0"/>
              </a:rPr>
              <a:t>петрів</a:t>
            </a:r>
            <a:r>
              <a:rPr lang="uk-UA" sz="2400" dirty="0" smtClean="0">
                <a:solidFill>
                  <a:schemeClr val="tx1"/>
                </a:solidFill>
                <a:latin typeface="Times New Roman" pitchFamily="18" charset="0"/>
                <a:cs typeface="Times New Roman" pitchFamily="18" charset="0"/>
              </a:rPr>
              <a:t> хвіст, їжача голівка, глуха кропива, колюча шипшина, пахуча трава звичайна, лисяча вдача, мітлиця собача.</a:t>
            </a:r>
            <a:endParaRPr lang="uk-UA" sz="2400" dirty="0">
              <a:solidFill>
                <a:schemeClr val="tx1"/>
              </a:solidFill>
              <a:latin typeface="Times New Roman" pitchFamily="18" charset="0"/>
              <a:cs typeface="Times New Roman" pitchFamily="18" charset="0"/>
            </a:endParaRPr>
          </a:p>
        </p:txBody>
      </p:sp>
      <p:sp>
        <p:nvSpPr>
          <p:cNvPr id="3" name="Текст 2"/>
          <p:cNvSpPr>
            <a:spLocks noGrp="1"/>
          </p:cNvSpPr>
          <p:nvPr>
            <p:ph type="body" idx="1"/>
          </p:nvPr>
        </p:nvSpPr>
        <p:spPr>
          <a:xfrm>
            <a:off x="1367365" y="764703"/>
            <a:ext cx="6417734" cy="720081"/>
          </a:xfrm>
        </p:spPr>
        <p:txBody>
          <a:bodyPr>
            <a:normAutofit/>
          </a:bodyPr>
          <a:lstStyle/>
          <a:p>
            <a:r>
              <a:rPr lang="uk-UA" b="1" dirty="0" smtClean="0">
                <a:solidFill>
                  <a:schemeClr val="tx1"/>
                </a:solidFill>
                <a:latin typeface="Times New Roman" pitchFamily="18" charset="0"/>
                <a:cs typeface="Times New Roman" pitchFamily="18" charset="0"/>
              </a:rPr>
              <a:t>З поданих словосполучень лише два не є термінами. Знайдіть ці словосполучення.</a:t>
            </a:r>
            <a:endParaRPr lang="uk-UA"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0671982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79712" y="1700808"/>
            <a:ext cx="5832648" cy="407929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Горизонтальный свиток 3"/>
          <p:cNvSpPr/>
          <p:nvPr/>
        </p:nvSpPr>
        <p:spPr>
          <a:xfrm>
            <a:off x="2123728" y="332656"/>
            <a:ext cx="4968552" cy="108012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200" b="1" dirty="0" smtClean="0">
                <a:solidFill>
                  <a:srgbClr val="C00000"/>
                </a:solidFill>
                <a:latin typeface="Times New Roman" pitchFamily="18" charset="0"/>
                <a:cs typeface="Times New Roman" pitchFamily="18" charset="0"/>
              </a:rPr>
              <a:t>Пригадай!</a:t>
            </a:r>
            <a:endParaRPr lang="uk-UA" sz="3200"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4113836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2924944"/>
            <a:ext cx="6336704" cy="1584176"/>
          </a:xfrm>
        </p:spPr>
        <p:txBody>
          <a:bodyPr>
            <a:normAutofit/>
          </a:bodyPr>
          <a:lstStyle/>
          <a:p>
            <a:r>
              <a:rPr lang="uk-UA" sz="2000" dirty="0" smtClean="0">
                <a:solidFill>
                  <a:schemeClr val="tx1"/>
                </a:solidFill>
                <a:latin typeface="Times New Roman" pitchFamily="18" charset="0"/>
                <a:cs typeface="Times New Roman" pitchFamily="18" charset="0"/>
              </a:rPr>
              <a:t>Вродливий, веселий, поганий, гарний, босий, тонкий, далекий, глибокий, короткий, дешевий, дорогий, мертвий, гладкий.</a:t>
            </a:r>
            <a:endParaRPr lang="uk-UA" sz="2000" dirty="0">
              <a:solidFill>
                <a:schemeClr val="tx1"/>
              </a:solidFill>
              <a:latin typeface="Times New Roman" pitchFamily="18" charset="0"/>
              <a:cs typeface="Times New Roman" pitchFamily="18" charset="0"/>
            </a:endParaRPr>
          </a:p>
        </p:txBody>
      </p:sp>
      <p:sp>
        <p:nvSpPr>
          <p:cNvPr id="3" name="Текст 2"/>
          <p:cNvSpPr>
            <a:spLocks noGrp="1"/>
          </p:cNvSpPr>
          <p:nvPr>
            <p:ph type="body" idx="1"/>
          </p:nvPr>
        </p:nvSpPr>
        <p:spPr>
          <a:xfrm>
            <a:off x="1691679" y="1484784"/>
            <a:ext cx="6093419" cy="648071"/>
          </a:xfrm>
        </p:spPr>
        <p:txBody>
          <a:bodyPr>
            <a:normAutofit fontScale="77500" lnSpcReduction="20000"/>
          </a:bodyPr>
          <a:lstStyle/>
          <a:p>
            <a:r>
              <a:rPr lang="uk-UA" b="1" dirty="0" smtClean="0">
                <a:solidFill>
                  <a:schemeClr val="tx1"/>
                </a:solidFill>
                <a:latin typeface="Times New Roman" pitchFamily="18" charset="0"/>
                <a:cs typeface="Times New Roman" pitchFamily="18" charset="0"/>
              </a:rPr>
              <a:t>Утворіть (де можливо) і запишіть ступені порівняння (просту і складену форму) від одного-двох поданих прикметників.</a:t>
            </a:r>
            <a:endParaRPr lang="uk-UA"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4257102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052736"/>
            <a:ext cx="8280920" cy="5616624"/>
          </a:xfrm>
        </p:spPr>
        <p:txBody>
          <a:bodyPr>
            <a:normAutofit/>
          </a:bodyPr>
          <a:lstStyle/>
          <a:p>
            <a:r>
              <a:rPr lang="uk-UA" sz="1600" dirty="0" smtClean="0">
                <a:solidFill>
                  <a:schemeClr val="tx1"/>
                </a:solidFill>
                <a:latin typeface="Times New Roman" pitchFamily="18" charset="0"/>
                <a:cs typeface="Times New Roman" pitchFamily="18" charset="0"/>
              </a:rPr>
              <a:t>     Проста форма вищого й найвищого ступенів уживається в усіх стилях, вона є стилістично нейтральною </a:t>
            </a:r>
            <a:r>
              <a:rPr lang="uk-UA" sz="1600" i="1" dirty="0" smtClean="0">
                <a:solidFill>
                  <a:schemeClr val="tx1"/>
                </a:solidFill>
                <a:latin typeface="Times New Roman" pitchFamily="18" charset="0"/>
                <a:cs typeface="Times New Roman" pitchFamily="18" charset="0"/>
              </a:rPr>
              <a:t>(глибший, ширший, найглибший, найширший) </a:t>
            </a:r>
            <a:r>
              <a:rPr lang="uk-UA" sz="1600" dirty="0" smtClean="0">
                <a:solidFill>
                  <a:schemeClr val="tx1"/>
                </a:solidFill>
                <a:latin typeface="Times New Roman" pitchFamily="18" charset="0"/>
                <a:cs typeface="Times New Roman" pitchFamily="18" charset="0"/>
              </a:rPr>
              <a:t>і найуживанішою серед усіх сфер.</a:t>
            </a:r>
            <a:br>
              <a:rPr lang="uk-UA" sz="1600" dirty="0" smtClean="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
            </a:r>
            <a:br>
              <a:rPr lang="uk-UA" sz="1600" dirty="0" smtClean="0">
                <a:solidFill>
                  <a:schemeClr val="tx1"/>
                </a:solidFill>
                <a:latin typeface="Times New Roman" pitchFamily="18" charset="0"/>
                <a:cs typeface="Times New Roman" pitchFamily="18" charset="0"/>
              </a:rPr>
            </a:br>
            <a:r>
              <a:rPr lang="uk-UA" sz="1600" dirty="0">
                <a:solidFill>
                  <a:schemeClr val="tx1"/>
                </a:solidFill>
                <a:latin typeface="Times New Roman" pitchFamily="18" charset="0"/>
                <a:cs typeface="Times New Roman" pitchFamily="18" charset="0"/>
              </a:rPr>
              <a:t> </a:t>
            </a:r>
            <a:r>
              <a:rPr lang="uk-UA" sz="1600" dirty="0" smtClean="0">
                <a:solidFill>
                  <a:schemeClr val="tx1"/>
                </a:solidFill>
                <a:latin typeface="Times New Roman" pitchFamily="18" charset="0"/>
                <a:cs typeface="Times New Roman" pitchFamily="18" charset="0"/>
              </a:rPr>
              <a:t>     Менш поширена складена форма ступенювання. Вона має відтінок книжності, отже, </a:t>
            </a:r>
            <a:r>
              <a:rPr lang="uk-UA" sz="1600" dirty="0" err="1" smtClean="0">
                <a:solidFill>
                  <a:schemeClr val="tx1"/>
                </a:solidFill>
                <a:latin typeface="Times New Roman" pitchFamily="18" charset="0"/>
                <a:cs typeface="Times New Roman" pitchFamily="18" charset="0"/>
              </a:rPr>
              <a:t>прийнятніша</a:t>
            </a:r>
            <a:r>
              <a:rPr lang="uk-UA" sz="1600" dirty="0" smtClean="0">
                <a:solidFill>
                  <a:schemeClr val="tx1"/>
                </a:solidFill>
                <a:latin typeface="Times New Roman" pitchFamily="18" charset="0"/>
                <a:cs typeface="Times New Roman" pitchFamily="18" charset="0"/>
              </a:rPr>
              <a:t> для наукового та офіційно-ділового стилів. У цих стилях уживають обидві форми паралельно (</a:t>
            </a:r>
            <a:r>
              <a:rPr lang="uk-UA" sz="1600" i="1" dirty="0" smtClean="0">
                <a:solidFill>
                  <a:schemeClr val="tx1"/>
                </a:solidFill>
                <a:latin typeface="Times New Roman" pitchFamily="18" charset="0"/>
                <a:cs typeface="Times New Roman" pitchFamily="18" charset="0"/>
              </a:rPr>
              <a:t>найбільш глибокий і найглибший).</a:t>
            </a:r>
            <a:br>
              <a:rPr lang="uk-UA" sz="1600" i="1" dirty="0" smtClean="0">
                <a:solidFill>
                  <a:schemeClr val="tx1"/>
                </a:solidFill>
                <a:latin typeface="Times New Roman" pitchFamily="18" charset="0"/>
                <a:cs typeface="Times New Roman" pitchFamily="18" charset="0"/>
              </a:rPr>
            </a:br>
            <a:r>
              <a:rPr lang="uk-UA" sz="1600" i="1" dirty="0">
                <a:solidFill>
                  <a:schemeClr val="tx1"/>
                </a:solidFill>
                <a:latin typeface="Times New Roman" pitchFamily="18" charset="0"/>
                <a:cs typeface="Times New Roman" pitchFamily="18" charset="0"/>
              </a:rPr>
              <a:t/>
            </a:r>
            <a:br>
              <a:rPr lang="uk-UA" sz="1600" i="1"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Найвищий ступінь прикметника  може позначатися також поєднанням займенника </a:t>
            </a:r>
            <a:r>
              <a:rPr lang="uk-UA" sz="1600" b="1" dirty="0" smtClean="0">
                <a:solidFill>
                  <a:srgbClr val="FF0000"/>
                </a:solidFill>
                <a:latin typeface="Times New Roman" pitchFamily="18" charset="0"/>
                <a:cs typeface="Times New Roman" pitchFamily="18" charset="0"/>
              </a:rPr>
              <a:t>увесь </a:t>
            </a:r>
            <a:r>
              <a:rPr lang="uk-UA" sz="1600" dirty="0" smtClean="0">
                <a:solidFill>
                  <a:schemeClr val="tx1"/>
                </a:solidFill>
                <a:latin typeface="Times New Roman" pitchFamily="18" charset="0"/>
                <a:cs typeface="Times New Roman" pitchFamily="18" charset="0"/>
              </a:rPr>
              <a:t>із прикметником у формі вищого ступеня та прийменниками </a:t>
            </a:r>
            <a:r>
              <a:rPr lang="uk-UA" sz="1600" b="1" dirty="0" smtClean="0">
                <a:solidFill>
                  <a:schemeClr val="accent5">
                    <a:lumMod val="50000"/>
                  </a:schemeClr>
                </a:solidFill>
                <a:latin typeface="Times New Roman" pitchFamily="18" charset="0"/>
                <a:cs typeface="Times New Roman" pitchFamily="18" charset="0"/>
              </a:rPr>
              <a:t>за, від, над: </a:t>
            </a:r>
            <a:r>
              <a:rPr lang="uk-UA" sz="1600" i="1" dirty="0" smtClean="0">
                <a:solidFill>
                  <a:schemeClr val="tx1"/>
                </a:solidFill>
                <a:latin typeface="Times New Roman" pitchFamily="18" charset="0"/>
                <a:cs typeface="Times New Roman" pitchFamily="18" charset="0"/>
              </a:rPr>
              <a:t>ближчий за всіх, дорожчий над усе </a:t>
            </a:r>
            <a:r>
              <a:rPr lang="uk-UA" sz="1600" dirty="0" smtClean="0">
                <a:solidFill>
                  <a:schemeClr val="tx1"/>
                </a:solidFill>
                <a:latin typeface="Times New Roman" pitchFamily="18" charset="0"/>
                <a:cs typeface="Times New Roman" pitchFamily="18" charset="0"/>
              </a:rPr>
              <a:t>або </a:t>
            </a:r>
            <a:r>
              <a:rPr lang="uk-UA" sz="1600" i="1" dirty="0" smtClean="0">
                <a:solidFill>
                  <a:schemeClr val="tx1"/>
                </a:solidFill>
                <a:latin typeface="Times New Roman" pitchFamily="18" charset="0"/>
                <a:cs typeface="Times New Roman" pitchFamily="18" charset="0"/>
              </a:rPr>
              <a:t>щонайкращий, якнайкращий </a:t>
            </a:r>
            <a:r>
              <a:rPr lang="uk-UA" sz="1600" dirty="0" smtClean="0">
                <a:solidFill>
                  <a:schemeClr val="tx1"/>
                </a:solidFill>
                <a:latin typeface="Times New Roman" pitchFamily="18" charset="0"/>
                <a:cs typeface="Times New Roman" pitchFamily="18" charset="0"/>
              </a:rPr>
              <a:t>(розмовний, художній і публіцистичний стилі).</a:t>
            </a:r>
            <a:br>
              <a:rPr lang="uk-UA" sz="1600" dirty="0" smtClean="0">
                <a:solidFill>
                  <a:schemeClr val="tx1"/>
                </a:solidFill>
                <a:latin typeface="Times New Roman" pitchFamily="18" charset="0"/>
                <a:cs typeface="Times New Roman" pitchFamily="18" charset="0"/>
              </a:rPr>
            </a:br>
            <a:r>
              <a:rPr lang="uk-UA" sz="1600" dirty="0">
                <a:solidFill>
                  <a:schemeClr val="tx1"/>
                </a:solidFill>
                <a:latin typeface="Times New Roman" pitchFamily="18" charset="0"/>
                <a:cs typeface="Times New Roman" pitchFamily="18" charset="0"/>
              </a:rPr>
              <a:t/>
            </a:r>
            <a:br>
              <a:rPr lang="uk-UA" sz="1600"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В українській мові вищий ступінь порівняння вживається з прийменником (</a:t>
            </a:r>
            <a:r>
              <a:rPr lang="uk-UA" sz="1600" b="1" dirty="0" smtClean="0">
                <a:solidFill>
                  <a:schemeClr val="tx2">
                    <a:lumMod val="50000"/>
                  </a:schemeClr>
                </a:solidFill>
                <a:latin typeface="Times New Roman" pitchFamily="18" charset="0"/>
                <a:cs typeface="Times New Roman" pitchFamily="18" charset="0"/>
              </a:rPr>
              <a:t>від,за, порівняно з, проти</a:t>
            </a:r>
            <a:r>
              <a:rPr lang="uk-UA" sz="1600" dirty="0" smtClean="0">
                <a:solidFill>
                  <a:schemeClr val="tx1"/>
                </a:solidFill>
                <a:latin typeface="Times New Roman" pitchFamily="18" charset="0"/>
                <a:cs typeface="Times New Roman" pitchFamily="18" charset="0"/>
              </a:rPr>
              <a:t>) чи із сполучником ( </a:t>
            </a:r>
            <a:r>
              <a:rPr lang="uk-UA" sz="1600" b="1" dirty="0" smtClean="0">
                <a:solidFill>
                  <a:schemeClr val="tx2">
                    <a:lumMod val="50000"/>
                  </a:schemeClr>
                </a:solidFill>
                <a:latin typeface="Times New Roman" pitchFamily="18" charset="0"/>
                <a:cs typeface="Times New Roman" pitchFamily="18" charset="0"/>
              </a:rPr>
              <a:t>ніж, як</a:t>
            </a:r>
            <a:r>
              <a:rPr lang="uk-UA" sz="1600" dirty="0" smtClean="0">
                <a:solidFill>
                  <a:schemeClr val="tx1"/>
                </a:solidFill>
                <a:latin typeface="Times New Roman" pitchFamily="18" charset="0"/>
                <a:cs typeface="Times New Roman" pitchFamily="18" charset="0"/>
              </a:rPr>
              <a:t>): </a:t>
            </a:r>
            <a:r>
              <a:rPr lang="uk-UA" sz="1600" i="1" dirty="0" smtClean="0">
                <a:solidFill>
                  <a:schemeClr val="tx1"/>
                </a:solidFill>
                <a:latin typeface="Times New Roman" pitchFamily="18" charset="0"/>
                <a:cs typeface="Times New Roman" pitchFamily="18" charset="0"/>
              </a:rPr>
              <a:t/>
            </a:r>
            <a:br>
              <a:rPr lang="uk-UA" sz="1600" i="1" dirty="0" smtClean="0">
                <a:solidFill>
                  <a:schemeClr val="tx1"/>
                </a:solidFill>
                <a:latin typeface="Times New Roman" pitchFamily="18" charset="0"/>
                <a:cs typeface="Times New Roman" pitchFamily="18" charset="0"/>
              </a:rPr>
            </a:br>
            <a:r>
              <a:rPr lang="uk-UA" sz="1600" i="1" dirty="0" smtClean="0">
                <a:solidFill>
                  <a:schemeClr val="tx1"/>
                </a:solidFill>
                <a:latin typeface="Times New Roman" pitchFamily="18" charset="0"/>
                <a:cs typeface="Times New Roman" pitchFamily="18" charset="0"/>
              </a:rPr>
              <a:t>І дівчата…які бойові були ! Навіть за хлопців міцніші ! (В. Підмогильний)</a:t>
            </a:r>
            <a:br>
              <a:rPr lang="uk-UA" sz="1600" i="1" dirty="0" smtClean="0">
                <a:solidFill>
                  <a:schemeClr val="tx1"/>
                </a:solidFill>
                <a:latin typeface="Times New Roman" pitchFamily="18" charset="0"/>
                <a:cs typeface="Times New Roman" pitchFamily="18" charset="0"/>
              </a:rPr>
            </a:br>
            <a:r>
              <a:rPr lang="uk-UA" sz="1600" i="1" dirty="0">
                <a:solidFill>
                  <a:schemeClr val="tx1"/>
                </a:solidFill>
                <a:latin typeface="Times New Roman" pitchFamily="18" charset="0"/>
                <a:cs typeface="Times New Roman" pitchFamily="18" charset="0"/>
              </a:rPr>
              <a:t/>
            </a:r>
            <a:br>
              <a:rPr lang="uk-UA" sz="1600" i="1"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Найуживанішими є стилістично нейтральні будови з прийменником </a:t>
            </a:r>
            <a:r>
              <a:rPr lang="uk-UA" sz="1600" b="1" dirty="0" smtClean="0">
                <a:solidFill>
                  <a:srgbClr val="FF0000"/>
                </a:solidFill>
                <a:latin typeface="Times New Roman" pitchFamily="18" charset="0"/>
                <a:cs typeface="Times New Roman" pitchFamily="18" charset="0"/>
              </a:rPr>
              <a:t>від </a:t>
            </a:r>
            <a:r>
              <a:rPr lang="uk-UA" sz="1600" dirty="0" smtClean="0">
                <a:solidFill>
                  <a:schemeClr val="tx1"/>
                </a:solidFill>
                <a:latin typeface="Times New Roman" pitchFamily="18" charset="0"/>
                <a:cs typeface="Times New Roman" pitchFamily="18" charset="0"/>
              </a:rPr>
              <a:t>і сполучником </a:t>
            </a:r>
            <a:r>
              <a:rPr lang="uk-UA" sz="1600" b="1" dirty="0" smtClean="0">
                <a:solidFill>
                  <a:srgbClr val="C00000"/>
                </a:solidFill>
                <a:latin typeface="Times New Roman" pitchFamily="18" charset="0"/>
                <a:cs typeface="Times New Roman" pitchFamily="18" charset="0"/>
              </a:rPr>
              <a:t>ніж.</a:t>
            </a:r>
            <a:endParaRPr lang="uk-UA" sz="1600" b="1" dirty="0">
              <a:solidFill>
                <a:srgbClr val="C00000"/>
              </a:solidFill>
              <a:latin typeface="Times New Roman" pitchFamily="18" charset="0"/>
              <a:cs typeface="Times New Roman" pitchFamily="18" charset="0"/>
            </a:endParaRPr>
          </a:p>
        </p:txBody>
      </p:sp>
      <p:sp>
        <p:nvSpPr>
          <p:cNvPr id="3" name="Текст 2"/>
          <p:cNvSpPr>
            <a:spLocks noGrp="1"/>
          </p:cNvSpPr>
          <p:nvPr>
            <p:ph type="body" idx="1"/>
          </p:nvPr>
        </p:nvSpPr>
        <p:spPr>
          <a:xfrm>
            <a:off x="1367365" y="332657"/>
            <a:ext cx="6417734" cy="648072"/>
          </a:xfrm>
        </p:spPr>
        <p:txBody>
          <a:bodyPr>
            <a:noAutofit/>
          </a:bodyPr>
          <a:lstStyle/>
          <a:p>
            <a:r>
              <a:rPr lang="uk-UA" sz="2400" b="1" dirty="0" smtClean="0">
                <a:solidFill>
                  <a:srgbClr val="FFFF00"/>
                </a:solidFill>
                <a:latin typeface="Times New Roman" pitchFamily="18" charset="0"/>
                <a:cs typeface="Times New Roman" pitchFamily="18" charset="0"/>
              </a:rPr>
              <a:t>Найважливіші стилістичні особливості ступенювання прикметників</a:t>
            </a:r>
            <a:endParaRPr lang="uk-UA" sz="2400" b="1"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19829172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208912" cy="6408712"/>
          </a:xfrm>
        </p:spPr>
        <p:txBody>
          <a:bodyPr>
            <a:normAutofit/>
          </a:bodyPr>
          <a:lstStyle/>
          <a:p>
            <a:r>
              <a:rPr lang="uk-UA" sz="1600" dirty="0" smtClean="0">
                <a:solidFill>
                  <a:schemeClr val="tx1"/>
                </a:solidFill>
                <a:latin typeface="Times New Roman" pitchFamily="18" charset="0"/>
                <a:cs typeface="Times New Roman" pitchFamily="18" charset="0"/>
              </a:rPr>
              <a:t/>
            </a:r>
            <a:br>
              <a:rPr lang="uk-UA" sz="1600" dirty="0" smtClean="0">
                <a:solidFill>
                  <a:schemeClr val="tx1"/>
                </a:solidFill>
                <a:latin typeface="Times New Roman" pitchFamily="18" charset="0"/>
                <a:cs typeface="Times New Roman" pitchFamily="18" charset="0"/>
              </a:rPr>
            </a:br>
            <a:r>
              <a:rPr lang="uk-UA" sz="1600" dirty="0">
                <a:solidFill>
                  <a:schemeClr val="tx1"/>
                </a:solidFill>
                <a:latin typeface="Times New Roman" pitchFamily="18" charset="0"/>
                <a:cs typeface="Times New Roman" pitchFamily="18" charset="0"/>
              </a:rPr>
              <a:t/>
            </a:r>
            <a:br>
              <a:rPr lang="uk-UA" sz="1600"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
            </a:r>
            <a:br>
              <a:rPr lang="uk-UA" sz="1600" dirty="0" smtClean="0">
                <a:solidFill>
                  <a:schemeClr val="tx1"/>
                </a:solidFill>
                <a:latin typeface="Times New Roman" pitchFamily="18" charset="0"/>
                <a:cs typeface="Times New Roman" pitchFamily="18" charset="0"/>
              </a:rPr>
            </a:br>
            <a:r>
              <a:rPr lang="uk-UA" sz="1600" dirty="0">
                <a:solidFill>
                  <a:schemeClr val="tx1"/>
                </a:solidFill>
                <a:latin typeface="Times New Roman" pitchFamily="18" charset="0"/>
                <a:cs typeface="Times New Roman" pitchFamily="18" charset="0"/>
              </a:rPr>
              <a:t/>
            </a:r>
            <a:br>
              <a:rPr lang="uk-UA" sz="1600"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
            </a:r>
            <a:br>
              <a:rPr lang="uk-UA" sz="1600" dirty="0" smtClean="0">
                <a:solidFill>
                  <a:schemeClr val="tx1"/>
                </a:solidFill>
                <a:latin typeface="Times New Roman" pitchFamily="18" charset="0"/>
                <a:cs typeface="Times New Roman" pitchFamily="18" charset="0"/>
              </a:rPr>
            </a:br>
            <a:r>
              <a:rPr lang="uk-UA" sz="1600" dirty="0">
                <a:solidFill>
                  <a:schemeClr val="tx1"/>
                </a:solidFill>
                <a:latin typeface="Times New Roman" pitchFamily="18" charset="0"/>
                <a:cs typeface="Times New Roman" pitchFamily="18" charset="0"/>
              </a:rPr>
              <a:t/>
            </a:r>
            <a:br>
              <a:rPr lang="uk-UA" sz="1600"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Поєднання вищого ступеня порівняння з прийменниками </a:t>
            </a:r>
            <a:r>
              <a:rPr lang="uk-UA" sz="1600" b="1" dirty="0" smtClean="0">
                <a:solidFill>
                  <a:srgbClr val="C00000"/>
                </a:solidFill>
                <a:latin typeface="Times New Roman" pitchFamily="18" charset="0"/>
                <a:cs typeface="Times New Roman" pitchFamily="18" charset="0"/>
              </a:rPr>
              <a:t>за</a:t>
            </a:r>
            <a:r>
              <a:rPr lang="uk-UA" sz="1600" dirty="0" smtClean="0">
                <a:solidFill>
                  <a:schemeClr val="tx1"/>
                </a:solidFill>
                <a:latin typeface="Times New Roman" pitchFamily="18" charset="0"/>
                <a:cs typeface="Times New Roman" pitchFamily="18" charset="0"/>
              </a:rPr>
              <a:t> і </a:t>
            </a:r>
            <a:r>
              <a:rPr lang="uk-UA" sz="1600" b="1" dirty="0" smtClean="0">
                <a:solidFill>
                  <a:srgbClr val="C00000"/>
                </a:solidFill>
                <a:latin typeface="Times New Roman" pitchFamily="18" charset="0"/>
                <a:cs typeface="Times New Roman" pitchFamily="18" charset="0"/>
              </a:rPr>
              <a:t>проти</a:t>
            </a:r>
            <a:r>
              <a:rPr lang="uk-UA" sz="1600" dirty="0" smtClean="0">
                <a:solidFill>
                  <a:schemeClr val="tx1"/>
                </a:solidFill>
                <a:latin typeface="Times New Roman" pitchFamily="18" charset="0"/>
                <a:cs typeface="Times New Roman" pitchFamily="18" charset="0"/>
              </a:rPr>
              <a:t> властиве розмовному мовленню.</a:t>
            </a:r>
            <a:br>
              <a:rPr lang="uk-UA" sz="1600" dirty="0" smtClean="0">
                <a:solidFill>
                  <a:schemeClr val="tx1"/>
                </a:solidFill>
                <a:latin typeface="Times New Roman" pitchFamily="18" charset="0"/>
                <a:cs typeface="Times New Roman" pitchFamily="18" charset="0"/>
              </a:rPr>
            </a:br>
            <a:r>
              <a:rPr lang="uk-UA" sz="1600" dirty="0">
                <a:solidFill>
                  <a:schemeClr val="tx1"/>
                </a:solidFill>
                <a:latin typeface="Times New Roman" pitchFamily="18" charset="0"/>
                <a:cs typeface="Times New Roman" pitchFamily="18" charset="0"/>
              </a:rPr>
              <a:t/>
            </a:r>
            <a:br>
              <a:rPr lang="uk-UA" sz="1600"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Науковим і офіційно-діловим стилям обмежене використання конструкції з прийменником </a:t>
            </a:r>
            <a:r>
              <a:rPr lang="uk-UA" sz="1600" b="1" dirty="0" smtClean="0">
                <a:solidFill>
                  <a:schemeClr val="accent3">
                    <a:lumMod val="50000"/>
                  </a:schemeClr>
                </a:solidFill>
                <a:latin typeface="Times New Roman" pitchFamily="18" charset="0"/>
                <a:cs typeface="Times New Roman" pitchFamily="18" charset="0"/>
              </a:rPr>
              <a:t> </a:t>
            </a:r>
            <a:r>
              <a:rPr lang="uk-UA" sz="1600" b="1" dirty="0" smtClean="0">
                <a:solidFill>
                  <a:srgbClr val="FFC000"/>
                </a:solidFill>
                <a:latin typeface="Times New Roman" pitchFamily="18" charset="0"/>
                <a:cs typeface="Times New Roman" pitchFamily="18" charset="0"/>
              </a:rPr>
              <a:t>порівняно з.</a:t>
            </a:r>
            <a:br>
              <a:rPr lang="uk-UA" sz="1600" b="1" dirty="0" smtClean="0">
                <a:solidFill>
                  <a:srgbClr val="FFC000"/>
                </a:solidFill>
                <a:latin typeface="Times New Roman" pitchFamily="18" charset="0"/>
                <a:cs typeface="Times New Roman" pitchFamily="18" charset="0"/>
              </a:rPr>
            </a:br>
            <a:r>
              <a:rPr lang="uk-UA" sz="1600" b="1" dirty="0">
                <a:solidFill>
                  <a:srgbClr val="FFC000"/>
                </a:solidFill>
                <a:latin typeface="Times New Roman" pitchFamily="18" charset="0"/>
                <a:cs typeface="Times New Roman" pitchFamily="18" charset="0"/>
              </a:rPr>
              <a:t/>
            </a:r>
            <a:br>
              <a:rPr lang="uk-UA" sz="1600" b="1" dirty="0">
                <a:solidFill>
                  <a:srgbClr val="FFC000"/>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У творах письменників минулого вищий ступінь порівняння також сполучався з прийменником </a:t>
            </a:r>
            <a:r>
              <a:rPr lang="uk-UA" sz="1600" b="1" dirty="0" smtClean="0">
                <a:solidFill>
                  <a:srgbClr val="FFFF00"/>
                </a:solidFill>
                <a:latin typeface="Times New Roman" pitchFamily="18" charset="0"/>
                <a:cs typeface="Times New Roman" pitchFamily="18" charset="0"/>
              </a:rPr>
              <a:t>над. </a:t>
            </a:r>
            <a:r>
              <a:rPr lang="uk-UA" sz="1600" dirty="0" smtClean="0">
                <a:solidFill>
                  <a:schemeClr val="tx1"/>
                </a:solidFill>
                <a:latin typeface="Times New Roman" pitchFamily="18" charset="0"/>
                <a:cs typeface="Times New Roman" pitchFamily="18" charset="0"/>
              </a:rPr>
              <a:t>Тепер такі конструкції мають архаїчний відтінок.</a:t>
            </a:r>
            <a:br>
              <a:rPr lang="uk-UA" sz="1600" dirty="0" smtClean="0">
                <a:solidFill>
                  <a:schemeClr val="tx1"/>
                </a:solidFill>
                <a:latin typeface="Times New Roman" pitchFamily="18" charset="0"/>
                <a:cs typeface="Times New Roman" pitchFamily="18" charset="0"/>
              </a:rPr>
            </a:br>
            <a:r>
              <a:rPr lang="uk-UA" sz="1600" dirty="0">
                <a:solidFill>
                  <a:schemeClr val="tx1"/>
                </a:solidFill>
                <a:latin typeface="Times New Roman" pitchFamily="18" charset="0"/>
                <a:cs typeface="Times New Roman" pitchFamily="18" charset="0"/>
              </a:rPr>
              <a:t/>
            </a:r>
            <a:br>
              <a:rPr lang="uk-UA" sz="1600"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Відхилення від сучасної норми трапляються в класиків ( наприклад у Т. Шевченка:</a:t>
            </a:r>
            <a:r>
              <a:rPr lang="uk-UA" sz="1600" i="1" dirty="0" smtClean="0">
                <a:solidFill>
                  <a:schemeClr val="tx1"/>
                </a:solidFill>
                <a:latin typeface="Times New Roman" pitchFamily="18" charset="0"/>
                <a:cs typeface="Times New Roman" pitchFamily="18" charset="0"/>
              </a:rPr>
              <a:t> Чорніше чорної землі блукають люди), </a:t>
            </a:r>
            <a:r>
              <a:rPr lang="uk-UA" sz="1600" dirty="0" smtClean="0">
                <a:solidFill>
                  <a:schemeClr val="tx1"/>
                </a:solidFill>
                <a:latin typeface="Times New Roman" pitchFamily="18" charset="0"/>
                <a:cs typeface="Times New Roman" pitchFamily="18" charset="0"/>
              </a:rPr>
              <a:t>можуть бути художніми прийомами ( у М. Вінграновського: </a:t>
            </a:r>
            <a:r>
              <a:rPr lang="uk-UA" sz="1600" i="1" dirty="0" smtClean="0">
                <a:solidFill>
                  <a:schemeClr val="tx1"/>
                </a:solidFill>
                <a:latin typeface="Times New Roman" pitchFamily="18" charset="0"/>
                <a:cs typeface="Times New Roman" pitchFamily="18" charset="0"/>
              </a:rPr>
              <a:t>Для мене найпроблемніша з проблем – проблема серця і чола народу; </a:t>
            </a:r>
            <a:r>
              <a:rPr lang="uk-UA" sz="1600" dirty="0" smtClean="0">
                <a:solidFill>
                  <a:schemeClr val="tx1"/>
                </a:solidFill>
                <a:latin typeface="Times New Roman" pitchFamily="18" charset="0"/>
                <a:cs typeface="Times New Roman" pitchFamily="18" charset="0"/>
              </a:rPr>
              <a:t> у рекламі: </a:t>
            </a:r>
            <a:r>
              <a:rPr lang="uk-UA" sz="1600" i="1" dirty="0" err="1" smtClean="0">
                <a:solidFill>
                  <a:schemeClr val="tx1"/>
                </a:solidFill>
                <a:latin typeface="Times New Roman" pitchFamily="18" charset="0"/>
                <a:cs typeface="Times New Roman" pitchFamily="18" charset="0"/>
              </a:rPr>
              <a:t>найбухгалтерськіша</a:t>
            </a:r>
            <a:r>
              <a:rPr lang="uk-UA" sz="1600" i="1" dirty="0" smtClean="0">
                <a:solidFill>
                  <a:schemeClr val="tx1"/>
                </a:solidFill>
                <a:latin typeface="Times New Roman" pitchFamily="18" charset="0"/>
                <a:cs typeface="Times New Roman" pitchFamily="18" charset="0"/>
              </a:rPr>
              <a:t> газета).</a:t>
            </a:r>
            <a:r>
              <a:rPr lang="uk-UA" sz="1600" dirty="0" smtClean="0">
                <a:solidFill>
                  <a:schemeClr val="tx1"/>
                </a:solidFill>
                <a:latin typeface="Times New Roman" pitchFamily="18" charset="0"/>
                <a:cs typeface="Times New Roman" pitchFamily="18" charset="0"/>
              </a:rPr>
              <a:t> У звичайному мовленні їх розцінюють як помилку.</a:t>
            </a:r>
            <a:br>
              <a:rPr lang="uk-UA" sz="1600" dirty="0" smtClean="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
            </a:r>
            <a:br>
              <a:rPr lang="uk-UA" sz="1600" dirty="0" smtClean="0">
                <a:solidFill>
                  <a:schemeClr val="tx1"/>
                </a:solidFill>
                <a:latin typeface="Times New Roman" pitchFamily="18" charset="0"/>
                <a:cs typeface="Times New Roman" pitchFamily="18" charset="0"/>
              </a:rPr>
            </a:br>
            <a:r>
              <a:rPr lang="uk-UA" sz="1600" dirty="0">
                <a:solidFill>
                  <a:schemeClr val="tx1"/>
                </a:solidFill>
                <a:latin typeface="Times New Roman" pitchFamily="18" charset="0"/>
                <a:cs typeface="Times New Roman" pitchFamily="18" charset="0"/>
              </a:rPr>
              <a:t/>
            </a:r>
            <a:br>
              <a:rPr lang="uk-UA" sz="1600" dirty="0">
                <a:solidFill>
                  <a:schemeClr val="tx1"/>
                </a:solidFill>
                <a:latin typeface="Times New Roman" pitchFamily="18" charset="0"/>
                <a:cs typeface="Times New Roman" pitchFamily="18" charset="0"/>
              </a:rPr>
            </a:br>
            <a:endParaRPr lang="uk-UA" sz="1600" b="1"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14829004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115008"/>
          </a:xfrm>
        </p:spPr>
        <p:txBody>
          <a:bodyPr>
            <a:normAutofit/>
          </a:bodyPr>
          <a:lstStyle/>
          <a:p>
            <a:r>
              <a:rPr lang="uk-UA" sz="1600" dirty="0" smtClean="0">
                <a:latin typeface="Times New Roman" pitchFamily="18" charset="0"/>
                <a:cs typeface="Times New Roman" pitchFamily="18" charset="0"/>
              </a:rPr>
              <a:t/>
            </a:r>
            <a:br>
              <a:rPr lang="uk-UA" sz="1600" dirty="0" smtClean="0">
                <a:latin typeface="Times New Roman" pitchFamily="18" charset="0"/>
                <a:cs typeface="Times New Roman" pitchFamily="18" charset="0"/>
              </a:rPr>
            </a:br>
            <a:r>
              <a:rPr lang="uk-UA" sz="1600" dirty="0">
                <a:latin typeface="Times New Roman" pitchFamily="18" charset="0"/>
                <a:cs typeface="Times New Roman" pitchFamily="18" charset="0"/>
              </a:rPr>
              <a:t/>
            </a:r>
            <a:br>
              <a:rPr lang="uk-UA" sz="1600" dirty="0">
                <a:latin typeface="Times New Roman" pitchFamily="18" charset="0"/>
                <a:cs typeface="Times New Roman" pitchFamily="18" charset="0"/>
              </a:rPr>
            </a:br>
            <a:r>
              <a:rPr lang="uk-UA" sz="1600" dirty="0" smtClean="0">
                <a:latin typeface="Times New Roman" pitchFamily="18" charset="0"/>
                <a:cs typeface="Times New Roman" pitchFamily="18" charset="0"/>
              </a:rPr>
              <a:t/>
            </a:r>
            <a:br>
              <a:rPr lang="uk-UA" sz="1600" dirty="0" smtClean="0">
                <a:latin typeface="Times New Roman" pitchFamily="18" charset="0"/>
                <a:cs typeface="Times New Roman" pitchFamily="18" charset="0"/>
              </a:rPr>
            </a:br>
            <a:r>
              <a:rPr lang="uk-UA" sz="1600" dirty="0" smtClean="0">
                <a:latin typeface="Times New Roman" pitchFamily="18" charset="0"/>
                <a:cs typeface="Times New Roman" pitchFamily="18" charset="0"/>
              </a:rPr>
              <a:t/>
            </a:r>
            <a:br>
              <a:rPr lang="uk-UA" sz="1600" dirty="0" smtClean="0">
                <a:latin typeface="Times New Roman" pitchFamily="18" charset="0"/>
                <a:cs typeface="Times New Roman" pitchFamily="18" charset="0"/>
              </a:rPr>
            </a:br>
            <a:r>
              <a:rPr lang="uk-UA" sz="1600" dirty="0">
                <a:latin typeface="Times New Roman" pitchFamily="18" charset="0"/>
                <a:cs typeface="Times New Roman" pitchFamily="18" charset="0"/>
              </a:rPr>
              <a:t/>
            </a:r>
            <a:br>
              <a:rPr lang="uk-UA" sz="1600" dirty="0">
                <a:latin typeface="Times New Roman" pitchFamily="18" charset="0"/>
                <a:cs typeface="Times New Roman" pitchFamily="18" charset="0"/>
              </a:rPr>
            </a:br>
            <a:r>
              <a:rPr lang="uk-UA" sz="1600" dirty="0">
                <a:latin typeface="Times New Roman" pitchFamily="18" charset="0"/>
                <a:cs typeface="Times New Roman" pitchFamily="18" charset="0"/>
              </a:rPr>
              <a:t/>
            </a:r>
            <a:br>
              <a:rPr lang="uk-UA" sz="1600" dirty="0">
                <a:latin typeface="Times New Roman" pitchFamily="18" charset="0"/>
                <a:cs typeface="Times New Roman" pitchFamily="18" charset="0"/>
              </a:rPr>
            </a:br>
            <a:r>
              <a:rPr lang="uk-UA" sz="1600" dirty="0" smtClean="0">
                <a:latin typeface="Times New Roman" pitchFamily="18" charset="0"/>
                <a:cs typeface="Times New Roman" pitchFamily="18" charset="0"/>
              </a:rPr>
              <a:t/>
            </a:r>
            <a:br>
              <a:rPr lang="uk-UA" sz="1600" dirty="0" smtClean="0">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У вживанні ступенів порівняння прикметників трапляються багато помилок. Частина їх зумовлена сплутування норм .</a:t>
            </a:r>
            <a:br>
              <a:rPr lang="uk-UA" sz="1600" dirty="0" smtClean="0">
                <a:solidFill>
                  <a:schemeClr val="tx1"/>
                </a:solidFill>
                <a:latin typeface="Times New Roman" pitchFamily="18" charset="0"/>
                <a:cs typeface="Times New Roman" pitchFamily="18" charset="0"/>
              </a:rPr>
            </a:br>
            <a:r>
              <a:rPr lang="uk-UA" sz="1600" dirty="0">
                <a:solidFill>
                  <a:schemeClr val="tx1"/>
                </a:solidFill>
                <a:latin typeface="Times New Roman" pitchFamily="18" charset="0"/>
                <a:cs typeface="Times New Roman" pitchFamily="18" charset="0"/>
              </a:rPr>
              <a:t/>
            </a:r>
            <a:br>
              <a:rPr lang="uk-UA" sz="1600" dirty="0">
                <a:solidFill>
                  <a:schemeClr val="tx1"/>
                </a:solidFill>
                <a:latin typeface="Times New Roman" pitchFamily="18" charset="0"/>
                <a:cs typeface="Times New Roman" pitchFamily="18" charset="0"/>
              </a:rPr>
            </a:br>
            <a:r>
              <a:rPr lang="uk-UA" sz="2000" b="1" dirty="0" smtClean="0">
                <a:solidFill>
                  <a:schemeClr val="bg2">
                    <a:lumMod val="50000"/>
                  </a:schemeClr>
                </a:solidFill>
                <a:latin typeface="Times New Roman" pitchFamily="18" charset="0"/>
                <a:cs typeface="Times New Roman" pitchFamily="18" charset="0"/>
              </a:rPr>
              <a:t>Помилковими є:</a:t>
            </a:r>
            <a:br>
              <a:rPr lang="uk-UA" sz="2000" b="1" dirty="0" smtClean="0">
                <a:solidFill>
                  <a:schemeClr val="bg2">
                    <a:lumMod val="50000"/>
                  </a:schemeClr>
                </a:solidFill>
                <a:latin typeface="Times New Roman" pitchFamily="18" charset="0"/>
                <a:cs typeface="Times New Roman" pitchFamily="18" charset="0"/>
              </a:rPr>
            </a:br>
            <a:r>
              <a:rPr lang="uk-UA" sz="1600" b="1" dirty="0" smtClean="0">
                <a:solidFill>
                  <a:schemeClr val="bg2">
                    <a:lumMod val="50000"/>
                  </a:schemeClr>
                </a:solidFill>
                <a:latin typeface="Times New Roman" pitchFamily="18" charset="0"/>
                <a:cs typeface="Times New Roman" pitchFamily="18" charset="0"/>
              </a:rPr>
              <a:t/>
            </a:r>
            <a:br>
              <a:rPr lang="uk-UA" sz="1600" b="1" dirty="0" smtClean="0">
                <a:solidFill>
                  <a:schemeClr val="bg2">
                    <a:lumMod val="50000"/>
                  </a:schemeClr>
                </a:solidFill>
                <a:latin typeface="Times New Roman" pitchFamily="18" charset="0"/>
                <a:cs typeface="Times New Roman" pitchFamily="18" charset="0"/>
              </a:rPr>
            </a:br>
            <a:r>
              <a:rPr lang="uk-UA" sz="1800" dirty="0" smtClean="0">
                <a:solidFill>
                  <a:schemeClr val="tx1"/>
                </a:solidFill>
                <a:latin typeface="Times New Roman" pitchFamily="18" charset="0"/>
                <a:cs typeface="Times New Roman" pitchFamily="18" charset="0"/>
              </a:rPr>
              <a:t>-  уживання конструкцій типу </a:t>
            </a:r>
            <a:r>
              <a:rPr lang="uk-UA" sz="1800" i="1" dirty="0" smtClean="0">
                <a:solidFill>
                  <a:schemeClr val="tx1"/>
                </a:solidFill>
                <a:latin typeface="Times New Roman" pitchFamily="18" charset="0"/>
                <a:cs typeface="Times New Roman" pitchFamily="18" charset="0"/>
              </a:rPr>
              <a:t>більш точніший – </a:t>
            </a:r>
            <a:r>
              <a:rPr lang="uk-UA" sz="1800" dirty="0" smtClean="0">
                <a:solidFill>
                  <a:schemeClr val="tx1"/>
                </a:solidFill>
                <a:latin typeface="Times New Roman" pitchFamily="18" charset="0"/>
                <a:cs typeface="Times New Roman" pitchFamily="18" charset="0"/>
              </a:rPr>
              <a:t>треба </a:t>
            </a:r>
            <a:r>
              <a:rPr lang="uk-UA" sz="1800" i="1" dirty="0" smtClean="0">
                <a:solidFill>
                  <a:schemeClr val="tx1"/>
                </a:solidFill>
                <a:latin typeface="Times New Roman" pitchFamily="18" charset="0"/>
                <a:cs typeface="Times New Roman" pitchFamily="18" charset="0"/>
              </a:rPr>
              <a:t>точніший </a:t>
            </a:r>
            <a:r>
              <a:rPr lang="uk-UA" sz="1800" dirty="0" smtClean="0">
                <a:solidFill>
                  <a:schemeClr val="tx1"/>
                </a:solidFill>
                <a:latin typeface="Times New Roman" pitchFamily="18" charset="0"/>
                <a:cs typeface="Times New Roman" pitchFamily="18" charset="0"/>
              </a:rPr>
              <a:t>або </a:t>
            </a:r>
            <a:r>
              <a:rPr lang="uk-UA" sz="1800" i="1" dirty="0" smtClean="0">
                <a:solidFill>
                  <a:schemeClr val="tx1"/>
                </a:solidFill>
                <a:latin typeface="Times New Roman" pitchFamily="18" charset="0"/>
                <a:cs typeface="Times New Roman" pitchFamily="18" charset="0"/>
              </a:rPr>
              <a:t>більш доречний, біль точний;</a:t>
            </a:r>
            <a:br>
              <a:rPr lang="uk-UA" sz="1800" i="1" dirty="0" smtClean="0">
                <a:solidFill>
                  <a:schemeClr val="tx1"/>
                </a:solidFill>
                <a:latin typeface="Times New Roman" pitchFamily="18" charset="0"/>
                <a:cs typeface="Times New Roman" pitchFamily="18" charset="0"/>
              </a:rPr>
            </a:br>
            <a:r>
              <a:rPr lang="uk-UA" sz="1800" i="1" dirty="0" smtClean="0">
                <a:solidFill>
                  <a:schemeClr val="tx1"/>
                </a:solidFill>
                <a:latin typeface="Times New Roman" pitchFamily="18" charset="0"/>
                <a:cs typeface="Times New Roman" pitchFamily="18" charset="0"/>
              </a:rPr>
              <a:t>- </a:t>
            </a:r>
            <a:r>
              <a:rPr lang="uk-UA" sz="1800" dirty="0" smtClean="0">
                <a:solidFill>
                  <a:schemeClr val="tx1"/>
                </a:solidFill>
                <a:latin typeface="Times New Roman" pitchFamily="18" charset="0"/>
                <a:cs typeface="Times New Roman" pitchFamily="18" charset="0"/>
              </a:rPr>
              <a:t>варіанти складеної форми найвищого ступеня прикметників, компонентом якого є займенник</a:t>
            </a:r>
            <a:r>
              <a:rPr lang="uk-UA" sz="1800" i="1" dirty="0" smtClean="0">
                <a:solidFill>
                  <a:schemeClr val="tx1"/>
                </a:solidFill>
                <a:latin typeface="Times New Roman" pitchFamily="18" charset="0"/>
                <a:cs typeface="Times New Roman" pitchFamily="18" charset="0"/>
              </a:rPr>
              <a:t> ( самий більший – найбільший);</a:t>
            </a:r>
            <a:br>
              <a:rPr lang="uk-UA" sz="1800" i="1" dirty="0" smtClean="0">
                <a:solidFill>
                  <a:schemeClr val="tx1"/>
                </a:solidFill>
                <a:latin typeface="Times New Roman" pitchFamily="18" charset="0"/>
                <a:cs typeface="Times New Roman" pitchFamily="18" charset="0"/>
              </a:rPr>
            </a:br>
            <a:r>
              <a:rPr lang="uk-UA" sz="1800" i="1" dirty="0" smtClean="0">
                <a:solidFill>
                  <a:schemeClr val="tx1"/>
                </a:solidFill>
                <a:latin typeface="Times New Roman" pitchFamily="18" charset="0"/>
                <a:cs typeface="Times New Roman" pitchFamily="18" charset="0"/>
              </a:rPr>
              <a:t>- </a:t>
            </a:r>
            <a:r>
              <a:rPr lang="uk-UA" sz="1800" dirty="0" smtClean="0">
                <a:solidFill>
                  <a:schemeClr val="tx1"/>
                </a:solidFill>
                <a:latin typeface="Times New Roman" pitchFamily="18" charset="0"/>
                <a:cs typeface="Times New Roman" pitchFamily="18" charset="0"/>
              </a:rPr>
              <a:t>уживання незмінюваних форм замість змінюваних </a:t>
            </a:r>
            <a:r>
              <a:rPr lang="uk-UA" sz="1800" i="1" dirty="0" smtClean="0">
                <a:solidFill>
                  <a:schemeClr val="tx1"/>
                </a:solidFill>
                <a:latin typeface="Times New Roman" pitchFamily="18" charset="0"/>
                <a:cs typeface="Times New Roman" pitchFamily="18" charset="0"/>
              </a:rPr>
              <a:t>(день довше </a:t>
            </a:r>
            <a:r>
              <a:rPr lang="uk-UA" sz="1800" dirty="0" smtClean="0">
                <a:solidFill>
                  <a:schemeClr val="tx1"/>
                </a:solidFill>
                <a:latin typeface="Times New Roman" pitchFamily="18" charset="0"/>
                <a:cs typeface="Times New Roman" pitchFamily="18" charset="0"/>
              </a:rPr>
              <a:t>замість </a:t>
            </a:r>
            <a:r>
              <a:rPr lang="uk-UA" sz="1800" i="1" dirty="0" smtClean="0">
                <a:solidFill>
                  <a:schemeClr val="tx1"/>
                </a:solidFill>
                <a:latin typeface="Times New Roman" pitchFamily="18" charset="0"/>
                <a:cs typeface="Times New Roman" pitchFamily="18" charset="0"/>
              </a:rPr>
              <a:t>день довший)</a:t>
            </a:r>
            <a:r>
              <a:rPr lang="uk-UA" sz="1800" dirty="0" smtClean="0">
                <a:solidFill>
                  <a:schemeClr val="tx1"/>
                </a:solidFill>
                <a:latin typeface="Times New Roman" pitchFamily="18" charset="0"/>
                <a:cs typeface="Times New Roman" pitchFamily="18" charset="0"/>
              </a:rPr>
              <a:t/>
            </a:r>
            <a:br>
              <a:rPr lang="uk-UA" sz="1800" dirty="0" smtClean="0">
                <a:solidFill>
                  <a:schemeClr val="tx1"/>
                </a:solidFill>
                <a:latin typeface="Times New Roman" pitchFamily="18" charset="0"/>
                <a:cs typeface="Times New Roman" pitchFamily="18" charset="0"/>
              </a:rPr>
            </a:br>
            <a:r>
              <a:rPr lang="uk-UA" sz="1800" dirty="0">
                <a:solidFill>
                  <a:schemeClr val="tx1"/>
                </a:solidFill>
                <a:latin typeface="Times New Roman" pitchFamily="18" charset="0"/>
                <a:cs typeface="Times New Roman" pitchFamily="18" charset="0"/>
              </a:rPr>
              <a:t/>
            </a:r>
            <a:br>
              <a:rPr lang="uk-UA" sz="1800"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
            </a:r>
            <a:br>
              <a:rPr lang="uk-UA" sz="1600" dirty="0" smtClean="0">
                <a:solidFill>
                  <a:schemeClr val="tx1"/>
                </a:solidFill>
                <a:latin typeface="Times New Roman" pitchFamily="18" charset="0"/>
                <a:cs typeface="Times New Roman" pitchFamily="18" charset="0"/>
              </a:rPr>
            </a:br>
            <a:r>
              <a:rPr lang="uk-UA" sz="1600" dirty="0">
                <a:solidFill>
                  <a:schemeClr val="tx1"/>
                </a:solidFill>
                <a:latin typeface="Times New Roman" pitchFamily="18" charset="0"/>
                <a:cs typeface="Times New Roman" pitchFamily="18" charset="0"/>
              </a:rPr>
              <a:t/>
            </a:r>
            <a:br>
              <a:rPr lang="uk-UA" sz="1600" dirty="0">
                <a:solidFill>
                  <a:schemeClr val="tx1"/>
                </a:solidFill>
                <a:latin typeface="Times New Roman" pitchFamily="18" charset="0"/>
                <a:cs typeface="Times New Roman" pitchFamily="18" charset="0"/>
              </a:rPr>
            </a:br>
            <a:endParaRPr lang="uk-UA" sz="1600" dirty="0">
              <a:solidFill>
                <a:schemeClr val="tx1"/>
              </a:solidFill>
              <a:latin typeface="Times New Roman" pitchFamily="18" charset="0"/>
              <a:cs typeface="Times New Roman" pitchFamily="18" charset="0"/>
            </a:endParaRPr>
          </a:p>
        </p:txBody>
      </p:sp>
      <p:sp>
        <p:nvSpPr>
          <p:cNvPr id="3" name="Блок-схема: перфолента 2"/>
          <p:cNvSpPr/>
          <p:nvPr/>
        </p:nvSpPr>
        <p:spPr>
          <a:xfrm>
            <a:off x="2699792" y="836712"/>
            <a:ext cx="4104456" cy="804672"/>
          </a:xfrm>
          <a:prstGeom prst="flowChartPunchedTape">
            <a:avLst/>
          </a:prstGeom>
        </p:spPr>
        <p:style>
          <a:lnRef idx="1">
            <a:schemeClr val="dk1"/>
          </a:lnRef>
          <a:fillRef idx="2">
            <a:schemeClr val="dk1"/>
          </a:fillRef>
          <a:effectRef idx="1">
            <a:schemeClr val="dk1"/>
          </a:effectRef>
          <a:fontRef idx="minor">
            <a:schemeClr val="dk1"/>
          </a:fontRef>
        </p:style>
        <p:txBody>
          <a:bodyPr rtlCol="0" anchor="ctr"/>
          <a:lstStyle/>
          <a:p>
            <a:pPr algn="ctr"/>
            <a:r>
              <a:rPr lang="uk-UA" sz="2800" b="1" dirty="0" smtClean="0">
                <a:solidFill>
                  <a:srgbClr val="FFFF00"/>
                </a:solidFill>
                <a:latin typeface="Times New Roman" pitchFamily="18" charset="0"/>
                <a:cs typeface="Times New Roman" pitchFamily="18" charset="0"/>
              </a:rPr>
              <a:t>УВАГА  ! </a:t>
            </a:r>
            <a:endParaRPr lang="uk-UA" sz="2800" b="1"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26159486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60648"/>
            <a:ext cx="8229600" cy="864096"/>
          </a:xfrm>
        </p:spPr>
        <p:txBody>
          <a:bodyPr>
            <a:normAutofit/>
          </a:bodyPr>
          <a:lstStyle/>
          <a:p>
            <a:r>
              <a:rPr lang="uk-UA" sz="2800" b="1" dirty="0" smtClean="0">
                <a:solidFill>
                  <a:srgbClr val="FF0000"/>
                </a:solidFill>
                <a:latin typeface="Times New Roman" pitchFamily="18" charset="0"/>
                <a:cs typeface="Times New Roman" pitchFamily="18" charset="0"/>
              </a:rPr>
              <a:t>Заповніть таблицю за зразком.</a:t>
            </a:r>
            <a:endParaRPr lang="uk-UA" sz="2800" b="1" dirty="0">
              <a:solidFill>
                <a:srgbClr val="FF0000"/>
              </a:solidFill>
              <a:latin typeface="Times New Roman" pitchFamily="18" charset="0"/>
              <a:cs typeface="Times New Roman"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3472621629"/>
              </p:ext>
            </p:extLst>
          </p:nvPr>
        </p:nvGraphicFramePr>
        <p:xfrm>
          <a:off x="395536" y="1484784"/>
          <a:ext cx="8064896" cy="4648650"/>
        </p:xfrm>
        <a:graphic>
          <a:graphicData uri="http://schemas.openxmlformats.org/drawingml/2006/table">
            <a:tbl>
              <a:tblPr firstRow="1" bandRow="1">
                <a:tableStyleId>{7DF18680-E054-41AD-8BC1-D1AEF772440D}</a:tableStyleId>
              </a:tblPr>
              <a:tblGrid>
                <a:gridCol w="3810610"/>
                <a:gridCol w="4254286"/>
              </a:tblGrid>
              <a:tr h="452170">
                <a:tc>
                  <a:txBody>
                    <a:bodyPr/>
                    <a:lstStyle/>
                    <a:p>
                      <a:pPr algn="ctr"/>
                      <a:r>
                        <a:rPr lang="uk-UA" i="1" dirty="0" smtClean="0">
                          <a:solidFill>
                            <a:schemeClr val="tx1"/>
                          </a:solidFill>
                          <a:latin typeface="Times New Roman" pitchFamily="18" charset="0"/>
                          <a:cs typeface="Times New Roman" pitchFamily="18" charset="0"/>
                        </a:rPr>
                        <a:t>Так буває</a:t>
                      </a:r>
                      <a:endParaRPr lang="uk-UA" i="1" dirty="0">
                        <a:solidFill>
                          <a:schemeClr val="tx1"/>
                        </a:solidFill>
                        <a:latin typeface="Times New Roman" pitchFamily="18" charset="0"/>
                        <a:cs typeface="Times New Roman" pitchFamily="18" charset="0"/>
                      </a:endParaRPr>
                    </a:p>
                  </a:txBody>
                  <a:tcPr/>
                </a:tc>
                <a:tc>
                  <a:txBody>
                    <a:bodyPr/>
                    <a:lstStyle/>
                    <a:p>
                      <a:pPr algn="ctr"/>
                      <a:r>
                        <a:rPr lang="uk-UA" i="1" dirty="0" smtClean="0">
                          <a:solidFill>
                            <a:schemeClr val="tx1"/>
                          </a:solidFill>
                          <a:latin typeface="Times New Roman" pitchFamily="18" charset="0"/>
                          <a:cs typeface="Times New Roman" pitchFamily="18" charset="0"/>
                        </a:rPr>
                        <a:t>Так треба</a:t>
                      </a:r>
                      <a:endParaRPr lang="uk-UA" i="1" dirty="0">
                        <a:solidFill>
                          <a:schemeClr val="tx1"/>
                        </a:solidFill>
                        <a:latin typeface="Times New Roman" pitchFamily="18" charset="0"/>
                        <a:cs typeface="Times New Roman" pitchFamily="18" charset="0"/>
                      </a:endParaRPr>
                    </a:p>
                  </a:txBody>
                  <a:tcPr/>
                </a:tc>
              </a:tr>
              <a:tr h="452170">
                <a:tc>
                  <a:txBody>
                    <a:bodyPr/>
                    <a:lstStyle/>
                    <a:p>
                      <a:r>
                        <a:rPr lang="uk-UA" sz="1600" dirty="0" smtClean="0">
                          <a:solidFill>
                            <a:schemeClr val="tx1"/>
                          </a:solidFill>
                          <a:latin typeface="Times New Roman" pitchFamily="18" charset="0"/>
                          <a:cs typeface="Times New Roman" pitchFamily="18" charset="0"/>
                        </a:rPr>
                        <a:t>саме головне, що я хотів би сказати</a:t>
                      </a:r>
                      <a:endParaRPr lang="uk-UA" sz="1600" dirty="0">
                        <a:solidFill>
                          <a:schemeClr val="tx1"/>
                        </a:solidFill>
                        <a:latin typeface="Times New Roman" pitchFamily="18" charset="0"/>
                        <a:cs typeface="Times New Roman" pitchFamily="18" charset="0"/>
                      </a:endParaRPr>
                    </a:p>
                  </a:txBody>
                  <a:tcPr/>
                </a:tc>
                <a:tc>
                  <a:txBody>
                    <a:bodyPr/>
                    <a:lstStyle/>
                    <a:p>
                      <a:r>
                        <a:rPr lang="uk-UA" sz="1600" dirty="0" smtClean="0">
                          <a:latin typeface="Times New Roman" pitchFamily="18" charset="0"/>
                          <a:cs typeface="Times New Roman" pitchFamily="18" charset="0"/>
                        </a:rPr>
                        <a:t>найголовніше, що я хотів би сказати</a:t>
                      </a:r>
                      <a:endParaRPr lang="uk-UA" sz="1600" dirty="0">
                        <a:latin typeface="Times New Roman" pitchFamily="18" charset="0"/>
                        <a:cs typeface="Times New Roman" pitchFamily="18" charset="0"/>
                      </a:endParaRPr>
                    </a:p>
                  </a:txBody>
                  <a:tcPr/>
                </a:tc>
              </a:tr>
              <a:tr h="452170">
                <a:tc>
                  <a:txBody>
                    <a:bodyPr/>
                    <a:lstStyle/>
                    <a:p>
                      <a:r>
                        <a:rPr lang="uk-UA" sz="1600" dirty="0" smtClean="0">
                          <a:latin typeface="Times New Roman" pitchFamily="18" charset="0"/>
                          <a:cs typeface="Times New Roman" pitchFamily="18" charset="0"/>
                        </a:rPr>
                        <a:t>треба запроваджувати</a:t>
                      </a:r>
                      <a:r>
                        <a:rPr lang="uk-UA" sz="1600" baseline="0" dirty="0" smtClean="0">
                          <a:latin typeface="Times New Roman" pitchFamily="18" charset="0"/>
                          <a:cs typeface="Times New Roman" pitchFamily="18" charset="0"/>
                        </a:rPr>
                        <a:t> самі передові технології виробництва</a:t>
                      </a:r>
                      <a:endParaRPr lang="uk-UA" sz="1600" dirty="0">
                        <a:latin typeface="Times New Roman" pitchFamily="18" charset="0"/>
                        <a:cs typeface="Times New Roman" pitchFamily="18" charset="0"/>
                      </a:endParaRPr>
                    </a:p>
                  </a:txBody>
                  <a:tcPr/>
                </a:tc>
                <a:tc>
                  <a:txBody>
                    <a:bodyPr/>
                    <a:lstStyle/>
                    <a:p>
                      <a:endParaRPr lang="uk-UA" sz="1600" dirty="0">
                        <a:latin typeface="Times New Roman" pitchFamily="18" charset="0"/>
                        <a:cs typeface="Times New Roman" pitchFamily="18" charset="0"/>
                      </a:endParaRPr>
                    </a:p>
                  </a:txBody>
                  <a:tcPr/>
                </a:tc>
              </a:tr>
              <a:tr h="452170">
                <a:tc>
                  <a:txBody>
                    <a:bodyPr/>
                    <a:lstStyle/>
                    <a:p>
                      <a:r>
                        <a:rPr lang="uk-UA" sz="1600" dirty="0" smtClean="0">
                          <a:latin typeface="Times New Roman" pitchFamily="18" charset="0"/>
                          <a:cs typeface="Times New Roman" pitchFamily="18" charset="0"/>
                        </a:rPr>
                        <a:t>самі широкі верстви населення</a:t>
                      </a:r>
                      <a:endParaRPr lang="uk-UA" sz="1600" dirty="0">
                        <a:latin typeface="Times New Roman" pitchFamily="18" charset="0"/>
                        <a:cs typeface="Times New Roman" pitchFamily="18" charset="0"/>
                      </a:endParaRPr>
                    </a:p>
                  </a:txBody>
                  <a:tcPr/>
                </a:tc>
                <a:tc>
                  <a:txBody>
                    <a:bodyPr/>
                    <a:lstStyle/>
                    <a:p>
                      <a:endParaRPr lang="uk-UA" sz="1600" dirty="0">
                        <a:latin typeface="Times New Roman" pitchFamily="18" charset="0"/>
                        <a:cs typeface="Times New Roman" pitchFamily="18" charset="0"/>
                      </a:endParaRPr>
                    </a:p>
                  </a:txBody>
                  <a:tcPr/>
                </a:tc>
              </a:tr>
              <a:tr h="452170">
                <a:tc>
                  <a:txBody>
                    <a:bodyPr/>
                    <a:lstStyle/>
                    <a:p>
                      <a:r>
                        <a:rPr lang="uk-UA" sz="1600" dirty="0" smtClean="0">
                          <a:latin typeface="Times New Roman" pitchFamily="18" charset="0"/>
                          <a:cs typeface="Times New Roman" pitchFamily="18" charset="0"/>
                        </a:rPr>
                        <a:t>самі вигідні умови оренди</a:t>
                      </a:r>
                      <a:endParaRPr lang="uk-UA" sz="1600" dirty="0">
                        <a:latin typeface="Times New Roman" pitchFamily="18" charset="0"/>
                        <a:cs typeface="Times New Roman" pitchFamily="18" charset="0"/>
                      </a:endParaRPr>
                    </a:p>
                  </a:txBody>
                  <a:tcPr/>
                </a:tc>
                <a:tc>
                  <a:txBody>
                    <a:bodyPr/>
                    <a:lstStyle/>
                    <a:p>
                      <a:endParaRPr lang="uk-UA" sz="1600" dirty="0">
                        <a:latin typeface="Times New Roman" pitchFamily="18" charset="0"/>
                        <a:cs typeface="Times New Roman" pitchFamily="18" charset="0"/>
                      </a:endParaRPr>
                    </a:p>
                  </a:txBody>
                  <a:tcPr/>
                </a:tc>
              </a:tr>
              <a:tr h="452170">
                <a:tc>
                  <a:txBody>
                    <a:bodyPr/>
                    <a:lstStyle/>
                    <a:p>
                      <a:r>
                        <a:rPr lang="uk-UA" sz="1600" dirty="0" smtClean="0">
                          <a:latin typeface="Times New Roman" pitchFamily="18" charset="0"/>
                          <a:cs typeface="Times New Roman" pitchFamily="18" charset="0"/>
                        </a:rPr>
                        <a:t>наша річка глибше вашої</a:t>
                      </a:r>
                      <a:endParaRPr lang="uk-UA" sz="1600" dirty="0">
                        <a:latin typeface="Times New Roman" pitchFamily="18" charset="0"/>
                        <a:cs typeface="Times New Roman" pitchFamily="18" charset="0"/>
                      </a:endParaRPr>
                    </a:p>
                  </a:txBody>
                  <a:tcPr/>
                </a:tc>
                <a:tc>
                  <a:txBody>
                    <a:bodyPr/>
                    <a:lstStyle/>
                    <a:p>
                      <a:endParaRPr lang="uk-UA" sz="1600" dirty="0">
                        <a:latin typeface="Times New Roman" pitchFamily="18" charset="0"/>
                        <a:cs typeface="Times New Roman" pitchFamily="18" charset="0"/>
                      </a:endParaRPr>
                    </a:p>
                  </a:txBody>
                  <a:tcPr/>
                </a:tc>
              </a:tr>
              <a:tr h="452170">
                <a:tc>
                  <a:txBody>
                    <a:bodyPr/>
                    <a:lstStyle/>
                    <a:p>
                      <a:r>
                        <a:rPr lang="uk-UA" sz="1600" dirty="0" smtClean="0">
                          <a:latin typeface="Times New Roman" pitchFamily="18" charset="0"/>
                          <a:cs typeface="Times New Roman" pitchFamily="18" charset="0"/>
                        </a:rPr>
                        <a:t>найбільш коротший шлях</a:t>
                      </a:r>
                      <a:r>
                        <a:rPr lang="uk-UA" sz="1600" baseline="0" dirty="0" smtClean="0">
                          <a:latin typeface="Times New Roman" pitchFamily="18" charset="0"/>
                          <a:cs typeface="Times New Roman" pitchFamily="18" charset="0"/>
                        </a:rPr>
                        <a:t> до успіху </a:t>
                      </a:r>
                      <a:endParaRPr lang="uk-UA" sz="1600" dirty="0">
                        <a:latin typeface="Times New Roman" pitchFamily="18" charset="0"/>
                        <a:cs typeface="Times New Roman" pitchFamily="18" charset="0"/>
                      </a:endParaRPr>
                    </a:p>
                  </a:txBody>
                  <a:tcPr/>
                </a:tc>
                <a:tc>
                  <a:txBody>
                    <a:bodyPr/>
                    <a:lstStyle/>
                    <a:p>
                      <a:endParaRPr lang="uk-UA" sz="1600" dirty="0">
                        <a:latin typeface="Times New Roman" pitchFamily="18" charset="0"/>
                        <a:cs typeface="Times New Roman" pitchFamily="18" charset="0"/>
                      </a:endParaRPr>
                    </a:p>
                  </a:txBody>
                  <a:tcPr/>
                </a:tc>
              </a:tr>
              <a:tr h="452170">
                <a:tc>
                  <a:txBody>
                    <a:bodyPr/>
                    <a:lstStyle/>
                    <a:p>
                      <a:r>
                        <a:rPr lang="uk-UA" sz="1600" dirty="0" smtClean="0">
                          <a:latin typeface="Times New Roman" pitchFamily="18" charset="0"/>
                          <a:cs typeface="Times New Roman" pitchFamily="18" charset="0"/>
                        </a:rPr>
                        <a:t>більш</a:t>
                      </a:r>
                      <a:r>
                        <a:rPr lang="uk-UA" sz="1600" baseline="0" dirty="0" smtClean="0">
                          <a:latin typeface="Times New Roman" pitchFamily="18" charset="0"/>
                          <a:cs typeface="Times New Roman" pitchFamily="18" charset="0"/>
                        </a:rPr>
                        <a:t> доречніший доказ</a:t>
                      </a:r>
                      <a:endParaRPr lang="uk-UA" sz="1600" dirty="0">
                        <a:latin typeface="Times New Roman" pitchFamily="18" charset="0"/>
                        <a:cs typeface="Times New Roman" pitchFamily="18" charset="0"/>
                      </a:endParaRPr>
                    </a:p>
                  </a:txBody>
                  <a:tcPr/>
                </a:tc>
                <a:tc>
                  <a:txBody>
                    <a:bodyPr/>
                    <a:lstStyle/>
                    <a:p>
                      <a:endParaRPr lang="uk-UA" sz="1600" dirty="0">
                        <a:latin typeface="Times New Roman" pitchFamily="18" charset="0"/>
                        <a:cs typeface="Times New Roman" pitchFamily="18" charset="0"/>
                      </a:endParaRPr>
                    </a:p>
                  </a:txBody>
                  <a:tcPr/>
                </a:tc>
              </a:tr>
              <a:tr h="452170">
                <a:tc>
                  <a:txBody>
                    <a:bodyPr/>
                    <a:lstStyle/>
                    <a:p>
                      <a:r>
                        <a:rPr lang="uk-UA" sz="1600" dirty="0" smtClean="0">
                          <a:latin typeface="Times New Roman" pitchFamily="18" charset="0"/>
                          <a:cs typeface="Times New Roman" pitchFamily="18" charset="0"/>
                        </a:rPr>
                        <a:t>найбільш дорожчі машини</a:t>
                      </a:r>
                      <a:endParaRPr lang="uk-UA" sz="1600" dirty="0">
                        <a:latin typeface="Times New Roman" pitchFamily="18" charset="0"/>
                        <a:cs typeface="Times New Roman" pitchFamily="18" charset="0"/>
                      </a:endParaRPr>
                    </a:p>
                  </a:txBody>
                  <a:tcPr/>
                </a:tc>
                <a:tc>
                  <a:txBody>
                    <a:bodyPr/>
                    <a:lstStyle/>
                    <a:p>
                      <a:endParaRPr lang="uk-UA" sz="1600" dirty="0">
                        <a:latin typeface="Times New Roman" pitchFamily="18" charset="0"/>
                        <a:cs typeface="Times New Roman" pitchFamily="18" charset="0"/>
                      </a:endParaRPr>
                    </a:p>
                  </a:txBody>
                  <a:tcPr/>
                </a:tc>
              </a:tr>
              <a:tr h="452170">
                <a:tc>
                  <a:txBody>
                    <a:bodyPr/>
                    <a:lstStyle/>
                    <a:p>
                      <a:r>
                        <a:rPr lang="uk-UA" sz="1600" dirty="0" smtClean="0">
                          <a:latin typeface="Times New Roman" pitchFamily="18" charset="0"/>
                          <a:cs typeface="Times New Roman" pitchFamily="18" charset="0"/>
                        </a:rPr>
                        <a:t>наш </a:t>
                      </a:r>
                      <a:r>
                        <a:rPr lang="uk-UA" sz="1600" dirty="0" err="1" smtClean="0">
                          <a:latin typeface="Times New Roman" pitchFamily="18" charset="0"/>
                          <a:cs typeface="Times New Roman" pitchFamily="18" charset="0"/>
                        </a:rPr>
                        <a:t>проєкт</a:t>
                      </a:r>
                      <a:r>
                        <a:rPr lang="uk-UA" sz="1600" dirty="0" smtClean="0">
                          <a:latin typeface="Times New Roman" pitchFamily="18" charset="0"/>
                          <a:cs typeface="Times New Roman" pitchFamily="18" charset="0"/>
                        </a:rPr>
                        <a:t>  досконаліше вашого</a:t>
                      </a:r>
                      <a:endParaRPr lang="uk-UA" sz="1600" dirty="0">
                        <a:latin typeface="Times New Roman" pitchFamily="18" charset="0"/>
                        <a:cs typeface="Times New Roman" pitchFamily="18" charset="0"/>
                      </a:endParaRPr>
                    </a:p>
                  </a:txBody>
                  <a:tcPr/>
                </a:tc>
                <a:tc>
                  <a:txBody>
                    <a:bodyPr/>
                    <a:lstStyle/>
                    <a:p>
                      <a:endParaRPr lang="uk-UA" sz="1600" dirty="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4610570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0032" y="1124744"/>
            <a:ext cx="7772400" cy="5184576"/>
          </a:xfrm>
        </p:spPr>
        <p:style>
          <a:lnRef idx="1">
            <a:schemeClr val="accent6"/>
          </a:lnRef>
          <a:fillRef idx="2">
            <a:schemeClr val="accent6"/>
          </a:fillRef>
          <a:effectRef idx="1">
            <a:schemeClr val="accent6"/>
          </a:effectRef>
          <a:fontRef idx="minor">
            <a:schemeClr val="dk1"/>
          </a:fontRef>
        </p:style>
        <p:txBody>
          <a:bodyPr>
            <a:normAutofit/>
          </a:bodyPr>
          <a:lstStyle/>
          <a:p>
            <a:r>
              <a:rPr lang="uk-UA" sz="1600" dirty="0" smtClean="0">
                <a:solidFill>
                  <a:schemeClr val="tx1"/>
                </a:solidFill>
                <a:latin typeface="Times New Roman" pitchFamily="18" charset="0"/>
                <a:cs typeface="Times New Roman" pitchFamily="18" charset="0"/>
              </a:rPr>
              <a:t/>
            </a:r>
            <a:br>
              <a:rPr lang="uk-UA" sz="1600" dirty="0" smtClean="0">
                <a:solidFill>
                  <a:schemeClr val="tx1"/>
                </a:solidFill>
                <a:latin typeface="Times New Roman" pitchFamily="18" charset="0"/>
                <a:cs typeface="Times New Roman" pitchFamily="18" charset="0"/>
              </a:rPr>
            </a:br>
            <a:r>
              <a:rPr lang="uk-UA" sz="1600" dirty="0">
                <a:solidFill>
                  <a:schemeClr val="tx1"/>
                </a:solidFill>
                <a:latin typeface="Times New Roman" pitchFamily="18" charset="0"/>
                <a:cs typeface="Times New Roman" pitchFamily="18" charset="0"/>
              </a:rPr>
              <a:t/>
            </a:r>
            <a:br>
              <a:rPr lang="uk-UA" sz="1600"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
            </a:r>
            <a:br>
              <a:rPr lang="uk-UA" sz="1600" dirty="0" smtClean="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Трапляються звороти, де родовий відмінок означає належність якоїсь речі комусь або чомусь: </a:t>
            </a:r>
            <a:r>
              <a:rPr lang="uk-UA" sz="1600" i="1" dirty="0" smtClean="0">
                <a:solidFill>
                  <a:schemeClr val="tx1"/>
                </a:solidFill>
                <a:latin typeface="Times New Roman" pitchFamily="18" charset="0"/>
                <a:cs typeface="Times New Roman" pitchFamily="18" charset="0"/>
              </a:rPr>
              <a:t>щоденник дочки, плече друга. </a:t>
            </a:r>
            <a:r>
              <a:rPr lang="uk-UA" sz="1600" dirty="0" smtClean="0">
                <a:solidFill>
                  <a:schemeClr val="tx1"/>
                </a:solidFill>
                <a:latin typeface="Times New Roman" pitchFamily="18" charset="0"/>
                <a:cs typeface="Times New Roman" pitchFamily="18" charset="0"/>
              </a:rPr>
              <a:t> Це синонімічні сполучення. Однак українська класика й народне оповідання частіше вживають конструкції з присвійним прикметником: </a:t>
            </a:r>
            <a:r>
              <a:rPr lang="uk-UA" sz="1600" i="1" dirty="0" smtClean="0">
                <a:solidFill>
                  <a:schemeClr val="tx1"/>
                </a:solidFill>
                <a:latin typeface="Times New Roman" pitchFamily="18" charset="0"/>
                <a:cs typeface="Times New Roman" pitchFamily="18" charset="0"/>
              </a:rPr>
              <a:t>Подай-но йому Петрову свитку( С. Васильченко).</a:t>
            </a:r>
            <a:br>
              <a:rPr lang="uk-UA" sz="1600" i="1" dirty="0" smtClean="0">
                <a:solidFill>
                  <a:schemeClr val="tx1"/>
                </a:solidFill>
                <a:latin typeface="Times New Roman" pitchFamily="18" charset="0"/>
                <a:cs typeface="Times New Roman" pitchFamily="18" charset="0"/>
              </a:rPr>
            </a:br>
            <a:r>
              <a:rPr lang="uk-UA" sz="1600" i="1" dirty="0">
                <a:solidFill>
                  <a:schemeClr val="tx1"/>
                </a:solidFill>
                <a:latin typeface="Times New Roman" pitchFamily="18" charset="0"/>
                <a:cs typeface="Times New Roman" pitchFamily="18" charset="0"/>
              </a:rPr>
              <a:t/>
            </a:r>
            <a:br>
              <a:rPr lang="uk-UA" sz="1600" i="1"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Природніше звучить </a:t>
            </a:r>
            <a:r>
              <a:rPr lang="uk-UA" sz="1600" i="1" dirty="0" smtClean="0">
                <a:solidFill>
                  <a:schemeClr val="tx1"/>
                </a:solidFill>
                <a:latin typeface="Times New Roman" pitchFamily="18" charset="0"/>
                <a:cs typeface="Times New Roman" pitchFamily="18" charset="0"/>
              </a:rPr>
              <a:t>Тарасова гора, </a:t>
            </a:r>
            <a:r>
              <a:rPr lang="uk-UA" sz="1600" dirty="0" smtClean="0">
                <a:solidFill>
                  <a:schemeClr val="tx1"/>
                </a:solidFill>
                <a:latin typeface="Times New Roman" pitchFamily="18" charset="0"/>
                <a:cs typeface="Times New Roman" pitchFamily="18" charset="0"/>
              </a:rPr>
              <a:t>ніж</a:t>
            </a:r>
            <a:r>
              <a:rPr lang="uk-UA" sz="1600" i="1" dirty="0" smtClean="0">
                <a:solidFill>
                  <a:schemeClr val="tx1"/>
                </a:solidFill>
                <a:latin typeface="Times New Roman" pitchFamily="18" charset="0"/>
                <a:cs typeface="Times New Roman" pitchFamily="18" charset="0"/>
              </a:rPr>
              <a:t> гора Тараса.</a:t>
            </a:r>
            <a:br>
              <a:rPr lang="uk-UA" sz="1600" i="1" dirty="0" smtClean="0">
                <a:solidFill>
                  <a:schemeClr val="tx1"/>
                </a:solidFill>
                <a:latin typeface="Times New Roman" pitchFamily="18" charset="0"/>
                <a:cs typeface="Times New Roman" pitchFamily="18" charset="0"/>
              </a:rPr>
            </a:br>
            <a:r>
              <a:rPr lang="uk-UA" sz="1600" i="1" dirty="0">
                <a:solidFill>
                  <a:schemeClr val="tx1"/>
                </a:solidFill>
                <a:latin typeface="Times New Roman" pitchFamily="18" charset="0"/>
                <a:cs typeface="Times New Roman" pitchFamily="18" charset="0"/>
              </a:rPr>
              <a:t/>
            </a:r>
            <a:br>
              <a:rPr lang="uk-UA" sz="1600" i="1" dirty="0">
                <a:solidFill>
                  <a:schemeClr val="tx1"/>
                </a:solidFill>
                <a:latin typeface="Times New Roman" pitchFamily="18" charset="0"/>
                <a:cs typeface="Times New Roman" pitchFamily="18" charset="0"/>
              </a:rPr>
            </a:br>
            <a:r>
              <a:rPr lang="uk-UA" sz="1600" dirty="0" smtClean="0">
                <a:solidFill>
                  <a:schemeClr val="tx1"/>
                </a:solidFill>
                <a:latin typeface="Times New Roman" pitchFamily="18" charset="0"/>
                <a:cs typeface="Times New Roman" pitchFamily="18" charset="0"/>
              </a:rPr>
              <a:t>Але в діловому листуванні , що потребує точного означення, іменник-прізвище ставлять у родовому відмінку: </a:t>
            </a:r>
            <a:r>
              <a:rPr lang="uk-UA" sz="1600" i="1" dirty="0" smtClean="0">
                <a:solidFill>
                  <a:schemeClr val="tx1"/>
                </a:solidFill>
                <a:latin typeface="Times New Roman" pitchFamily="18" charset="0"/>
                <a:cs typeface="Times New Roman" pitchFamily="18" charset="0"/>
              </a:rPr>
              <a:t>майно Федченка, справа </a:t>
            </a:r>
            <a:r>
              <a:rPr lang="uk-UA" sz="1600" i="1" dirty="0" err="1" smtClean="0">
                <a:solidFill>
                  <a:schemeClr val="tx1"/>
                </a:solidFill>
                <a:latin typeface="Times New Roman" pitchFamily="18" charset="0"/>
                <a:cs typeface="Times New Roman" pitchFamily="18" charset="0"/>
              </a:rPr>
              <a:t>Камінчука</a:t>
            </a:r>
            <a:r>
              <a:rPr lang="uk-UA" sz="1600" i="1" dirty="0" smtClean="0">
                <a:solidFill>
                  <a:schemeClr val="tx1"/>
                </a:solidFill>
                <a:latin typeface="Times New Roman" pitchFamily="18" charset="0"/>
                <a:cs typeface="Times New Roman" pitchFamily="18" charset="0"/>
              </a:rPr>
              <a:t>.</a:t>
            </a:r>
            <a:r>
              <a:rPr lang="uk-UA" sz="1600" dirty="0" smtClean="0">
                <a:solidFill>
                  <a:schemeClr val="tx1"/>
                </a:solidFill>
                <a:latin typeface="Times New Roman" pitchFamily="18" charset="0"/>
                <a:cs typeface="Times New Roman" pitchFamily="18" charset="0"/>
              </a:rPr>
              <a:t> Цей відтінок зберігаємо  й тоді, коли є кілька однорідних членів речення: </a:t>
            </a:r>
            <a:r>
              <a:rPr lang="uk-UA" sz="1600" i="1" dirty="0" smtClean="0">
                <a:solidFill>
                  <a:schemeClr val="tx1"/>
                </a:solidFill>
                <a:latin typeface="Times New Roman" pitchFamily="18" charset="0"/>
                <a:cs typeface="Times New Roman" pitchFamily="18" charset="0"/>
              </a:rPr>
              <a:t>Твори Шевченка, Франка, Лесі Українки становлять золотий фонд нашої літератури (З газети). </a:t>
            </a:r>
            <a:r>
              <a:rPr lang="uk-UA" sz="1600" dirty="0" smtClean="0">
                <a:solidFill>
                  <a:schemeClr val="tx1"/>
                </a:solidFill>
                <a:latin typeface="Times New Roman" pitchFamily="18" charset="0"/>
                <a:cs typeface="Times New Roman" pitchFamily="18" charset="0"/>
              </a:rPr>
              <a:t>А також коли прізвище додають ім’я або епітет </a:t>
            </a:r>
            <a:r>
              <a:rPr lang="uk-UA" sz="1600" i="1" dirty="0" smtClean="0">
                <a:solidFill>
                  <a:schemeClr val="tx1"/>
                </a:solidFill>
                <a:latin typeface="Times New Roman" pitchFamily="18" charset="0"/>
                <a:cs typeface="Times New Roman" pitchFamily="18" charset="0"/>
              </a:rPr>
              <a:t>(новели незабутнього Григора Тютюнника)</a:t>
            </a:r>
            <a:r>
              <a:rPr lang="uk-UA" sz="1600" dirty="0" smtClean="0">
                <a:solidFill>
                  <a:schemeClr val="tx1"/>
                </a:solidFill>
                <a:latin typeface="Times New Roman" pitchFamily="18" charset="0"/>
                <a:cs typeface="Times New Roman" pitchFamily="18" charset="0"/>
              </a:rPr>
              <a:t>, чи присвійний прикметник буде важкий для вимови, наприклад: </a:t>
            </a:r>
            <a:br>
              <a:rPr lang="uk-UA" sz="1600" dirty="0" smtClean="0">
                <a:solidFill>
                  <a:schemeClr val="tx1"/>
                </a:solidFill>
                <a:latin typeface="Times New Roman" pitchFamily="18" charset="0"/>
                <a:cs typeface="Times New Roman" pitchFamily="18" charset="0"/>
              </a:rPr>
            </a:br>
            <a:r>
              <a:rPr lang="uk-UA" sz="1600" i="1" dirty="0" smtClean="0">
                <a:solidFill>
                  <a:schemeClr val="tx1"/>
                </a:solidFill>
                <a:latin typeface="Times New Roman" pitchFamily="18" charset="0"/>
                <a:cs typeface="Times New Roman" pitchFamily="18" charset="0"/>
              </a:rPr>
              <a:t>повісті Квітки </a:t>
            </a:r>
            <a:r>
              <a:rPr lang="uk-UA" sz="1600" i="1" dirty="0" err="1" smtClean="0">
                <a:solidFill>
                  <a:schemeClr val="tx1"/>
                </a:solidFill>
                <a:latin typeface="Times New Roman" pitchFamily="18" charset="0"/>
                <a:cs typeface="Times New Roman" pitchFamily="18" charset="0"/>
              </a:rPr>
              <a:t>–Основ’янека</a:t>
            </a:r>
            <a:r>
              <a:rPr lang="uk-UA" sz="1600" i="1" dirty="0" smtClean="0">
                <a:solidFill>
                  <a:schemeClr val="tx1"/>
                </a:solidFill>
                <a:latin typeface="Times New Roman" pitchFamily="18" charset="0"/>
                <a:cs typeface="Times New Roman" pitchFamily="18" charset="0"/>
              </a:rPr>
              <a:t> </a:t>
            </a:r>
            <a:r>
              <a:rPr lang="uk-UA" sz="1600" dirty="0" smtClean="0">
                <a:solidFill>
                  <a:schemeClr val="tx1"/>
                </a:solidFill>
                <a:latin typeface="Times New Roman" pitchFamily="18" charset="0"/>
                <a:cs typeface="Times New Roman" pitchFamily="18" charset="0"/>
              </a:rPr>
              <a:t>, а не </a:t>
            </a:r>
            <a:r>
              <a:rPr lang="uk-UA" sz="1600" i="1" dirty="0" err="1" smtClean="0">
                <a:solidFill>
                  <a:schemeClr val="tx1"/>
                </a:solidFill>
                <a:latin typeface="Times New Roman" pitchFamily="18" charset="0"/>
                <a:cs typeface="Times New Roman" pitchFamily="18" charset="0"/>
              </a:rPr>
              <a:t>Квітчині-Основ’янекові</a:t>
            </a:r>
            <a:r>
              <a:rPr lang="uk-UA" sz="1600" i="1" dirty="0" smtClean="0">
                <a:solidFill>
                  <a:schemeClr val="tx1"/>
                </a:solidFill>
                <a:latin typeface="Times New Roman" pitchFamily="18" charset="0"/>
                <a:cs typeface="Times New Roman" pitchFamily="18" charset="0"/>
              </a:rPr>
              <a:t> повісті.</a:t>
            </a:r>
            <a:endParaRPr lang="uk-UA" sz="1600" dirty="0">
              <a:solidFill>
                <a:schemeClr val="tx1"/>
              </a:solidFill>
              <a:latin typeface="Times New Roman" pitchFamily="18" charset="0"/>
              <a:cs typeface="Times New Roman" pitchFamily="18" charset="0"/>
            </a:endParaRPr>
          </a:p>
        </p:txBody>
      </p:sp>
      <p:sp>
        <p:nvSpPr>
          <p:cNvPr id="3" name="Текст 2"/>
          <p:cNvSpPr>
            <a:spLocks noGrp="1"/>
          </p:cNvSpPr>
          <p:nvPr>
            <p:ph type="body" idx="1"/>
          </p:nvPr>
        </p:nvSpPr>
        <p:spPr>
          <a:xfrm>
            <a:off x="1367365" y="332657"/>
            <a:ext cx="6417734" cy="504056"/>
          </a:xfrm>
        </p:spPr>
        <p:style>
          <a:lnRef idx="1">
            <a:schemeClr val="accent6"/>
          </a:lnRef>
          <a:fillRef idx="2">
            <a:schemeClr val="accent6"/>
          </a:fillRef>
          <a:effectRef idx="1">
            <a:schemeClr val="accent6"/>
          </a:effectRef>
          <a:fontRef idx="minor">
            <a:schemeClr val="dk1"/>
          </a:fontRef>
        </p:style>
        <p:txBody>
          <a:bodyPr>
            <a:normAutofit/>
          </a:bodyPr>
          <a:lstStyle/>
          <a:p>
            <a:r>
              <a:rPr lang="uk-UA" sz="2400" b="1" dirty="0" smtClean="0">
                <a:solidFill>
                  <a:srgbClr val="002060"/>
                </a:solidFill>
                <a:latin typeface="Times New Roman" pitchFamily="18" charset="0"/>
                <a:cs typeface="Times New Roman" pitchFamily="18" charset="0"/>
              </a:rPr>
              <a:t>Про вживання присвійних прикметників</a:t>
            </a:r>
            <a:endParaRPr lang="uk-UA" sz="24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5593064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5250912"/>
          </a:xfrm>
        </p:spPr>
        <p:txBody>
          <a:bodyPr/>
          <a:lstStyle/>
          <a:p>
            <a:r>
              <a:rPr lang="uk-UA" b="1" dirty="0" smtClean="0">
                <a:solidFill>
                  <a:schemeClr val="accent1">
                    <a:lumMod val="75000"/>
                  </a:schemeClr>
                </a:solidFill>
                <a:latin typeface="Times New Roman" pitchFamily="18" charset="0"/>
                <a:cs typeface="Times New Roman" pitchFamily="18" charset="0"/>
              </a:rPr>
              <a:t>Домашнє завдання:</a:t>
            </a:r>
            <a:br>
              <a:rPr lang="uk-UA" b="1" dirty="0" smtClean="0">
                <a:solidFill>
                  <a:schemeClr val="accent1">
                    <a:lumMod val="75000"/>
                  </a:schemeClr>
                </a:solidFill>
                <a:latin typeface="Times New Roman" pitchFamily="18" charset="0"/>
                <a:cs typeface="Times New Roman" pitchFamily="18" charset="0"/>
              </a:rPr>
            </a:br>
            <a:r>
              <a:rPr lang="uk-UA" b="1" dirty="0">
                <a:solidFill>
                  <a:schemeClr val="accent1">
                    <a:lumMod val="75000"/>
                  </a:schemeClr>
                </a:solidFill>
                <a:latin typeface="Times New Roman" pitchFamily="18" charset="0"/>
                <a:cs typeface="Times New Roman" pitchFamily="18" charset="0"/>
              </a:rPr>
              <a:t/>
            </a:r>
            <a:br>
              <a:rPr lang="uk-UA" b="1" dirty="0">
                <a:solidFill>
                  <a:schemeClr val="accent1">
                    <a:lumMod val="75000"/>
                  </a:schemeClr>
                </a:solidFill>
                <a:latin typeface="Times New Roman" pitchFamily="18" charset="0"/>
                <a:cs typeface="Times New Roman" pitchFamily="18" charset="0"/>
              </a:rPr>
            </a:br>
            <a:r>
              <a:rPr lang="uk-UA" sz="2400" b="1" dirty="0" smtClean="0">
                <a:solidFill>
                  <a:schemeClr val="tx1"/>
                </a:solidFill>
                <a:latin typeface="Times New Roman" pitchFamily="18" charset="0"/>
                <a:cs typeface="Times New Roman" pitchFamily="18" charset="0"/>
              </a:rPr>
              <a:t>1. Підготуйте усні актуальні поради з культури мовлення до теми з посиланням на джерела.</a:t>
            </a:r>
            <a:br>
              <a:rPr lang="uk-UA" sz="2400" b="1" dirty="0" smtClean="0">
                <a:solidFill>
                  <a:schemeClr val="tx1"/>
                </a:solidFill>
                <a:latin typeface="Times New Roman" pitchFamily="18" charset="0"/>
                <a:cs typeface="Times New Roman" pitchFamily="18" charset="0"/>
              </a:rPr>
            </a:br>
            <a:r>
              <a:rPr lang="uk-UA" sz="2400" b="1" dirty="0" smtClean="0">
                <a:solidFill>
                  <a:schemeClr val="tx1"/>
                </a:solidFill>
                <a:latin typeface="Times New Roman" pitchFamily="18" charset="0"/>
                <a:cs typeface="Times New Roman" pitchFamily="18" charset="0"/>
              </a:rPr>
              <a:t>2. Доберіть приклади для порівняльної характеристики складних прикметників у художньому і науковому стилях.</a:t>
            </a:r>
            <a:endParaRPr lang="uk-UA" b="1" dirty="0">
              <a:solidFill>
                <a:schemeClr val="accent1">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7358335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15616" y="836712"/>
            <a:ext cx="7056784" cy="547260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370261765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169</TotalTime>
  <Words>310</Words>
  <Application>Microsoft Office PowerPoint</Application>
  <PresentationFormat>Экран (4:3)</PresentationFormat>
  <Paragraphs>36</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Волна</vt:lpstr>
      <vt:lpstr>Прикметникові форми, використання їх у різних стилях мови</vt:lpstr>
      <vt:lpstr>1. Що таке прикметник? 2. Які граматичні категорії має прикметник? 3. Яку синтаксичну роль відіграє прикметник у реченні? 4. Назвіть прикметникові форми . 5. В яких стилях мовлення використовуються прикметники?  </vt:lpstr>
      <vt:lpstr>   Прочитайте. Чому перше висловлювання зворушує своєю щирістю, змушує всміхнутися, а друге чимось дратує або залишає байдужими.  А. – Ти любиш свою маму? – запитали маленьку Оленку. - Дуже люблю. - Чому? – Бо вона наймаміша у світі.   Б.  Мамо, ти найдорожча за усіх! (З пісні). </vt:lpstr>
      <vt:lpstr>Презентация PowerPoint</vt:lpstr>
      <vt:lpstr>А. Чом ти, Дунай, став так смутен,  Став так смутен , каламутен: Що , Дунаю, тебе збило: Чи галочки чорнокрилі, Чи коники воронії, Чи козаки молодії?                                                              Народна творчість.  Б. Люди, люди! Я ваш брат, Я для вас рад жити, Серця свого кров’ю рад Ваше горе змити..                                                     І. Франко </vt:lpstr>
      <vt:lpstr>Повні прикметники використовуються в усіх стилях, вони є стилістично нейтральними. Нестягнені форми повних прикметників властиві переважно фольклору й поезії. Сучасні поети  цією формою не зловживають, її використовують здебільшого як засіб стилізації під фольклор.  Сферою використання коротких прикметників (ладен, дрібен, рад, зелен)є фольклор, розмовне мовлення та поезія. Присвійні прикметники (материн, Лесин) активно вживаються в розмовному й художньому стилях, набагато рідше – у публіцистичному, дуже рідко – в науковому та офіційно-діловому стилі.</vt:lpstr>
      <vt:lpstr>Водяна сосонка, кінський каштан, петрів хвіст, їжача голівка, глуха кропива, колюча шипшина, пахуча трава звичайна, лисяча вдача, мітлиця собача.</vt:lpstr>
      <vt:lpstr>Презентация PowerPoint</vt:lpstr>
      <vt:lpstr>Вродливий, веселий, поганий, гарний, босий, тонкий, далекий, глибокий, короткий, дешевий, дорогий, мертвий, гладкий.</vt:lpstr>
      <vt:lpstr>     Проста форма вищого й найвищого ступенів уживається в усіх стилях, вона є стилістично нейтральною (глибший, ширший, найглибший, найширший) і найуживанішою серед усіх сфер.        Менш поширена складена форма ступенювання. Вона має відтінок книжності, отже, прийнятніша для наукового та офіційно-ділового стилів. У цих стилях уживають обидві форми паралельно (найбільш глибокий і найглибший).  Найвищий ступінь прикметника  може позначатися також поєднанням займенника увесь із прикметником у формі вищого ступеня та прийменниками за, від, над: ближчий за всіх, дорожчий над усе або щонайкращий, якнайкращий (розмовний, художній і публіцистичний стилі).  В українській мові вищий ступінь порівняння вживається з прийменником (від,за, порівняно з, проти) чи із сполучником ( ніж, як):  І дівчата…які бойові були ! Навіть за хлопців міцніші ! (В. Підмогильний)  Найуживанішими є стилістично нейтральні будови з прийменником від і сполучником ніж.</vt:lpstr>
      <vt:lpstr>      Поєднання вищого ступеня порівняння з прийменниками за і проти властиве розмовному мовленню.  Науковим і офіційно-діловим стилям обмежене використання конструкції з прийменником  порівняно з.  У творах письменників минулого вищий ступінь порівняння також сполучався з прийменником над. Тепер такі конструкції мають архаїчний відтінок.  Відхилення від сучасної норми трапляються в класиків ( наприклад у Т. Шевченка: Чорніше чорної землі блукають люди), можуть бути художніми прийомами ( у М. Вінграновського: Для мене найпроблемніша з проблем – проблема серця і чола народу;  у рекламі: найбухгалтерськіша газета). У звичайному мовленні їх розцінюють як помилку.   </vt:lpstr>
      <vt:lpstr>       У вживанні ступенів порівняння прикметників трапляються багато помилок. Частина їх зумовлена сплутування норм .  Помилковими є:  -  уживання конструкцій типу більш точніший – треба точніший або більш доречний, біль точний; - варіанти складеної форми найвищого ступеня прикметників, компонентом якого є займенник ( самий більший – найбільший); - уживання незмінюваних форм замість змінюваних (день довше замість день довший)    </vt:lpstr>
      <vt:lpstr>Заповніть таблицю за зразком.</vt:lpstr>
      <vt:lpstr>   Трапляються звороти, де родовий відмінок означає належність якоїсь речі комусь або чомусь: щоденник дочки, плече друга.  Це синонімічні сполучення. Однак українська класика й народне оповідання частіше вживають конструкції з присвійним прикметником: Подай-но йому Петрову свитку( С. Васильченко).  Природніше звучить Тарасова гора, ніж гора Тараса.  Але в діловому листуванні , що потребує точного означення, іменник-прізвище ставлять у родовому відмінку: майно Федченка, справа Камінчука. Цей відтінок зберігаємо  й тоді, коли є кілька однорідних членів речення: Твори Шевченка, Франка, Лесі Українки становлять золотий фонд нашої літератури (З газети). А також коли прізвище додають ім’я або епітет (новели незабутнього Григора Тютюнника), чи присвійний прикметник буде важкий для вимови, наприклад:  повісті Квітки –Основ’янека , а не Квітчині-Основ’янекові повісті.</vt:lpstr>
      <vt:lpstr>Домашнє завдання:  1. Підготуйте усні актуальні поради з культури мовлення до теми з посиланням на джерела. 2. Доберіть приклади для порівняльної характеристики складних прикметників у художньому і науковому стилях.</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Людмила Кондратюк</dc:creator>
  <cp:lastModifiedBy>Людмила Кондратюк</cp:lastModifiedBy>
  <cp:revision>16</cp:revision>
  <dcterms:created xsi:type="dcterms:W3CDTF">2024-11-27T10:01:34Z</dcterms:created>
  <dcterms:modified xsi:type="dcterms:W3CDTF">2024-11-27T13:12:59Z</dcterms:modified>
</cp:coreProperties>
</file>