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57620" y="357167"/>
            <a:ext cx="5000660" cy="5715040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chemeClr val="accent4">
                    <a:lumMod val="50000"/>
                  </a:schemeClr>
                </a:solidFill>
              </a:rPr>
              <a:t>Букви  -а (-я), </a:t>
            </a:r>
            <a:r>
              <a:rPr lang="uk-UA" sz="4800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uk-UA" sz="48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4800" b="1" dirty="0" smtClean="0">
                <a:solidFill>
                  <a:schemeClr val="accent4">
                    <a:lumMod val="50000"/>
                  </a:schemeClr>
                </a:solidFill>
              </a:rPr>
              <a:t>-</a:t>
            </a:r>
            <a:r>
              <a:rPr lang="uk-UA" sz="4800" b="1" dirty="0" smtClean="0">
                <a:solidFill>
                  <a:schemeClr val="accent4">
                    <a:lumMod val="50000"/>
                  </a:schemeClr>
                </a:solidFill>
              </a:rPr>
              <a:t>у(-ю) в закінченнях іменників чоловічого роду </a:t>
            </a:r>
            <a:r>
              <a:rPr lang="uk-UA" sz="4800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uk-UA" sz="48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4800" b="1" dirty="0" smtClean="0">
                <a:solidFill>
                  <a:schemeClr val="accent4">
                    <a:lumMod val="50000"/>
                  </a:schemeClr>
                </a:solidFill>
              </a:rPr>
              <a:t>ІІ </a:t>
            </a:r>
            <a:r>
              <a:rPr lang="uk-UA" sz="4800" b="1" dirty="0" smtClean="0">
                <a:solidFill>
                  <a:schemeClr val="accent4">
                    <a:lumMod val="50000"/>
                  </a:schemeClr>
                </a:solidFill>
              </a:rPr>
              <a:t>відміни.</a:t>
            </a:r>
            <a:endParaRPr lang="ru-RU" sz="4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42" name="Picture 2" descr="Купити книгу Хлоп'ятам і дівчатам. Виховані хлопчики (Геннадій Меламел) -  9789667465407 | Інтернет-магазин Yakaboo.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85794"/>
            <a:ext cx="3790950" cy="5381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3"/>
            <a:ext cx="8472518" cy="32147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Іменники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 II 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відміни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чоловічого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 роду в родовому 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відмінку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однини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 (</a:t>
            </a:r>
            <a:r>
              <a:rPr lang="ru-RU" sz="3600" b="1" i="1" dirty="0" smtClean="0">
                <a:solidFill>
                  <a:schemeClr val="accent4">
                    <a:lumMod val="50000"/>
                  </a:schemeClr>
                </a:solidFill>
              </a:rPr>
              <a:t>кого? </a:t>
            </a:r>
            <a:r>
              <a:rPr lang="ru-RU" sz="3600" b="1" i="1" dirty="0" err="1" smtClean="0">
                <a:solidFill>
                  <a:schemeClr val="accent4">
                    <a:lumMod val="50000"/>
                  </a:schemeClr>
                </a:solidFill>
              </a:rPr>
              <a:t>чого</a:t>
            </a:r>
            <a:r>
              <a:rPr lang="ru-RU" sz="3600" b="1" i="1" dirty="0" smtClean="0">
                <a:solidFill>
                  <a:schemeClr val="accent4">
                    <a:lumMod val="50000"/>
                  </a:schemeClr>
                </a:solidFill>
              </a:rPr>
              <a:t>?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) 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можуть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мати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закінчення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-а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або</a:t>
            </a:r>
            <a:endParaRPr lang="ru-RU" sz="36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 -у (на 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письмі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ще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 -я 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або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 -</a:t>
            </a:r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ю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): </a:t>
            </a:r>
            <a:r>
              <a:rPr lang="ru-RU" sz="3600" b="1" i="1" dirty="0" smtClean="0">
                <a:solidFill>
                  <a:schemeClr val="accent4">
                    <a:lumMod val="50000"/>
                  </a:schemeClr>
                </a:solidFill>
              </a:rPr>
              <a:t>клен — клена, гай — гаю.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endParaRPr lang="ru-RU" sz="3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9218" name="Picture 2" descr="Ландшафтний парк «Березовий Гай» - Миргород"/>
          <p:cNvPicPr>
            <a:picLocks noChangeAspect="1" noChangeArrowheads="1"/>
          </p:cNvPicPr>
          <p:nvPr/>
        </p:nvPicPr>
        <p:blipFill>
          <a:blip r:embed="rId2"/>
          <a:srcRect b="10550"/>
          <a:stretch>
            <a:fillRect/>
          </a:stretch>
        </p:blipFill>
        <p:spPr bwMode="auto">
          <a:xfrm>
            <a:off x="4572000" y="3071810"/>
            <a:ext cx="4143404" cy="2885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0" name="Picture 4" descr="Картинки по запросу кленовый лист | Осенние листья тату, Осенние листья,  Падающие листь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3690520"/>
            <a:ext cx="2500330" cy="2276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9"/>
            <a:ext cx="8472518" cy="27146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За </a:t>
            </a:r>
            <a:r>
              <a:rPr lang="ru-RU" sz="4400" dirty="0" err="1" smtClean="0">
                <a:solidFill>
                  <a:schemeClr val="accent4">
                    <a:lumMod val="50000"/>
                  </a:schemeClr>
                </a:solidFill>
              </a:rPr>
              <a:t>значенням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4400" dirty="0" err="1" smtClean="0">
                <a:solidFill>
                  <a:schemeClr val="accent4">
                    <a:lumMod val="50000"/>
                  </a:schemeClr>
                </a:solidFill>
              </a:rPr>
              <a:t>іменники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4400" dirty="0" err="1" smtClean="0">
                <a:solidFill>
                  <a:schemeClr val="accent4">
                    <a:lumMod val="50000"/>
                  </a:schemeClr>
                </a:solidFill>
              </a:rPr>
              <a:t>поділяються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 на </a:t>
            </a:r>
            <a:r>
              <a:rPr lang="ru-RU" sz="4400" dirty="0" err="1" smtClean="0">
                <a:solidFill>
                  <a:schemeClr val="accent4">
                    <a:lumMod val="50000"/>
                  </a:schemeClr>
                </a:solidFill>
              </a:rPr>
              <a:t>назви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sz="4400" b="1" dirty="0" err="1" smtClean="0">
                <a:solidFill>
                  <a:schemeClr val="accent4">
                    <a:lumMod val="50000"/>
                  </a:schemeClr>
                </a:solidFill>
              </a:rPr>
              <a:t>чітко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 та </a:t>
            </a:r>
            <a:r>
              <a:rPr lang="ru-RU" sz="4400" dirty="0" err="1" smtClean="0">
                <a:solidFill>
                  <a:schemeClr val="accent4">
                    <a:lumMod val="50000"/>
                  </a:schemeClr>
                </a:solidFill>
              </a:rPr>
              <a:t>назви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sz="4400" b="1" dirty="0" err="1" smtClean="0">
                <a:solidFill>
                  <a:schemeClr val="accent4">
                    <a:lumMod val="50000"/>
                  </a:schemeClr>
                </a:solidFill>
              </a:rPr>
              <a:t>нечітко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sz="4400" dirty="0" err="1" smtClean="0">
                <a:solidFill>
                  <a:schemeClr val="accent4">
                    <a:lumMod val="50000"/>
                  </a:schemeClr>
                </a:solidFill>
              </a:rPr>
              <a:t>окреслених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4400" dirty="0" err="1" smtClean="0">
                <a:solidFill>
                  <a:schemeClr val="accent4">
                    <a:lumMod val="50000"/>
                  </a:schemeClr>
                </a:solidFill>
              </a:rPr>
              <a:t>предметів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4400" dirty="0" err="1" smtClean="0">
                <a:solidFill>
                  <a:schemeClr val="accent4">
                    <a:lumMod val="50000"/>
                  </a:schemeClr>
                </a:solidFill>
              </a:rPr>
              <a:t>і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 понять.</a:t>
            </a:r>
            <a:endParaRPr lang="ru-RU" sz="4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8194" name="Picture 2" descr="Атом - Хим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3286124"/>
            <a:ext cx="321471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Обои песок, небо, облака, барханы, пустыня, дюны картинки на рабочий стол,  раздел природа - скачат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928934"/>
            <a:ext cx="4786346" cy="305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Назви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чітко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окреслених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предметів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і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понять:</a:t>
            </a:r>
            <a:endParaRPr lang="ru-RU" sz="3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rgbClr val="00B0F0"/>
                </a:solidFill>
              </a:rPr>
              <a:t>назви</a:t>
            </a:r>
            <a:r>
              <a:rPr lang="ru-RU" b="1" dirty="0" smtClean="0">
                <a:solidFill>
                  <a:srgbClr val="00B0F0"/>
                </a:solidFill>
              </a:rPr>
              <a:t> </a:t>
            </a:r>
            <a:r>
              <a:rPr lang="ru-RU" b="1" dirty="0" err="1" smtClean="0">
                <a:solidFill>
                  <a:srgbClr val="00B0F0"/>
                </a:solidFill>
              </a:rPr>
              <a:t>істот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(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син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кінь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голуб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),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охоплювані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зором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речі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(ключ, трактор, дуб, 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пагорб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),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accent5">
                    <a:lumMod val="50000"/>
                  </a:schemeClr>
                </a:solidFill>
              </a:rPr>
              <a:t>частин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5">
                    <a:lumMod val="50000"/>
                  </a:schemeClr>
                </a:solidFill>
              </a:rPr>
              <a:t>тіла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(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палець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, лоб),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bg2">
                    <a:lumMod val="25000"/>
                  </a:schemeClr>
                </a:solidFill>
              </a:rPr>
              <a:t>днів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25000"/>
                  </a:schemeClr>
                </a:solidFill>
              </a:rPr>
              <a:t>тижня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 та </a:t>
            </a:r>
            <a:r>
              <a:rPr lang="ru-RU" b="1" dirty="0" err="1" smtClean="0">
                <a:solidFill>
                  <a:schemeClr val="bg2">
                    <a:lumMod val="25000"/>
                  </a:schemeClr>
                </a:solidFill>
              </a:rPr>
              <a:t>місяців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(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понеділок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жовтень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),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rgbClr val="7030A0"/>
                </a:solidFill>
              </a:rPr>
              <a:t>назви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населених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пунктів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(Конотоп, 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Кременчук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, Нью-Йорк),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rgbClr val="0070C0"/>
                </a:solidFill>
              </a:rPr>
              <a:t>різних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мір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(метр, 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кілограм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),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наукові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терміни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(атом, </a:t>
            </a:r>
            <a:r>
              <a:rPr lang="ru-RU" b="1" i="1" dirty="0" err="1" smtClean="0">
                <a:solidFill>
                  <a:schemeClr val="accent4">
                    <a:lumMod val="50000"/>
                  </a:schemeClr>
                </a:solidFill>
              </a:rPr>
              <a:t>суфікс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).</a:t>
            </a:r>
            <a:endParaRPr lang="ru-RU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7170" name="Picture 2" descr="Опис голуба | Guru.net.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2285992"/>
            <a:ext cx="1714511" cy="1856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Пагорб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4714884"/>
            <a:ext cx="2286016" cy="1520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✓ Клипарт старинный ключ PNG #11 скачать клипарт бесплатно - Clipart-D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477742">
            <a:off x="2714612" y="5540779"/>
            <a:ext cx="1357321" cy="13172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       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Назви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нечітко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окреслених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предметів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і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      понять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 (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назви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предметів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які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не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охоплюються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</a:rPr>
              <a:t>зором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):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не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мають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певних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 меж</a:t>
            </a:r>
            <a:r>
              <a:rPr lang="ru-RU" dirty="0" smtClean="0"/>
              <a:t> </a:t>
            </a:r>
            <a:r>
              <a:rPr lang="ru-RU" i="1" dirty="0" smtClean="0"/>
              <a:t>(космос, шлях, </a:t>
            </a:r>
            <a:r>
              <a:rPr lang="ru-RU" i="1" dirty="0" err="1" smtClean="0"/>
              <a:t>ліс</a:t>
            </a:r>
            <a:r>
              <a:rPr lang="ru-RU" i="1" dirty="0" smtClean="0"/>
              <a:t>, Буг),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chemeClr val="accent5">
                    <a:lumMod val="50000"/>
                  </a:schemeClr>
                </a:solidFill>
              </a:rPr>
              <a:t>назви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 великих </a:t>
            </a:r>
            <a:r>
              <a:rPr lang="ru-RU" b="1" dirty="0" err="1" smtClean="0">
                <a:solidFill>
                  <a:schemeClr val="accent5">
                    <a:lumMod val="50000"/>
                  </a:schemeClr>
                </a:solidFill>
              </a:rPr>
              <a:t>споруд</a:t>
            </a:r>
            <a:r>
              <a:rPr lang="ru-RU" dirty="0" smtClean="0"/>
              <a:t> </a:t>
            </a:r>
            <a:r>
              <a:rPr lang="ru-RU" i="1" dirty="0" smtClean="0"/>
              <a:t>(завод, </a:t>
            </a:r>
            <a:r>
              <a:rPr lang="ru-RU" i="1" dirty="0" err="1" smtClean="0"/>
              <a:t>стадіон</a:t>
            </a:r>
            <a:r>
              <a:rPr lang="ru-RU" i="1" dirty="0" smtClean="0"/>
              <a:t>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територій</a:t>
            </a:r>
            <a:r>
              <a:rPr lang="ru-RU" dirty="0" smtClean="0"/>
              <a:t> </a:t>
            </a:r>
            <a:r>
              <a:rPr lang="ru-RU" i="1" dirty="0" smtClean="0"/>
              <a:t>(</a:t>
            </a:r>
            <a:r>
              <a:rPr lang="ru-RU" i="1" dirty="0" err="1" smtClean="0"/>
              <a:t>Крим</a:t>
            </a:r>
            <a:r>
              <a:rPr lang="ru-RU" i="1" dirty="0" smtClean="0"/>
              <a:t>, Казахстан),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збірні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назви</a:t>
            </a:r>
            <a:r>
              <a:rPr lang="ru-RU" dirty="0" smtClean="0"/>
              <a:t> </a:t>
            </a:r>
            <a:r>
              <a:rPr lang="ru-RU" i="1" dirty="0" smtClean="0"/>
              <a:t>(горох, </a:t>
            </a:r>
            <a:r>
              <a:rPr lang="ru-RU" i="1" dirty="0" err="1" smtClean="0"/>
              <a:t>пісок</a:t>
            </a:r>
            <a:r>
              <a:rPr lang="ru-RU" i="1" dirty="0" smtClean="0"/>
              <a:t>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rgbClr val="FF0000"/>
                </a:solidFill>
              </a:rPr>
              <a:t>назви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речовин</a:t>
            </a:r>
            <a:r>
              <a:rPr lang="ru-RU" dirty="0" smtClean="0"/>
              <a:t> </a:t>
            </a:r>
            <a:r>
              <a:rPr lang="ru-RU" i="1" dirty="0" smtClean="0"/>
              <a:t>(</a:t>
            </a:r>
            <a:r>
              <a:rPr lang="ru-RU" i="1" dirty="0" err="1" smtClean="0"/>
              <a:t>граніт</a:t>
            </a:r>
            <a:r>
              <a:rPr lang="ru-RU" i="1" dirty="0" smtClean="0"/>
              <a:t>, </a:t>
            </a:r>
            <a:r>
              <a:rPr lang="ru-RU" i="1" dirty="0" err="1" smtClean="0"/>
              <a:t>кисень</a:t>
            </a:r>
            <a:r>
              <a:rPr lang="ru-RU" i="1" dirty="0" smtClean="0"/>
              <a:t>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явищ</a:t>
            </a:r>
            <a:r>
              <a:rPr lang="ru-RU" dirty="0" smtClean="0"/>
              <a:t> </a:t>
            </a:r>
            <a:r>
              <a:rPr lang="ru-RU" i="1" dirty="0" smtClean="0"/>
              <a:t>(</a:t>
            </a:r>
            <a:r>
              <a:rPr lang="ru-RU" i="1" dirty="0" err="1" smtClean="0"/>
              <a:t>грім</a:t>
            </a:r>
            <a:r>
              <a:rPr lang="ru-RU" i="1" dirty="0" smtClean="0"/>
              <a:t>, </a:t>
            </a:r>
            <a:r>
              <a:rPr lang="ru-RU" i="1" dirty="0" err="1" smtClean="0"/>
              <a:t>вітер</a:t>
            </a:r>
            <a:r>
              <a:rPr lang="ru-RU" i="1" dirty="0" smtClean="0"/>
              <a:t>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дій</a:t>
            </a:r>
            <a:r>
              <a:rPr lang="ru-RU" dirty="0" smtClean="0"/>
              <a:t> </a:t>
            </a:r>
            <a:r>
              <a:rPr lang="ru-RU" i="1" dirty="0" smtClean="0"/>
              <a:t>(</a:t>
            </a:r>
            <a:r>
              <a:rPr lang="ru-RU" i="1" dirty="0" err="1" smtClean="0"/>
              <a:t>біг</a:t>
            </a:r>
            <a:r>
              <a:rPr lang="ru-RU" i="1" dirty="0" smtClean="0"/>
              <a:t>, </a:t>
            </a:r>
            <a:r>
              <a:rPr lang="ru-RU" i="1" dirty="0" err="1" smtClean="0"/>
              <a:t>розгляд</a:t>
            </a:r>
            <a:r>
              <a:rPr lang="ru-RU" i="1" dirty="0" smtClean="0"/>
              <a:t>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rgbClr val="00B050"/>
                </a:solidFill>
              </a:rPr>
              <a:t>станів</a:t>
            </a:r>
            <a:r>
              <a:rPr lang="ru-RU" dirty="0" smtClean="0"/>
              <a:t> </a:t>
            </a:r>
            <a:r>
              <a:rPr lang="ru-RU" i="1" dirty="0" smtClean="0"/>
              <a:t>(сон, </a:t>
            </a:r>
            <a:r>
              <a:rPr lang="ru-RU" i="1" dirty="0" err="1" smtClean="0"/>
              <a:t>гнів</a:t>
            </a:r>
            <a:r>
              <a:rPr lang="ru-RU" i="1" dirty="0" smtClean="0"/>
              <a:t>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</a:rPr>
              <a:t>абстрактних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понять</a:t>
            </a:r>
            <a:r>
              <a:rPr lang="ru-RU" dirty="0" smtClean="0"/>
              <a:t> </a:t>
            </a:r>
            <a:r>
              <a:rPr lang="ru-RU" i="1" dirty="0" smtClean="0"/>
              <a:t>(</a:t>
            </a:r>
            <a:r>
              <a:rPr lang="ru-RU" i="1" dirty="0" err="1" smtClean="0"/>
              <a:t>прогрес</a:t>
            </a:r>
            <a:r>
              <a:rPr lang="ru-RU" i="1" dirty="0" smtClean="0"/>
              <a:t>, мир)</a:t>
            </a:r>
            <a:r>
              <a:rPr lang="ru-RU" dirty="0" smtClean="0"/>
              <a:t> </a:t>
            </a:r>
            <a:r>
              <a:rPr lang="ru-RU" dirty="0" err="1" smtClean="0"/>
              <a:t>тощо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146" name="Picture 2" descr="Прикарпатців попередили про сильний віте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785794"/>
            <a:ext cx="1838335" cy="10334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Фонд гарантирования вкладов с 17-й попытки продал стадион &quot;Черноморец&quot; за  193 млн гривен - портал новостей LB.u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2786058"/>
            <a:ext cx="2643175" cy="1762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0" name="Picture 6" descr="Найбільша радість Бога - Дабар - біблійний курс в УкраїніДабар – біблійний  курс в Україні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4357694"/>
            <a:ext cx="1919282" cy="1196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1538" y="357167"/>
          <a:ext cx="6500858" cy="6311500"/>
        </p:xfrm>
        <a:graphic>
          <a:graphicData uri="http://schemas.openxmlformats.org/drawingml/2006/table">
            <a:tbl>
              <a:tblPr/>
              <a:tblGrid>
                <a:gridCol w="3286148"/>
                <a:gridCol w="3214710"/>
              </a:tblGrid>
              <a:tr h="182192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="1"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Іменники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II </a:t>
                      </a:r>
                      <a:r>
                        <a:rPr lang="ru-RU" sz="1400" b="1"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відміни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чоловічого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роду в родовому </a:t>
                      </a:r>
                      <a:r>
                        <a:rPr lang="ru-RU" sz="1400" b="1"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відмінку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однини</a:t>
                      </a:r>
                      <a:endParaRPr lang="ru-RU" sz="14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192">
                <a:tc>
                  <a:txBody>
                    <a:bodyPr/>
                    <a:lstStyle/>
                    <a:p>
                      <a:pPr algn="ctr"/>
                      <a:r>
                        <a:rPr lang="ru-RU" sz="1400" b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-а (-я)</a:t>
                      </a:r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-у (-</a:t>
                      </a:r>
                      <a:r>
                        <a:rPr lang="ru-RU" sz="1400" b="1"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ю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)</a:t>
                      </a:r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96178">
                <a:tc>
                  <a:txBody>
                    <a:bodyPr/>
                    <a:lstStyle/>
                    <a:p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Назви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чітко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окреслених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предметів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і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понять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мають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закінчення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-а: </a:t>
                      </a:r>
                      <a:r>
                        <a:rPr lang="ru-RU" sz="1200" b="1" i="1" dirty="0" err="1"/>
                        <a:t>учень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учня</a:t>
                      </a:r>
                      <a:r>
                        <a:rPr lang="ru-RU" sz="1200" b="1" i="1" dirty="0"/>
                        <a:t>, </a:t>
                      </a:r>
                      <a:r>
                        <a:rPr lang="ru-RU" sz="1200" b="1" i="1" dirty="0" err="1"/>
                        <a:t>лікар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лікаря</a:t>
                      </a:r>
                      <a:r>
                        <a:rPr lang="ru-RU" sz="1200" b="1" i="1" dirty="0"/>
                        <a:t>, Мороз (</a:t>
                      </a:r>
                      <a:r>
                        <a:rPr lang="ru-RU" sz="1200" b="1" i="1" dirty="0" err="1"/>
                        <a:t>прізвище</a:t>
                      </a:r>
                      <a:r>
                        <a:rPr lang="ru-RU" sz="1200" b="1" i="1" dirty="0"/>
                        <a:t>) — Мороза, </a:t>
                      </a:r>
                      <a:r>
                        <a:rPr lang="ru-RU" sz="1200" b="1" i="1" dirty="0" err="1"/>
                        <a:t>Вітер</a:t>
                      </a:r>
                      <a:r>
                        <a:rPr lang="ru-RU" sz="1200" b="1" i="1" dirty="0"/>
                        <a:t> (персонаж </a:t>
                      </a:r>
                      <a:r>
                        <a:rPr lang="ru-RU" sz="1200" b="1" i="1" dirty="0" err="1"/>
                        <a:t>казки</a:t>
                      </a:r>
                      <a:r>
                        <a:rPr lang="ru-RU" sz="1200" b="1" i="1" dirty="0"/>
                        <a:t>) — </a:t>
                      </a:r>
                      <a:r>
                        <a:rPr lang="ru-RU" sz="1200" b="1" i="1" dirty="0" err="1"/>
                        <a:t>Вітра</a:t>
                      </a:r>
                      <a:r>
                        <a:rPr lang="ru-RU" sz="1200" b="1" i="1" dirty="0"/>
                        <a:t>, комар — комара, </a:t>
                      </a:r>
                      <a:r>
                        <a:rPr lang="ru-RU" sz="1200" b="1" i="1" dirty="0" err="1"/>
                        <a:t>горобець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горобця</a:t>
                      </a:r>
                      <a:r>
                        <a:rPr lang="ru-RU" sz="1200" b="1" i="1" dirty="0"/>
                        <a:t>, слон — слона, кит — кита, листок — листка, </a:t>
                      </a:r>
                      <a:r>
                        <a:rPr lang="ru-RU" sz="1200" b="1" i="1" dirty="0" err="1"/>
                        <a:t>палець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пальця</a:t>
                      </a:r>
                      <a:r>
                        <a:rPr lang="ru-RU" sz="1200" b="1" i="1" dirty="0"/>
                        <a:t>, ясен — </a:t>
                      </a:r>
                      <a:r>
                        <a:rPr lang="ru-RU" sz="1200" b="1" i="1" dirty="0" err="1"/>
                        <a:t>ясена</a:t>
                      </a:r>
                      <a:r>
                        <a:rPr lang="ru-RU" sz="1200" b="1" i="1" dirty="0"/>
                        <a:t>, </a:t>
                      </a:r>
                      <a:r>
                        <a:rPr lang="ru-RU" sz="1200" b="1" i="1" dirty="0" err="1"/>
                        <a:t>четвер</a:t>
                      </a:r>
                      <a:r>
                        <a:rPr lang="ru-RU" sz="1200" b="1" i="1" dirty="0"/>
                        <a:t> -— четверга, </a:t>
                      </a:r>
                      <a:r>
                        <a:rPr lang="ru-RU" sz="1200" b="1" i="1" dirty="0" err="1"/>
                        <a:t>жовтень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жовтня</a:t>
                      </a:r>
                      <a:r>
                        <a:rPr lang="ru-RU" sz="1200" b="1" i="1" dirty="0"/>
                        <a:t>, метр — метра, ампер — ампера, </a:t>
                      </a:r>
                      <a:r>
                        <a:rPr lang="ru-RU" sz="1200" b="1" i="1" dirty="0" err="1"/>
                        <a:t>електрон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електрона</a:t>
                      </a:r>
                      <a:r>
                        <a:rPr lang="ru-RU" sz="1200" b="1" i="1" dirty="0"/>
                        <a:t>, катет — катета, </a:t>
                      </a:r>
                      <a:r>
                        <a:rPr lang="ru-RU" sz="1200" b="1" i="1" dirty="0" err="1"/>
                        <a:t>відмінок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відмінка</a:t>
                      </a:r>
                      <a:r>
                        <a:rPr lang="ru-RU" sz="1200" b="1" i="1" dirty="0"/>
                        <a:t>.</a:t>
                      </a:r>
                      <a:endParaRPr lang="ru-RU" sz="1200" b="1" dirty="0"/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Назви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нечітко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окреслених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предметів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і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понять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мають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закінчення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-у: </a:t>
                      </a:r>
                      <a:r>
                        <a:rPr lang="ru-RU" sz="1200" b="1" i="1" dirty="0"/>
                        <a:t>степ — степу, </a:t>
                      </a:r>
                      <a:r>
                        <a:rPr lang="ru-RU" sz="1200" b="1" i="1" dirty="0" err="1"/>
                        <a:t>пісок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піску</a:t>
                      </a:r>
                      <a:r>
                        <a:rPr lang="ru-RU" sz="1200" b="1" i="1" dirty="0"/>
                        <a:t>, </a:t>
                      </a:r>
                      <a:r>
                        <a:rPr lang="ru-RU" sz="1200" b="1" i="1" dirty="0" err="1"/>
                        <a:t>ячмінь</a:t>
                      </a:r>
                      <a:r>
                        <a:rPr lang="ru-RU" sz="1200" b="1" i="1" dirty="0"/>
                        <a:t> — ячменю, </a:t>
                      </a:r>
                      <a:r>
                        <a:rPr lang="ru-RU" sz="1200" b="1" i="1" dirty="0" err="1"/>
                        <a:t>барвінок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барвінку</a:t>
                      </a:r>
                      <a:r>
                        <a:rPr lang="ru-RU" sz="1200" b="1" i="1" dirty="0"/>
                        <a:t>, </a:t>
                      </a:r>
                      <a:r>
                        <a:rPr lang="ru-RU" sz="1200" b="1" i="1" dirty="0" err="1"/>
                        <a:t>грім</a:t>
                      </a:r>
                      <a:r>
                        <a:rPr lang="ru-RU" sz="1200" b="1" i="1" dirty="0"/>
                        <a:t> — грому, сон — сну, </a:t>
                      </a:r>
                      <a:r>
                        <a:rPr lang="ru-RU" sz="1200" b="1" i="1" dirty="0" err="1"/>
                        <a:t>ідеал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ідеалу</a:t>
                      </a:r>
                      <a:r>
                        <a:rPr lang="ru-RU" sz="1200" b="1" i="1" dirty="0"/>
                        <a:t>, </a:t>
                      </a:r>
                      <a:r>
                        <a:rPr lang="ru-RU" sz="1200" b="1" i="1" dirty="0" err="1"/>
                        <a:t>прогрес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прогресу</a:t>
                      </a:r>
                      <a:r>
                        <a:rPr lang="ru-RU" sz="1200" b="1" i="1" dirty="0"/>
                        <a:t>, спорт — спорту, </a:t>
                      </a:r>
                      <a:r>
                        <a:rPr lang="ru-RU" sz="1200" b="1" i="1" dirty="0" err="1"/>
                        <a:t>Сибір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Сибіру</a:t>
                      </a:r>
                      <a:r>
                        <a:rPr lang="ru-RU" sz="1200" b="1" i="1" dirty="0"/>
                        <a:t>, Байкал — Байкалу.</a:t>
                      </a:r>
                      <a:endParaRPr lang="ru-RU" sz="1200" b="1" dirty="0"/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35688">
                <a:tc gridSpan="2">
                  <a:txBody>
                    <a:bodyPr/>
                    <a:lstStyle/>
                    <a:p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Трапляються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й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відхилення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від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цього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правила та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вагання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: </a:t>
                      </a:r>
                      <a:r>
                        <a:rPr lang="ru-RU" sz="1200" b="1" i="1" dirty="0" err="1"/>
                        <a:t>міст</a:t>
                      </a:r>
                      <a:r>
                        <a:rPr lang="ru-RU" sz="1200" b="1" i="1" dirty="0"/>
                        <a:t> — моста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dirty="0" err="1"/>
                        <a:t>і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i="1" dirty="0"/>
                        <a:t>мосту, </a:t>
                      </a:r>
                      <a:r>
                        <a:rPr lang="ru-RU" sz="1200" b="1" i="1" dirty="0" err="1"/>
                        <a:t>двір</a:t>
                      </a:r>
                      <a:r>
                        <a:rPr lang="ru-RU" sz="1200" b="1" i="1" dirty="0"/>
                        <a:t> — двора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dirty="0" err="1"/>
                        <a:t>і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i="1" dirty="0"/>
                        <a:t>двору, </a:t>
                      </a:r>
                      <a:r>
                        <a:rPr lang="ru-RU" sz="1200" b="1" i="1" dirty="0" err="1"/>
                        <a:t>стіл</a:t>
                      </a:r>
                      <a:r>
                        <a:rPr lang="ru-RU" sz="1200" b="1" i="1" dirty="0"/>
                        <a:t> — стола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dirty="0" err="1"/>
                        <a:t>і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i="1" dirty="0"/>
                        <a:t>столу</a:t>
                      </a:r>
                      <a:r>
                        <a:rPr lang="ru-RU" sz="1200" b="1" dirty="0"/>
                        <a:t> (</a:t>
                      </a:r>
                      <a:r>
                        <a:rPr lang="ru-RU" sz="1200" b="1" dirty="0" err="1"/>
                        <a:t>з</a:t>
                      </a:r>
                      <a:r>
                        <a:rPr lang="ru-RU" sz="1200" b="1" dirty="0"/>
                        <a:t> </a:t>
                      </a:r>
                      <a:r>
                        <a:rPr lang="ru-RU" sz="1200" b="1" dirty="0" err="1"/>
                        <a:t>різним</a:t>
                      </a:r>
                      <a:r>
                        <a:rPr lang="ru-RU" sz="1200" b="1" dirty="0"/>
                        <a:t> </a:t>
                      </a:r>
                      <a:r>
                        <a:rPr lang="ru-RU" sz="1200" b="1" dirty="0" err="1"/>
                        <a:t>значенням</a:t>
                      </a:r>
                      <a:r>
                        <a:rPr lang="ru-RU" sz="1200" b="1" dirty="0"/>
                        <a:t>), </a:t>
                      </a:r>
                      <a:r>
                        <a:rPr lang="ru-RU" sz="1200" b="1" i="1" dirty="0" err="1"/>
                        <a:t>вечір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вечора</a:t>
                      </a:r>
                      <a:r>
                        <a:rPr lang="ru-RU" sz="1200" b="1" i="1" dirty="0"/>
                        <a:t>, овес — </a:t>
                      </a:r>
                      <a:r>
                        <a:rPr lang="ru-RU" sz="1200" b="1" i="1" dirty="0" err="1"/>
                        <a:t>вівса</a:t>
                      </a:r>
                      <a:r>
                        <a:rPr lang="ru-RU" sz="1200" b="1" dirty="0"/>
                        <a:t> (</a:t>
                      </a:r>
                      <a:r>
                        <a:rPr lang="ru-RU" sz="1200" b="1" dirty="0" err="1"/>
                        <a:t>хоч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i="1" dirty="0" err="1"/>
                        <a:t>ячмінь</a:t>
                      </a:r>
                      <a:r>
                        <a:rPr lang="ru-RU" sz="1200" b="1" i="1" dirty="0"/>
                        <a:t> — ячменю</a:t>
                      </a:r>
                      <a:r>
                        <a:rPr lang="ru-RU" sz="1200" b="1" dirty="0"/>
                        <a:t>), </a:t>
                      </a:r>
                      <a:r>
                        <a:rPr lang="ru-RU" sz="1200" b="1" i="1" dirty="0" err="1"/>
                        <a:t>хліб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хліба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dirty="0" err="1"/>
                        <a:t>тощо</a:t>
                      </a:r>
                      <a:r>
                        <a:rPr lang="ru-RU" sz="1200" b="1" dirty="0"/>
                        <a:t>.</a:t>
                      </a:r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4524">
                <a:tc rowSpan="2">
                  <a:txBody>
                    <a:bodyPr/>
                    <a:lstStyle/>
                    <a:p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Назви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населених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пунктів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у родовому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відмінку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однини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мають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закінчення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-а (у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давнину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населені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пункти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були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чітко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обмежовані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захисними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валами,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ровами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, частоколами): </a:t>
                      </a:r>
                      <a:r>
                        <a:rPr lang="ru-RU" sz="1200" b="1" i="1" dirty="0" err="1"/>
                        <a:t>Київ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Києва</a:t>
                      </a:r>
                      <a:r>
                        <a:rPr lang="ru-RU" sz="1200" b="1" i="1" dirty="0"/>
                        <a:t>, Херсон — Херсона, </a:t>
                      </a:r>
                      <a:r>
                        <a:rPr lang="ru-RU" sz="1200" b="1" i="1" dirty="0" err="1"/>
                        <a:t>Тернопіль</a:t>
                      </a:r>
                      <a:r>
                        <a:rPr lang="ru-RU" sz="1200" b="1" i="1" dirty="0"/>
                        <a:t> — Тернополя, Конотоп — Конотопа, Лондон — Лондона, Париж — Парижа.</a:t>
                      </a:r>
                      <a:endParaRPr lang="ru-RU" sz="1200" b="1" dirty="0"/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Назви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територій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мають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закінчення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–у: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i="1" dirty="0" err="1"/>
                        <a:t>Крим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Криму</a:t>
                      </a:r>
                      <a:r>
                        <a:rPr lang="ru-RU" sz="1200" b="1" i="1" dirty="0"/>
                        <a:t>, </a:t>
                      </a:r>
                      <a:r>
                        <a:rPr lang="ru-RU" sz="1200" b="1" i="1" dirty="0" err="1"/>
                        <a:t>Поділ</a:t>
                      </a:r>
                      <a:r>
                        <a:rPr lang="ru-RU" sz="1200" b="1" i="1" dirty="0"/>
                        <a:t> — Подолу, Китай — Китаю</a:t>
                      </a:r>
                      <a:r>
                        <a:rPr lang="ru-RU" sz="1200" b="1" dirty="0"/>
                        <a:t>.</a:t>
                      </a:r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403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Виняток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становлять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складені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назви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населених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пунктів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, у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яких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друга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частина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співзвучна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загальною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назвою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що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має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закінчення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-у: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i="1" dirty="0" err="1"/>
                        <a:t>Красний</a:t>
                      </a:r>
                      <a:r>
                        <a:rPr lang="ru-RU" sz="1200" b="1" i="1" dirty="0"/>
                        <a:t> Лиман</a:t>
                      </a:r>
                      <a:r>
                        <a:rPr lang="ru-RU" sz="1200" b="1" dirty="0"/>
                        <a:t> (</a:t>
                      </a:r>
                      <a:r>
                        <a:rPr lang="ru-RU" sz="1200" b="1" dirty="0" err="1"/>
                        <a:t>із</a:t>
                      </a:r>
                      <a:r>
                        <a:rPr lang="ru-RU" sz="1200" b="1" dirty="0"/>
                        <a:t> 2016р. </a:t>
                      </a:r>
                      <a:r>
                        <a:rPr lang="ru-RU" sz="1200" b="1" i="1" dirty="0" err="1"/>
                        <a:t>місто</a:t>
                      </a:r>
                      <a:r>
                        <a:rPr lang="ru-RU" sz="1200" b="1" i="1" dirty="0"/>
                        <a:t> Лиман</a:t>
                      </a:r>
                      <a:r>
                        <a:rPr lang="ru-RU" sz="1200" b="1" dirty="0"/>
                        <a:t>) — </a:t>
                      </a:r>
                      <a:r>
                        <a:rPr lang="ru-RU" sz="1200" b="1" i="1" dirty="0"/>
                        <a:t>Красного Лиману (</a:t>
                      </a:r>
                      <a:r>
                        <a:rPr lang="ru-RU" sz="1200" b="1" i="1" dirty="0" err="1"/>
                        <a:t>але</a:t>
                      </a:r>
                      <a:r>
                        <a:rPr lang="ru-RU" sz="1200" b="1" i="1" dirty="0"/>
                        <a:t> Лимана), </a:t>
                      </a:r>
                      <a:r>
                        <a:rPr lang="ru-RU" sz="1200" b="1" i="1" dirty="0" err="1"/>
                        <a:t>Часів</a:t>
                      </a:r>
                      <a:r>
                        <a:rPr lang="ru-RU" sz="1200" b="1" i="1" dirty="0"/>
                        <a:t> Яр — Часового Яру, </a:t>
                      </a:r>
                      <a:r>
                        <a:rPr lang="ru-RU" sz="1200" b="1" i="1" dirty="0" err="1"/>
                        <a:t>Кам’яний</a:t>
                      </a:r>
                      <a:r>
                        <a:rPr lang="ru-RU" sz="1200" b="1" i="1" dirty="0"/>
                        <a:t> </a:t>
                      </a:r>
                      <a:r>
                        <a:rPr lang="ru-RU" sz="1200" b="1" i="1" dirty="0" err="1"/>
                        <a:t>Брід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Кам’яного</a:t>
                      </a:r>
                      <a:r>
                        <a:rPr lang="ru-RU" sz="1200" b="1" i="1" dirty="0"/>
                        <a:t> Броду.</a:t>
                      </a:r>
                      <a:endParaRPr lang="ru-RU" sz="1200" b="1" dirty="0"/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35688">
                <a:tc>
                  <a:txBody>
                    <a:bodyPr/>
                    <a:lstStyle/>
                    <a:p>
                      <a:r>
                        <a:rPr lang="vi-VN" sz="1200" b="1" dirty="0">
                          <a:solidFill>
                            <a:srgbClr val="FF0000"/>
                          </a:solidFill>
                        </a:rPr>
                        <a:t>У назвах річок під наголосом виступає закінчення -а:</a:t>
                      </a:r>
                      <a:r>
                        <a:rPr lang="vi-VN" sz="1200" b="1" dirty="0"/>
                        <a:t> </a:t>
                      </a:r>
                      <a:r>
                        <a:rPr lang="vi-VN" sz="1200" b="1" i="1" dirty="0"/>
                        <a:t>Дніпро — Дніпра́, Ірпінь — Ірпеня́, Остер — Остра́.</a:t>
                      </a:r>
                      <a:endParaRPr lang="vi-VN" sz="1200" b="1" dirty="0"/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У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назвах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річок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не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під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наголосом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виступає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закінчення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-у:</a:t>
                      </a:r>
                      <a:r>
                        <a:rPr lang="ru-RU" sz="1200" b="1" dirty="0"/>
                        <a:t> </a:t>
                      </a:r>
                      <a:r>
                        <a:rPr lang="ru-RU" sz="1200" b="1" i="1" dirty="0"/>
                        <a:t>Дон — </a:t>
                      </a:r>
                      <a:r>
                        <a:rPr lang="ru-RU" sz="1200" b="1" i="1" dirty="0" err="1"/>
                        <a:t>До́ну</a:t>
                      </a:r>
                      <a:r>
                        <a:rPr lang="ru-RU" sz="1200" b="1" i="1" dirty="0"/>
                        <a:t>, Буг — </a:t>
                      </a:r>
                      <a:r>
                        <a:rPr lang="ru-RU" sz="1200" b="1" i="1" dirty="0" err="1"/>
                        <a:t>Бу́гу</a:t>
                      </a:r>
                      <a:r>
                        <a:rPr lang="ru-RU" sz="1200" b="1" i="1" dirty="0"/>
                        <a:t>, </a:t>
                      </a:r>
                      <a:r>
                        <a:rPr lang="ru-RU" sz="1200" b="1" i="1" dirty="0" err="1"/>
                        <a:t>Інгул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Інгу́лу</a:t>
                      </a:r>
                      <a:r>
                        <a:rPr lang="ru-RU" sz="1200" b="1" i="1" dirty="0"/>
                        <a:t>.</a:t>
                      </a:r>
                      <a:endParaRPr lang="ru-RU" sz="1200" b="1" dirty="0"/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86854">
                <a:tc gridSpan="2">
                  <a:txBody>
                    <a:bodyPr/>
                    <a:lstStyle/>
                    <a:p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Деякі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іменники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залежно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від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свого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значення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можуть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мати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і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закінчення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-а,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і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</a:rPr>
                        <a:t>закінчення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</a:rPr>
                        <a:t> -у</a:t>
                      </a:r>
                      <a:r>
                        <a:rPr lang="ru-RU" sz="1200" b="1" dirty="0"/>
                        <a:t>: </a:t>
                      </a:r>
                      <a:r>
                        <a:rPr lang="ru-RU" sz="1200" b="1" i="1" dirty="0"/>
                        <a:t>листопад — листопада</a:t>
                      </a:r>
                      <a:r>
                        <a:rPr lang="ru-RU" sz="1200" b="1" dirty="0"/>
                        <a:t> (</a:t>
                      </a:r>
                      <a:r>
                        <a:rPr lang="ru-RU" sz="1200" b="1" dirty="0" err="1"/>
                        <a:t>місяць</a:t>
                      </a:r>
                      <a:r>
                        <a:rPr lang="ru-RU" sz="1200" b="1" dirty="0"/>
                        <a:t>),</a:t>
                      </a:r>
                      <a:r>
                        <a:rPr lang="ru-RU" sz="1200" b="1" i="1" dirty="0"/>
                        <a:t> листопаду</a:t>
                      </a:r>
                      <a:r>
                        <a:rPr lang="ru-RU" sz="1200" b="1" dirty="0"/>
                        <a:t> (</a:t>
                      </a:r>
                      <a:r>
                        <a:rPr lang="ru-RU" sz="1200" b="1" dirty="0" err="1"/>
                        <a:t>опадання</a:t>
                      </a:r>
                      <a:r>
                        <a:rPr lang="ru-RU" sz="1200" b="1" dirty="0"/>
                        <a:t> </a:t>
                      </a:r>
                      <a:r>
                        <a:rPr lang="ru-RU" sz="1200" b="1" dirty="0" err="1"/>
                        <a:t>листя</a:t>
                      </a:r>
                      <a:r>
                        <a:rPr lang="ru-RU" sz="1200" b="1" dirty="0"/>
                        <a:t>); </a:t>
                      </a:r>
                      <a:r>
                        <a:rPr lang="ru-RU" sz="1200" b="1" i="1" dirty="0"/>
                        <a:t>лист — листа</a:t>
                      </a:r>
                      <a:r>
                        <a:rPr lang="ru-RU" sz="1200" b="1" dirty="0"/>
                        <a:t> (шматок </a:t>
                      </a:r>
                      <a:r>
                        <a:rPr lang="ru-RU" sz="1200" b="1" dirty="0" err="1"/>
                        <a:t>матеріалу</a:t>
                      </a:r>
                      <a:r>
                        <a:rPr lang="ru-RU" sz="1200" b="1" dirty="0"/>
                        <a:t>, писаний текст), </a:t>
                      </a:r>
                      <a:r>
                        <a:rPr lang="ru-RU" sz="1200" b="1" i="1" dirty="0"/>
                        <a:t>листу</a:t>
                      </a:r>
                      <a:r>
                        <a:rPr lang="ru-RU" sz="1200" b="1" dirty="0"/>
                        <a:t> (</a:t>
                      </a:r>
                      <a:r>
                        <a:rPr lang="ru-RU" sz="1200" b="1" dirty="0" err="1"/>
                        <a:t>збірне</a:t>
                      </a:r>
                      <a:r>
                        <a:rPr lang="ru-RU" sz="1200" b="1" dirty="0"/>
                        <a:t> </a:t>
                      </a:r>
                      <a:r>
                        <a:rPr lang="ru-RU" sz="1200" b="1" dirty="0" err="1"/>
                        <a:t>поняття</a:t>
                      </a:r>
                      <a:r>
                        <a:rPr lang="ru-RU" sz="1200" b="1" dirty="0"/>
                        <a:t>); </a:t>
                      </a:r>
                      <a:r>
                        <a:rPr lang="ru-RU" sz="1200" b="1" i="1" dirty="0" err="1"/>
                        <a:t>камінь</a:t>
                      </a:r>
                      <a:r>
                        <a:rPr lang="ru-RU" sz="1200" b="1" i="1" dirty="0"/>
                        <a:t> — </a:t>
                      </a:r>
                      <a:r>
                        <a:rPr lang="ru-RU" sz="1200" b="1" i="1" dirty="0" err="1"/>
                        <a:t>каменя</a:t>
                      </a:r>
                      <a:r>
                        <a:rPr lang="ru-RU" sz="1200" b="1" dirty="0"/>
                        <a:t> (шматок породи), </a:t>
                      </a:r>
                      <a:r>
                        <a:rPr lang="ru-RU" sz="1200" b="1" i="1" dirty="0" err="1"/>
                        <a:t>каменю</a:t>
                      </a:r>
                      <a:r>
                        <a:rPr lang="ru-RU" sz="1200" b="1" dirty="0"/>
                        <a:t> (</a:t>
                      </a:r>
                      <a:r>
                        <a:rPr lang="ru-RU" sz="1200" b="1" dirty="0" err="1"/>
                        <a:t>матеріал</a:t>
                      </a:r>
                      <a:r>
                        <a:rPr lang="ru-RU" sz="1200" b="1" dirty="0"/>
                        <a:t>); </a:t>
                      </a:r>
                      <a:r>
                        <a:rPr lang="ru-RU" sz="1200" b="1" i="1" dirty="0"/>
                        <a:t>Алжир — Алжира</a:t>
                      </a:r>
                      <a:r>
                        <a:rPr lang="ru-RU" sz="1200" b="1" dirty="0"/>
                        <a:t> (</a:t>
                      </a:r>
                      <a:r>
                        <a:rPr lang="ru-RU" sz="1200" b="1" dirty="0" err="1"/>
                        <a:t>місто</a:t>
                      </a:r>
                      <a:r>
                        <a:rPr lang="ru-RU" sz="1200" b="1" dirty="0"/>
                        <a:t>), </a:t>
                      </a:r>
                      <a:r>
                        <a:rPr lang="ru-RU" sz="1200" b="1" i="1" dirty="0"/>
                        <a:t>Алжиру</a:t>
                      </a:r>
                      <a:r>
                        <a:rPr lang="ru-RU" sz="1200" b="1" dirty="0"/>
                        <a:t> (</a:t>
                      </a:r>
                      <a:r>
                        <a:rPr lang="ru-RU" sz="1200" b="1" dirty="0" err="1"/>
                        <a:t>країна</a:t>
                      </a:r>
                      <a:r>
                        <a:rPr lang="ru-RU" sz="1200" b="1" dirty="0"/>
                        <a:t>).</a:t>
                      </a:r>
                    </a:p>
                  </a:txBody>
                  <a:tcPr marL="10948" marR="10948" marT="10948" marB="10948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</a:rPr>
              <a:t>Словниковий диктант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1"/>
            <a:ext cx="8715436" cy="900106"/>
          </a:xfrm>
        </p:spPr>
        <p:txBody>
          <a:bodyPr/>
          <a:lstStyle/>
          <a:p>
            <a:pPr>
              <a:buNone/>
            </a:pPr>
            <a:r>
              <a:rPr lang="uk-UA" b="1" dirty="0" smtClean="0">
                <a:solidFill>
                  <a:schemeClr val="accent4">
                    <a:lumMod val="75000"/>
                  </a:schemeClr>
                </a:solidFill>
              </a:rPr>
              <a:t>І відміна         </a:t>
            </a:r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ІІ відміна     </a:t>
            </a:r>
            <a:r>
              <a:rPr lang="uk-UA" b="1" dirty="0" smtClean="0">
                <a:solidFill>
                  <a:srgbClr val="0070C0"/>
                </a:solidFill>
              </a:rPr>
              <a:t>ІІІ відміна    </a:t>
            </a:r>
            <a:r>
              <a:rPr lang="uk-UA" b="1" dirty="0" smtClean="0">
                <a:solidFill>
                  <a:srgbClr val="FFC000"/>
                </a:solidFill>
              </a:rPr>
              <a:t>ІУ відміна</a:t>
            </a:r>
            <a:endParaRPr lang="ru-RU" b="1" dirty="0">
              <a:solidFill>
                <a:srgbClr val="FFC000"/>
              </a:solidFill>
            </a:endParaRPr>
          </a:p>
        </p:txBody>
      </p:sp>
      <p:pic>
        <p:nvPicPr>
          <p:cNvPr id="4098" name="Picture 2" descr="Коли горе і радість – поруч - Громадсько політична газе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357430"/>
            <a:ext cx="3857652" cy="2404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Радість, гнів і здивування: соціологи розповіли про базові емоції українців  на карантині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643314"/>
            <a:ext cx="3895684" cy="1727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000" b="1" dirty="0" smtClean="0">
                <a:solidFill>
                  <a:schemeClr val="accent4">
                    <a:lumMod val="50000"/>
                  </a:schemeClr>
                </a:solidFill>
              </a:rPr>
              <a:t>Гуся, любов, Дніпро, свекруха, Андрій, піч, сіль, лоша, плакса, Зоя, машина, тінь, гиря, Катерина, гідність, зайченя, листоноша, поле, богатир, край, організація, уміння, секретар, звір.</a:t>
            </a:r>
            <a:endParaRPr lang="ru-RU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074" name="Picture 2" descr="Зайченя » Віршики » Дитячі віршики, пестушки, колискові » Розваги для дітей  » Котигорошко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4429132"/>
            <a:ext cx="1706155" cy="2007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Гиря пластиковая насыпная 8 кг LiveUp LS2047-8 купить в Украине в Спортстарт"/>
          <p:cNvPicPr>
            <a:picLocks noChangeAspect="1" noChangeArrowheads="1"/>
          </p:cNvPicPr>
          <p:nvPr/>
        </p:nvPicPr>
        <p:blipFill>
          <a:blip r:embed="rId3"/>
          <a:srcRect l="31915" t="27128" r="28191" b="26595"/>
          <a:stretch>
            <a:fillRect/>
          </a:stretch>
        </p:blipFill>
        <p:spPr bwMode="auto">
          <a:xfrm>
            <a:off x="7572396" y="225720"/>
            <a:ext cx="1285884" cy="1491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Кольоровий Слон: Гра «Знайди тінь»"/>
          <p:cNvPicPr>
            <a:picLocks noChangeAspect="1" noChangeArrowheads="1"/>
          </p:cNvPicPr>
          <p:nvPr/>
        </p:nvPicPr>
        <p:blipFill>
          <a:blip r:embed="rId4"/>
          <a:srcRect t="4423" r="7165" b="7120"/>
          <a:stretch>
            <a:fillRect/>
          </a:stretch>
        </p:blipFill>
        <p:spPr bwMode="auto">
          <a:xfrm>
            <a:off x="357158" y="0"/>
            <a:ext cx="1357322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</a:rPr>
              <a:t>Утворіть Кличний відмінок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8401080" cy="142876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4400" b="1" dirty="0" smtClean="0">
                <a:solidFill>
                  <a:srgbClr val="0070C0"/>
                </a:solidFill>
              </a:rPr>
              <a:t>Андрій, снігур, лоша, піч, секретар, Ілля, кущ, груша, Соломія, забіяка, вітер, Валерій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2050" name="Picture 2" descr="Photo Cytisus scoparius, Gemeiner Besenginster Image #2151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3643314"/>
            <a:ext cx="4095742" cy="2725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Піч (символ)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1752279" cy="1117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Лоша - Обои для рабочего стола, картинки, фоны, заставк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4357694"/>
            <a:ext cx="2495533" cy="1871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FFC000"/>
                </a:solidFill>
              </a:rPr>
              <a:t>Домашнє завдання</a:t>
            </a:r>
            <a:endParaRPr lang="ru-RU" sz="5400" b="1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554356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400" b="1" dirty="0" smtClean="0">
                <a:solidFill>
                  <a:schemeClr val="accent3">
                    <a:lumMod val="50000"/>
                  </a:schemeClr>
                </a:solidFill>
              </a:rPr>
              <a:t>Підготуватися до контрольної роботи</a:t>
            </a:r>
          </a:p>
          <a:p>
            <a:pPr algn="ctr">
              <a:buNone/>
            </a:pPr>
            <a:r>
              <a:rPr lang="uk-UA" sz="4400" b="1" dirty="0" smtClean="0">
                <a:solidFill>
                  <a:schemeClr val="accent3">
                    <a:lumMod val="50000"/>
                  </a:schemeClr>
                </a:solidFill>
              </a:rPr>
              <a:t> (від Іменник як частина мови до відміни іменників)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 descr="Інструкція, як навчити читати дитину | Статті Академії SMARTUM | Бло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2000240"/>
            <a:ext cx="2881286" cy="38814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180</Words>
  <PresentationFormat>Экран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Букви  -а (-я),  -у(-ю) в закінченнях іменників чоловічого роду  ІІ відміни.</vt:lpstr>
      <vt:lpstr>Слайд 2</vt:lpstr>
      <vt:lpstr>Слайд 3</vt:lpstr>
      <vt:lpstr>Слайд 4</vt:lpstr>
      <vt:lpstr>Слайд 5</vt:lpstr>
      <vt:lpstr>Слайд 6</vt:lpstr>
      <vt:lpstr>Словниковий диктант</vt:lpstr>
      <vt:lpstr>Слайд 8</vt:lpstr>
      <vt:lpstr>Утворіть Кличний відмінок</vt:lpstr>
      <vt:lpstr>Домашнє завдання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Букви  -а (-я), -у(-ю) в закінченнях іменників чоловічого роду ІІ відміни.</dc:title>
  <dc:creator>Пользователь</dc:creator>
  <cp:lastModifiedBy>Пользователь</cp:lastModifiedBy>
  <cp:revision>5</cp:revision>
  <dcterms:created xsi:type="dcterms:W3CDTF">2021-01-14T18:05:57Z</dcterms:created>
  <dcterms:modified xsi:type="dcterms:W3CDTF">2021-01-14T18:56:00Z</dcterms:modified>
</cp:coreProperties>
</file>