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1449147"/>
            <a:ext cx="10572000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80847"/>
            <a:ext cx="10572000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C2CB0-5A8A-4112-8DC1-007857A3E4FC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70ED9-4B69-41EE-816A-E791774740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2757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C2CB0-5A8A-4112-8DC1-007857A3E4FC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70ED9-4B69-41EE-816A-E791774740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4930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1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2951396"/>
            <a:ext cx="10561418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5281201"/>
            <a:ext cx="10561418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C2CB0-5A8A-4112-8DC1-007857A3E4FC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70ED9-4B69-41EE-816A-E791774740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124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712" y="2222287"/>
            <a:ext cx="5185873" cy="363876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7415" y="2222287"/>
            <a:ext cx="5194583" cy="363876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C2CB0-5A8A-4112-8DC1-007857A3E4FC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70ED9-4B69-41EE-816A-E791774740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410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4728" y="2174875"/>
            <a:ext cx="5189857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4729" y="2751138"/>
            <a:ext cx="5189856" cy="3109913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7415" y="2174875"/>
            <a:ext cx="519458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7415" y="2751138"/>
            <a:ext cx="5194583" cy="3109913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C2CB0-5A8A-4112-8DC1-007857A3E4FC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70ED9-4B69-41EE-816A-E791774740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31069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C2CB0-5A8A-4112-8DC1-007857A3E4FC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70ED9-4B69-41EE-816A-E791774740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98022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C2CB0-5A8A-4112-8DC1-007857A3E4FC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70ED9-4B69-41EE-816A-E791774740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14874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1073151" y="446087"/>
            <a:ext cx="3547533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3151" y="446088"/>
            <a:ext cx="3547533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446088"/>
            <a:ext cx="6252633" cy="541496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3151" y="2260738"/>
            <a:ext cx="3547533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C2CB0-5A8A-4112-8DC1-007857A3E4FC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70ED9-4B69-41EE-816A-E791774740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63687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728" y="727522"/>
            <a:ext cx="485298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6098117" y="0"/>
            <a:ext cx="6093883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4728" y="2344684"/>
            <a:ext cx="485298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5810" y="6041362"/>
            <a:ext cx="976879" cy="365125"/>
          </a:xfrm>
        </p:spPr>
        <p:txBody>
          <a:bodyPr/>
          <a:lstStyle/>
          <a:p>
            <a:fld id="{E19C2CB0-5A8A-4112-8DC1-007857A3E4FC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0396" y="6041362"/>
            <a:ext cx="329541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62689" y="5915888"/>
            <a:ext cx="1062155" cy="490599"/>
          </a:xfrm>
        </p:spPr>
        <p:txBody>
          <a:bodyPr/>
          <a:lstStyle/>
          <a:p>
            <a:fld id="{FC270ED9-4B69-41EE-816A-E791774740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48552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800600"/>
            <a:ext cx="10561418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12192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0000" y="5367338"/>
            <a:ext cx="10561418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C2CB0-5A8A-4112-8DC1-007857A3E4FC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70ED9-4B69-41EE-816A-E791774740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92411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631697" y="1081456"/>
            <a:ext cx="6332416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985" y="1238502"/>
            <a:ext cx="589384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190" y="4443680"/>
            <a:ext cx="5891636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7574642" y="1081456"/>
            <a:ext cx="3810001" cy="407546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C2CB0-5A8A-4112-8DC1-007857A3E4FC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70ED9-4B69-41EE-816A-E791774740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32662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1140884" y="2286585"/>
            <a:ext cx="4895115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357089" y="2435957"/>
            <a:ext cx="438252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6156000" y="2286000"/>
            <a:ext cx="4880300" cy="229552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C2CB0-5A8A-4112-8DC1-007857A3E4FC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70ED9-4B69-41EE-816A-E791774740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2397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C2CB0-5A8A-4112-8DC1-007857A3E4FC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70ED9-4B69-41EE-816A-E791774740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13359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7669651" y="446089"/>
            <a:ext cx="4522349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83540" y="586171"/>
            <a:ext cx="2494791" cy="513479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0001" y="446089"/>
            <a:ext cx="6611540" cy="5414962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C2CB0-5A8A-4112-8DC1-007857A3E4FC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70ED9-4B69-41EE-816A-E791774740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83022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2184401"/>
            <a:ext cx="10563285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1514" y="6041362"/>
            <a:ext cx="864432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34626" y="6041362"/>
            <a:ext cx="1343706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E19C2CB0-5A8A-4112-8DC1-007857A3E4FC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331" y="5915888"/>
            <a:ext cx="1062155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FC270ED9-4B69-41EE-816A-E791774740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327841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txStyles>
    <p:titleStyle>
      <a:lvl1pPr algn="l" defTabSz="457200" rtl="0" eaLnBrk="1" latinLnBrk="0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Розділові знаки між частинами безсполучникових складних речень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uk-UA" dirty="0" smtClean="0"/>
              <a:t>Підготувала : вчитель Кошара Тетяна Сергіївна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2061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sz="2400" b="1" dirty="0" smtClean="0"/>
              <a:t>Безсполучниковим</a:t>
            </a:r>
            <a:r>
              <a:rPr lang="uk-UA" sz="2400" dirty="0" smtClean="0"/>
              <a:t> називають складне речення, частини якого поєднано в одне ціле лише за допомогою інтонації, тобто без сполучників чи сполучних слів.</a:t>
            </a:r>
          </a:p>
          <a:p>
            <a:pPr marL="0" indent="0">
              <a:buNone/>
            </a:pPr>
            <a:endParaRPr lang="uk-UA" sz="2400" dirty="0" smtClean="0"/>
          </a:p>
          <a:p>
            <a:pPr>
              <a:buAutoNum type="arabicPeriod"/>
            </a:pPr>
            <a:r>
              <a:rPr lang="uk-UA" i="1" dirty="0" smtClean="0"/>
              <a:t>Хай лине пісня в ранішні тумани, хай нею день римує біг життя (</a:t>
            </a:r>
            <a:r>
              <a:rPr lang="uk-UA" i="1" dirty="0" err="1" smtClean="0"/>
              <a:t>Ю.Вавринюк</a:t>
            </a:r>
            <a:r>
              <a:rPr lang="uk-UA" i="1" dirty="0" smtClean="0"/>
              <a:t>).</a:t>
            </a:r>
          </a:p>
          <a:p>
            <a:pPr>
              <a:buAutoNum type="arabicPeriod"/>
            </a:pPr>
            <a:r>
              <a:rPr lang="uk-UA" i="1" dirty="0" smtClean="0"/>
              <a:t>Ми просто  йшли; у нас нема зерна неправди за собою (</a:t>
            </a:r>
            <a:r>
              <a:rPr lang="uk-UA" i="1" dirty="0" err="1" smtClean="0"/>
              <a:t>Т.Шевченко</a:t>
            </a:r>
            <a:r>
              <a:rPr lang="uk-UA" i="1" dirty="0" smtClean="0"/>
              <a:t>).</a:t>
            </a:r>
          </a:p>
          <a:p>
            <a:pPr marL="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773140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2400" b="0" dirty="0"/>
              <a:t>Між частинами безсполучникового складного речення можуть бути різні розділові знаки: </a:t>
            </a:r>
            <a:r>
              <a:rPr lang="uk-UA" sz="2400" dirty="0"/>
              <a:t>кома, крапка з комою, двокрапка, тире</a:t>
            </a:r>
            <a:r>
              <a:rPr lang="uk-UA" sz="2400" dirty="0" smtClean="0"/>
              <a:t>.</a:t>
            </a:r>
            <a:endParaRPr lang="ru-RU" dirty="0"/>
          </a:p>
        </p:txBody>
      </p:sp>
      <p:graphicFrame>
        <p:nvGraphicFramePr>
          <p:cNvPr id="9" name="Объект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04345576"/>
              </p:ext>
            </p:extLst>
          </p:nvPr>
        </p:nvGraphicFramePr>
        <p:xfrm>
          <a:off x="819150" y="2222500"/>
          <a:ext cx="10553700" cy="42055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76850"/>
                <a:gridCol w="5276850"/>
              </a:tblGrid>
              <a:tr h="2102798"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chemeClr val="bg1"/>
                          </a:solidFill>
                        </a:rPr>
                        <a:t>КОМУ </a:t>
                      </a:r>
                    </a:p>
                    <a:p>
                      <a:r>
                        <a:rPr lang="uk-UA" b="0" dirty="0" smtClean="0"/>
                        <a:t>між</a:t>
                      </a:r>
                      <a:r>
                        <a:rPr lang="uk-UA" b="0" baseline="0" dirty="0" smtClean="0"/>
                        <a:t> частинами безсполучникового складного речення ставимо тоді, коли ці частини рівноправні й виражають одночасність або часову послідовність подій чи явищ.</a:t>
                      </a:r>
                    </a:p>
                    <a:p>
                      <a:r>
                        <a:rPr lang="uk-UA" b="0" baseline="0" dirty="0" smtClean="0"/>
                        <a:t>Ці частини можна з</a:t>
                      </a:r>
                      <a:r>
                        <a:rPr lang="en-US" b="0" baseline="0" dirty="0" smtClean="0"/>
                        <a:t>’</a:t>
                      </a:r>
                      <a:r>
                        <a:rPr lang="uk-UA" b="0" baseline="0" dirty="0" smtClean="0"/>
                        <a:t>єднати сполучником</a:t>
                      </a:r>
                      <a:r>
                        <a:rPr lang="uk-UA" b="1" i="1" baseline="0" dirty="0" smtClean="0"/>
                        <a:t> </a:t>
                      </a:r>
                      <a:r>
                        <a:rPr lang="uk-UA" b="1" i="1" baseline="0" dirty="0" smtClean="0">
                          <a:solidFill>
                            <a:schemeClr val="tx1"/>
                          </a:solidFill>
                        </a:rPr>
                        <a:t>і </a:t>
                      </a:r>
                      <a:endParaRPr lang="ru-RU" b="1" i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i="1" dirty="0" smtClean="0"/>
                    </a:p>
                    <a:p>
                      <a:endParaRPr lang="uk-UA" i="1" dirty="0" smtClean="0"/>
                    </a:p>
                    <a:p>
                      <a:r>
                        <a:rPr lang="uk-UA" b="0" i="1" dirty="0" smtClean="0"/>
                        <a:t>Пахнуть росою гаї попелясті,</a:t>
                      </a:r>
                      <a:r>
                        <a:rPr lang="uk-UA" b="0" i="1" baseline="0" dirty="0" smtClean="0"/>
                        <a:t> лячно шипшина достигла тремтить (М. Лазарчук)</a:t>
                      </a:r>
                      <a:endParaRPr lang="ru-RU" b="0" i="1" dirty="0"/>
                    </a:p>
                  </a:txBody>
                  <a:tcPr/>
                </a:tc>
              </a:tr>
              <a:tr h="2102798">
                <a:tc>
                  <a:txBody>
                    <a:bodyPr/>
                    <a:lstStyle/>
                    <a:p>
                      <a:r>
                        <a:rPr lang="uk-UA" b="1" dirty="0" smtClean="0"/>
                        <a:t>КРАПКУ З КОМОЮ </a:t>
                      </a:r>
                    </a:p>
                    <a:p>
                      <a:r>
                        <a:rPr lang="uk-UA" b="0" dirty="0" smtClean="0"/>
                        <a:t>ставимо,</a:t>
                      </a:r>
                      <a:r>
                        <a:rPr lang="uk-UA" b="0" baseline="0" dirty="0" smtClean="0"/>
                        <a:t> якщо частини мають значний обсяг, далекі за змістом або в середині їх уже є  свої розділові знаки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dirty="0" smtClean="0"/>
                    </a:p>
                    <a:p>
                      <a:r>
                        <a:rPr lang="uk-UA" i="1" dirty="0" smtClean="0"/>
                        <a:t>Все зраділо, стрічаючи день; і день зрадів, розцвітаючи, ясний, теплий, погожий </a:t>
                      </a:r>
                    </a:p>
                    <a:p>
                      <a:r>
                        <a:rPr lang="uk-UA" i="1" dirty="0" smtClean="0"/>
                        <a:t>(П. Мирний)</a:t>
                      </a:r>
                      <a:endParaRPr lang="ru-RU" i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60875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ДВОКРАПКУ </a:t>
            </a:r>
            <a:br>
              <a:rPr lang="uk-UA" dirty="0" smtClean="0"/>
            </a:br>
            <a:r>
              <a:rPr lang="uk-UA" sz="2400" dirty="0" smtClean="0"/>
              <a:t>між частинами безсполучникового речення ставимо, якщо:</a:t>
            </a:r>
            <a:endParaRPr lang="ru-RU" sz="24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62440242"/>
              </p:ext>
            </p:extLst>
          </p:nvPr>
        </p:nvGraphicFramePr>
        <p:xfrm>
          <a:off x="810000" y="2208852"/>
          <a:ext cx="10553700" cy="40964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76850"/>
                <a:gridCol w="5276850"/>
              </a:tblGrid>
              <a:tr h="1241338">
                <a:tc>
                  <a:txBody>
                    <a:bodyPr/>
                    <a:lstStyle/>
                    <a:p>
                      <a:r>
                        <a:rPr lang="uk-UA" dirty="0" smtClean="0"/>
                        <a:t>друга </a:t>
                      </a:r>
                      <a:r>
                        <a:rPr lang="uk-UA" b="0" dirty="0" smtClean="0"/>
                        <a:t>частина виражає </a:t>
                      </a:r>
                      <a:r>
                        <a:rPr lang="uk-UA" b="1" dirty="0" smtClean="0"/>
                        <a:t>причину</a:t>
                      </a:r>
                      <a:r>
                        <a:rPr lang="uk-UA" b="0" baseline="0" dirty="0" smtClean="0"/>
                        <a:t> того, про що йдеться в першій (частини можна з</a:t>
                      </a:r>
                      <a:r>
                        <a:rPr lang="en-US" b="0" baseline="0" dirty="0" smtClean="0"/>
                        <a:t>’</a:t>
                      </a:r>
                      <a:r>
                        <a:rPr lang="uk-UA" b="0" baseline="0" dirty="0" smtClean="0"/>
                        <a:t>єднати сполучниками </a:t>
                      </a:r>
                      <a:r>
                        <a:rPr lang="uk-UA" b="0" i="1" baseline="0" dirty="0" smtClean="0"/>
                        <a:t>бо, тому що</a:t>
                      </a:r>
                      <a:r>
                        <a:rPr lang="uk-UA" b="0" baseline="0" dirty="0" smtClean="0"/>
                        <a:t>)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b="0" i="1" dirty="0" smtClean="0"/>
                        <a:t>Радіє колесо на хаті: лелеченята сплять у нім (М. Вінграновський)</a:t>
                      </a:r>
                      <a:endParaRPr lang="ru-RU" b="0" i="1" dirty="0"/>
                    </a:p>
                  </a:txBody>
                  <a:tcPr/>
                </a:tc>
              </a:tr>
              <a:tr h="1613739">
                <a:tc>
                  <a:txBody>
                    <a:bodyPr/>
                    <a:lstStyle/>
                    <a:p>
                      <a:r>
                        <a:rPr lang="uk-UA" b="1" dirty="0" smtClean="0"/>
                        <a:t>друга</a:t>
                      </a:r>
                      <a:r>
                        <a:rPr lang="uk-UA" dirty="0" smtClean="0"/>
                        <a:t> частина</a:t>
                      </a:r>
                      <a:r>
                        <a:rPr lang="uk-UA" baseline="0" dirty="0" smtClean="0"/>
                        <a:t> доповнює зміст </a:t>
                      </a:r>
                      <a:r>
                        <a:rPr lang="uk-UA" b="1" baseline="0" dirty="0" smtClean="0"/>
                        <a:t>першої</a:t>
                      </a:r>
                      <a:r>
                        <a:rPr lang="uk-UA" baseline="0" dirty="0" smtClean="0"/>
                        <a:t> (частини можна з</a:t>
                      </a:r>
                      <a:r>
                        <a:rPr lang="en-US" baseline="0" dirty="0" smtClean="0"/>
                        <a:t>’</a:t>
                      </a:r>
                      <a:r>
                        <a:rPr lang="uk-UA" baseline="0" dirty="0" smtClean="0"/>
                        <a:t>єднати сполучником </a:t>
                      </a:r>
                      <a:r>
                        <a:rPr lang="uk-UA" i="1" baseline="0" dirty="0" smtClean="0"/>
                        <a:t>що</a:t>
                      </a:r>
                      <a:r>
                        <a:rPr lang="uk-UA" baseline="0" dirty="0" smtClean="0"/>
                        <a:t> або вжити між ними сполучення </a:t>
                      </a:r>
                      <a:r>
                        <a:rPr lang="uk-UA" i="1" baseline="0" dirty="0" smtClean="0"/>
                        <a:t>і побачив, що </a:t>
                      </a:r>
                      <a:r>
                        <a:rPr lang="uk-UA" baseline="0" dirty="0" smtClean="0"/>
                        <a:t>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i="1" dirty="0" smtClean="0"/>
                    </a:p>
                    <a:p>
                      <a:r>
                        <a:rPr lang="uk-UA" i="1" dirty="0" smtClean="0"/>
                        <a:t>Ще </a:t>
                      </a:r>
                      <a:r>
                        <a:rPr lang="uk-UA" i="1" dirty="0" err="1" smtClean="0"/>
                        <a:t>пам</a:t>
                      </a:r>
                      <a:r>
                        <a:rPr lang="en-US" i="1" dirty="0" smtClean="0"/>
                        <a:t>’</a:t>
                      </a:r>
                      <a:r>
                        <a:rPr lang="uk-UA" i="1" dirty="0" err="1" smtClean="0"/>
                        <a:t>ятаю</a:t>
                      </a:r>
                      <a:r>
                        <a:rPr lang="uk-UA" i="1" dirty="0" smtClean="0"/>
                        <a:t>:</a:t>
                      </a:r>
                      <a:r>
                        <a:rPr lang="uk-UA" i="1" baseline="0" dirty="0" smtClean="0"/>
                        <a:t> на воді дрижачі іскри ранок сіє (Б.-І. Антонич)</a:t>
                      </a:r>
                      <a:endParaRPr lang="ru-RU" i="1" dirty="0"/>
                    </a:p>
                  </a:txBody>
                  <a:tcPr/>
                </a:tc>
              </a:tr>
              <a:tr h="1241338">
                <a:tc>
                  <a:txBody>
                    <a:bodyPr/>
                    <a:lstStyle/>
                    <a:p>
                      <a:r>
                        <a:rPr lang="uk-UA" b="1" dirty="0" smtClean="0"/>
                        <a:t>друга</a:t>
                      </a:r>
                      <a:r>
                        <a:rPr lang="uk-UA" dirty="0" smtClean="0"/>
                        <a:t> частина </a:t>
                      </a:r>
                      <a:r>
                        <a:rPr lang="uk-UA" b="1" dirty="0" smtClean="0"/>
                        <a:t>пояснює</a:t>
                      </a:r>
                      <a:r>
                        <a:rPr lang="uk-UA" dirty="0" smtClean="0"/>
                        <a:t> зміст першої (між частинами можна вжити сполучення </a:t>
                      </a:r>
                      <a:r>
                        <a:rPr lang="uk-UA" i="1" dirty="0" smtClean="0"/>
                        <a:t>а</a:t>
                      </a:r>
                      <a:r>
                        <a:rPr lang="uk-UA" dirty="0" smtClean="0"/>
                        <a:t> </a:t>
                      </a:r>
                      <a:r>
                        <a:rPr lang="uk-UA" i="1" dirty="0" smtClean="0"/>
                        <a:t>саме</a:t>
                      </a:r>
                      <a:r>
                        <a:rPr lang="uk-UA" dirty="0" smtClean="0"/>
                        <a:t>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i="1" dirty="0" smtClean="0"/>
                    </a:p>
                    <a:p>
                      <a:r>
                        <a:rPr lang="uk-UA" i="1" dirty="0" smtClean="0"/>
                        <a:t>Закон життя один:</a:t>
                      </a:r>
                      <a:r>
                        <a:rPr lang="uk-UA" i="1" baseline="0" dirty="0" smtClean="0"/>
                        <a:t> вірно служити своїй державі (М. Стельмах)</a:t>
                      </a:r>
                      <a:endParaRPr lang="ru-RU" i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40955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ТИРЕ </a:t>
            </a:r>
            <a:br>
              <a:rPr lang="uk-UA" dirty="0" smtClean="0"/>
            </a:br>
            <a:r>
              <a:rPr lang="uk-UA" sz="2400" dirty="0" smtClean="0"/>
              <a:t>між частинами безсполучникового речення ставимо, якщо:</a:t>
            </a:r>
            <a:endParaRPr lang="ru-RU" sz="24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14360551"/>
              </p:ext>
            </p:extLst>
          </p:nvPr>
        </p:nvGraphicFramePr>
        <p:xfrm>
          <a:off x="819150" y="1897040"/>
          <a:ext cx="10553700" cy="48117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76850"/>
                <a:gridCol w="5276850"/>
              </a:tblGrid>
              <a:tr h="936236">
                <a:tc>
                  <a:txBody>
                    <a:bodyPr/>
                    <a:lstStyle/>
                    <a:p>
                      <a:r>
                        <a:rPr lang="uk-UA" sz="1600" b="0" dirty="0" smtClean="0"/>
                        <a:t>зміст частин </a:t>
                      </a:r>
                      <a:r>
                        <a:rPr lang="uk-UA" sz="1600" b="1" dirty="0" smtClean="0"/>
                        <a:t>зіставляємо</a:t>
                      </a:r>
                      <a:r>
                        <a:rPr lang="uk-UA" sz="1600" b="0" baseline="0" dirty="0" smtClean="0"/>
                        <a:t> або </a:t>
                      </a:r>
                      <a:r>
                        <a:rPr lang="uk-UA" sz="1600" b="1" baseline="0" dirty="0" smtClean="0"/>
                        <a:t>протиставляємо</a:t>
                      </a:r>
                      <a:r>
                        <a:rPr lang="uk-UA" sz="1600" b="0" baseline="0" dirty="0" smtClean="0"/>
                        <a:t> (їх можна з</a:t>
                      </a:r>
                      <a:r>
                        <a:rPr lang="en-US" sz="1600" b="0" baseline="0" dirty="0" smtClean="0"/>
                        <a:t>’</a:t>
                      </a:r>
                      <a:r>
                        <a:rPr lang="uk-UA" sz="1600" b="0" baseline="0" dirty="0" smtClean="0"/>
                        <a:t>єднати сполучниками </a:t>
                      </a:r>
                      <a:r>
                        <a:rPr lang="uk-UA" sz="1600" b="0" i="1" baseline="0" dirty="0" smtClean="0"/>
                        <a:t>а, але</a:t>
                      </a:r>
                      <a:r>
                        <a:rPr lang="uk-UA" sz="1600" b="0" baseline="0" dirty="0" smtClean="0"/>
                        <a:t>)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b="0" i="1" dirty="0" smtClean="0"/>
                        <a:t>Вітер дерева нагинає – правда назад підіймає.</a:t>
                      </a:r>
                      <a:endParaRPr lang="ru-RU" b="0" i="1" dirty="0"/>
                    </a:p>
                  </a:txBody>
                  <a:tcPr/>
                </a:tc>
              </a:tr>
              <a:tr h="936236">
                <a:tc>
                  <a:txBody>
                    <a:bodyPr/>
                    <a:lstStyle/>
                    <a:p>
                      <a:r>
                        <a:rPr lang="uk-UA" sz="1600" b="1" dirty="0" smtClean="0"/>
                        <a:t>друга</a:t>
                      </a:r>
                      <a:r>
                        <a:rPr lang="uk-UA" sz="1600" dirty="0" smtClean="0"/>
                        <a:t> частина виражає </a:t>
                      </a:r>
                      <a:r>
                        <a:rPr lang="uk-UA" sz="1600" b="1" dirty="0" smtClean="0"/>
                        <a:t>наслідок, висновок </a:t>
                      </a:r>
                      <a:r>
                        <a:rPr lang="uk-UA" sz="1600" dirty="0" smtClean="0"/>
                        <a:t>з того, про що йдеться в першій (їх можна з</a:t>
                      </a:r>
                      <a:r>
                        <a:rPr lang="en-US" sz="1600" dirty="0" smtClean="0"/>
                        <a:t>’</a:t>
                      </a:r>
                      <a:r>
                        <a:rPr lang="uk-UA" sz="1600" dirty="0" smtClean="0"/>
                        <a:t>єднати сполучником </a:t>
                      </a:r>
                      <a:r>
                        <a:rPr lang="uk-UA" sz="1600" i="1" dirty="0" smtClean="0"/>
                        <a:t>так що</a:t>
                      </a:r>
                      <a:r>
                        <a:rPr lang="uk-UA" sz="1600" dirty="0" smtClean="0"/>
                        <a:t>; можна</a:t>
                      </a:r>
                      <a:r>
                        <a:rPr lang="uk-UA" sz="1600" baseline="0" dirty="0" smtClean="0"/>
                        <a:t> поставити питання </a:t>
                      </a:r>
                      <a:r>
                        <a:rPr lang="uk-UA" sz="1600" i="1" baseline="0" dirty="0" smtClean="0"/>
                        <a:t>який наслідок?)</a:t>
                      </a:r>
                      <a:endParaRPr lang="ru-RU" sz="16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i="1" dirty="0" smtClean="0"/>
                        <a:t>На годину спізнишся – за рік не доженеш.</a:t>
                      </a:r>
                      <a:endParaRPr lang="ru-RU" i="1" dirty="0"/>
                    </a:p>
                  </a:txBody>
                  <a:tcPr/>
                </a:tc>
              </a:tr>
              <a:tr h="936236">
                <a:tc>
                  <a:txBody>
                    <a:bodyPr/>
                    <a:lstStyle/>
                    <a:p>
                      <a:r>
                        <a:rPr lang="uk-UA" sz="1600" dirty="0" smtClean="0"/>
                        <a:t>частини виражають</a:t>
                      </a:r>
                      <a:r>
                        <a:rPr lang="uk-UA" sz="1600" baseline="0" dirty="0" smtClean="0"/>
                        <a:t> </a:t>
                      </a:r>
                      <a:r>
                        <a:rPr lang="uk-UA" sz="1600" b="1" baseline="0" dirty="0" smtClean="0"/>
                        <a:t>раптовість, різку зміну </a:t>
                      </a:r>
                      <a:r>
                        <a:rPr lang="uk-UA" sz="1600" baseline="0" dirty="0" smtClean="0"/>
                        <a:t>подій (частини можна з</a:t>
                      </a:r>
                      <a:r>
                        <a:rPr lang="en-US" sz="1600" baseline="0" dirty="0" smtClean="0"/>
                        <a:t>’</a:t>
                      </a:r>
                      <a:r>
                        <a:rPr lang="uk-UA" sz="1600" baseline="0" dirty="0" smtClean="0"/>
                        <a:t>єднати сполучником</a:t>
                      </a:r>
                      <a:r>
                        <a:rPr lang="uk-UA" sz="1600" i="1" baseline="0" dirty="0" smtClean="0"/>
                        <a:t> і </a:t>
                      </a:r>
                      <a:r>
                        <a:rPr lang="uk-UA" sz="1600" baseline="0" dirty="0" smtClean="0"/>
                        <a:t>)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i="1" dirty="0" smtClean="0"/>
                        <a:t>Відчинили двері – вітер як дмухне, аж</a:t>
                      </a:r>
                      <a:r>
                        <a:rPr lang="uk-UA" i="1" baseline="0" dirty="0" smtClean="0"/>
                        <a:t> засвистів(Марко Вовчок)</a:t>
                      </a:r>
                      <a:endParaRPr lang="ru-RU" i="1" dirty="0"/>
                    </a:p>
                  </a:txBody>
                  <a:tcPr/>
                </a:tc>
              </a:tr>
              <a:tr h="936236">
                <a:tc>
                  <a:txBody>
                    <a:bodyPr/>
                    <a:lstStyle/>
                    <a:p>
                      <a:r>
                        <a:rPr lang="uk-UA" sz="1600" b="1" dirty="0" smtClean="0"/>
                        <a:t>перша</a:t>
                      </a:r>
                      <a:r>
                        <a:rPr lang="uk-UA" sz="1600" dirty="0" smtClean="0"/>
                        <a:t> частина</a:t>
                      </a:r>
                      <a:r>
                        <a:rPr lang="uk-UA" sz="1600" baseline="0" dirty="0" smtClean="0"/>
                        <a:t> виражає </a:t>
                      </a:r>
                      <a:r>
                        <a:rPr lang="uk-UA" sz="1600" b="1" baseline="0" dirty="0" smtClean="0"/>
                        <a:t>час</a:t>
                      </a:r>
                      <a:r>
                        <a:rPr lang="uk-UA" sz="1600" baseline="0" dirty="0" smtClean="0"/>
                        <a:t> або</a:t>
                      </a:r>
                      <a:r>
                        <a:rPr lang="uk-UA" sz="1600" b="1" baseline="0" dirty="0" smtClean="0"/>
                        <a:t> умову </a:t>
                      </a:r>
                      <a:r>
                        <a:rPr lang="uk-UA" sz="1600" baseline="0" dirty="0" smtClean="0"/>
                        <a:t>того, про що йдеться в другій ( у першій частині можна поставити сполучники </a:t>
                      </a:r>
                      <a:r>
                        <a:rPr lang="uk-UA" sz="1600" i="1" baseline="0" dirty="0" smtClean="0"/>
                        <a:t>коли, якщо, хоч</a:t>
                      </a:r>
                      <a:r>
                        <a:rPr lang="uk-UA" sz="1600" baseline="0" dirty="0" smtClean="0"/>
                        <a:t>)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i="1" dirty="0" smtClean="0"/>
                        <a:t>До Покрови</a:t>
                      </a:r>
                      <a:r>
                        <a:rPr lang="uk-UA" i="1" baseline="0" dirty="0" smtClean="0"/>
                        <a:t> не опаде листя з </a:t>
                      </a:r>
                      <a:r>
                        <a:rPr lang="uk-UA" i="1" baseline="0" dirty="0" err="1" smtClean="0"/>
                        <a:t>вишень</a:t>
                      </a:r>
                      <a:r>
                        <a:rPr lang="uk-UA" i="1" baseline="0" dirty="0" smtClean="0"/>
                        <a:t> – зима буде теплою.</a:t>
                      </a:r>
                      <a:endParaRPr lang="ru-RU" i="1" dirty="0"/>
                    </a:p>
                  </a:txBody>
                  <a:tcPr/>
                </a:tc>
              </a:tr>
              <a:tr h="936236">
                <a:tc>
                  <a:txBody>
                    <a:bodyPr/>
                    <a:lstStyle/>
                    <a:p>
                      <a:r>
                        <a:rPr lang="uk-UA" sz="1600" b="1" dirty="0" smtClean="0"/>
                        <a:t>друга </a:t>
                      </a:r>
                      <a:r>
                        <a:rPr lang="uk-UA" sz="1600" dirty="0" smtClean="0"/>
                        <a:t>частина містить</a:t>
                      </a:r>
                      <a:r>
                        <a:rPr lang="uk-UA" sz="1600" baseline="0" dirty="0" smtClean="0"/>
                        <a:t> </a:t>
                      </a:r>
                      <a:r>
                        <a:rPr lang="uk-UA" sz="1600" b="1" baseline="0" dirty="0" smtClean="0"/>
                        <a:t>порівняння</a:t>
                      </a:r>
                      <a:r>
                        <a:rPr lang="uk-UA" sz="1600" baseline="0" dirty="0" smtClean="0"/>
                        <a:t> з тим, про що йдеться в першій (їх можна з</a:t>
                      </a:r>
                      <a:r>
                        <a:rPr lang="en-US" sz="1600" baseline="0" dirty="0" smtClean="0"/>
                        <a:t>’</a:t>
                      </a:r>
                      <a:r>
                        <a:rPr lang="uk-UA" sz="1600" baseline="0" dirty="0" smtClean="0"/>
                        <a:t>єднати сполучниками </a:t>
                      </a:r>
                      <a:r>
                        <a:rPr lang="uk-UA" sz="1600" i="1" baseline="0" dirty="0" smtClean="0"/>
                        <a:t>наче, ніби, як</a:t>
                      </a:r>
                      <a:r>
                        <a:rPr lang="uk-UA" sz="1600" baseline="0" dirty="0" smtClean="0"/>
                        <a:t>)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i="1" dirty="0" smtClean="0"/>
                        <a:t>Гляне – холодною</a:t>
                      </a:r>
                      <a:r>
                        <a:rPr lang="uk-UA" i="1" baseline="0" dirty="0" smtClean="0"/>
                        <a:t> водою обіллє(Нар. творчість).</a:t>
                      </a:r>
                      <a:endParaRPr lang="ru-RU" i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59540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Завдання 1 </a:t>
            </a:r>
            <a:br>
              <a:rPr lang="uk-UA" dirty="0" smtClean="0"/>
            </a:br>
            <a:r>
              <a:rPr lang="uk-UA" sz="1800" dirty="0" smtClean="0"/>
              <a:t>Перебудуйте наведені речення на безсполучникові й запишіть. </a:t>
            </a:r>
            <a:r>
              <a:rPr lang="uk-UA" sz="1800" dirty="0" err="1" smtClean="0"/>
              <a:t>Розставте</a:t>
            </a:r>
            <a:r>
              <a:rPr lang="uk-UA" sz="1800" dirty="0" smtClean="0"/>
              <a:t> розділові знаки</a:t>
            </a:r>
            <a:endParaRPr lang="ru-RU" sz="1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AutoNum type="arabicPeriod"/>
            </a:pPr>
            <a:r>
              <a:rPr lang="uk-UA" sz="2400" dirty="0" smtClean="0"/>
              <a:t>Праця чоловіка годує, а лінь марнує.</a:t>
            </a:r>
          </a:p>
          <a:p>
            <a:pPr>
              <a:buAutoNum type="arabicPeriod"/>
            </a:pPr>
            <a:r>
              <a:rPr lang="uk-UA" sz="2400" dirty="0" smtClean="0"/>
              <a:t>Якщо любиш кататися, то люби й санчата возити.</a:t>
            </a:r>
          </a:p>
          <a:p>
            <a:pPr>
              <a:buAutoNum type="arabicPeriod"/>
            </a:pPr>
            <a:r>
              <a:rPr lang="uk-UA" sz="2400" dirty="0" smtClean="0"/>
              <a:t>Недарма кажуть, що діло майстра величає.</a:t>
            </a:r>
          </a:p>
          <a:p>
            <a:pPr>
              <a:buAutoNum type="arabicPeriod"/>
            </a:pPr>
            <a:r>
              <a:rPr lang="uk-UA" sz="2400" dirty="0" smtClean="0"/>
              <a:t>Якщо синиці зранку пищать, то чекай морозу.</a:t>
            </a:r>
          </a:p>
          <a:p>
            <a:pPr>
              <a:buAutoNum type="arabicPeriod"/>
            </a:pPr>
            <a:r>
              <a:rPr lang="uk-UA" sz="2400" dirty="0" smtClean="0"/>
              <a:t>Якщо зима без снігу, то літо без хліба.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97835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Завдання 2 </a:t>
            </a:r>
            <a:br>
              <a:rPr lang="uk-UA" dirty="0" smtClean="0"/>
            </a:br>
            <a:r>
              <a:rPr lang="uk-UA" sz="1600" dirty="0" smtClean="0"/>
              <a:t>Прочитайте речення. Обґрунтуйте правилом кожен випадок уживання розділових знаків між частинами безсполучникових складних речень.</a:t>
            </a:r>
            <a:endParaRPr lang="ru-RU" sz="1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424" y="1897039"/>
            <a:ext cx="10554574" cy="479036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uk-UA" dirty="0" smtClean="0"/>
          </a:p>
          <a:p>
            <a:pPr marL="0" indent="0">
              <a:buNone/>
            </a:pPr>
            <a:endParaRPr lang="uk-UA" dirty="0" smtClean="0"/>
          </a:p>
          <a:p>
            <a:pPr marL="0" indent="0">
              <a:buNone/>
            </a:pPr>
            <a:r>
              <a:rPr lang="uk-UA" dirty="0" smtClean="0"/>
              <a:t>1. Летять з гори санки і ґринджолята, в очах мигтять занесені тини (Л. Костенко). </a:t>
            </a:r>
            <a:endParaRPr lang="uk-UA" dirty="0"/>
          </a:p>
          <a:p>
            <a:pPr marL="0" indent="0">
              <a:buNone/>
            </a:pPr>
            <a:r>
              <a:rPr lang="uk-UA" dirty="0" smtClean="0"/>
              <a:t>2. Зрубав дерево -  посади два (Нар. </a:t>
            </a:r>
            <a:r>
              <a:rPr lang="uk-UA" dirty="0"/>
              <a:t>т</a:t>
            </a:r>
            <a:r>
              <a:rPr lang="uk-UA" dirty="0" smtClean="0"/>
              <a:t>ворчість).</a:t>
            </a:r>
          </a:p>
          <a:p>
            <a:pPr marL="0" indent="0">
              <a:buNone/>
            </a:pPr>
            <a:r>
              <a:rPr lang="uk-UA" dirty="0" smtClean="0"/>
              <a:t>3. Зацвіла ліщина – час виставляти вулики на пасіку (Нар. </a:t>
            </a:r>
            <a:r>
              <a:rPr lang="uk-UA" dirty="0"/>
              <a:t>т</a:t>
            </a:r>
            <a:r>
              <a:rPr lang="uk-UA" dirty="0" smtClean="0"/>
              <a:t>ворчість).</a:t>
            </a:r>
          </a:p>
          <a:p>
            <a:pPr marL="0" indent="0">
              <a:buNone/>
            </a:pPr>
            <a:r>
              <a:rPr lang="uk-UA" dirty="0" smtClean="0"/>
              <a:t>4. На другому березі щось відбувалося незрозуміле: час від часу шаруділо сухе листя, хтось     фиркав і хлюпався у воді (В. Тиха).</a:t>
            </a:r>
          </a:p>
          <a:p>
            <a:pPr marL="0" indent="0">
              <a:buNone/>
            </a:pPr>
            <a:r>
              <a:rPr lang="uk-UA" dirty="0" smtClean="0"/>
              <a:t>5. Думав, доля зустрінеться – </a:t>
            </a:r>
            <a:r>
              <a:rPr lang="uk-UA" dirty="0" err="1" smtClean="0"/>
              <a:t>спіткалося</a:t>
            </a:r>
            <a:r>
              <a:rPr lang="uk-UA" dirty="0" smtClean="0"/>
              <a:t> горе (Т. Шевченко).</a:t>
            </a:r>
          </a:p>
          <a:p>
            <a:pPr marL="0" indent="0">
              <a:buNone/>
            </a:pPr>
            <a:r>
              <a:rPr lang="uk-UA" dirty="0" smtClean="0"/>
              <a:t>6. Десь чую: скрипка в тишині своє згадала і мені розповіла про все казково (В. Грінчак).</a:t>
            </a:r>
          </a:p>
          <a:p>
            <a:pPr marL="0" indent="0">
              <a:buNone/>
            </a:pPr>
            <a:r>
              <a:rPr lang="uk-UA" dirty="0" smtClean="0"/>
              <a:t>7. Не повертайтесь на круги своя: нічого це, крім болю, не приносить (М. Луків).</a:t>
            </a:r>
          </a:p>
          <a:p>
            <a:pPr marL="0" indent="0">
              <a:buNone/>
            </a:pPr>
            <a:r>
              <a:rPr lang="uk-UA" dirty="0" smtClean="0"/>
              <a:t>8. Ні, не можу заснути: на столику </a:t>
            </a:r>
            <a:r>
              <a:rPr lang="uk-UA" dirty="0" err="1" smtClean="0"/>
              <a:t>диха</a:t>
            </a:r>
            <a:r>
              <a:rPr lang="uk-UA" dirty="0" smtClean="0"/>
              <a:t> чебрець (Є. Маланюк).</a:t>
            </a:r>
          </a:p>
          <a:p>
            <a:pPr marL="0" indent="0">
              <a:buNone/>
            </a:pPr>
            <a:r>
              <a:rPr lang="uk-UA" dirty="0" smtClean="0"/>
              <a:t>9. Грім гримить – хліб буде родить (Нар. </a:t>
            </a:r>
            <a:r>
              <a:rPr lang="uk-UA" dirty="0"/>
              <a:t>т</a:t>
            </a:r>
            <a:r>
              <a:rPr lang="uk-UA" dirty="0" smtClean="0"/>
              <a:t>ворчість ).</a:t>
            </a:r>
          </a:p>
          <a:p>
            <a:pPr marL="0" indent="0">
              <a:buNone/>
            </a:pPr>
            <a:r>
              <a:rPr lang="uk-UA" dirty="0" smtClean="0"/>
              <a:t>10. Думає осінь кленовим золотом, думають верби вербовим пухом (М. Руденко).</a:t>
            </a:r>
          </a:p>
          <a:p>
            <a:endParaRPr lang="uk-UA" dirty="0" smtClean="0"/>
          </a:p>
          <a:p>
            <a:endParaRPr lang="uk-UA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30926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Завдання 3 </a:t>
            </a:r>
            <a:br>
              <a:rPr lang="uk-UA" dirty="0" smtClean="0"/>
            </a:br>
            <a:r>
              <a:rPr lang="uk-UA" sz="2000" dirty="0" smtClean="0"/>
              <a:t>Виконайте тестові завдання </a:t>
            </a: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AutoNum type="arabicPeriod"/>
            </a:pPr>
            <a:r>
              <a:rPr lang="uk-UA" sz="2400" dirty="0" smtClean="0"/>
              <a:t>Двокрапку треба поставити в реченні (</a:t>
            </a:r>
            <a:r>
              <a:rPr lang="uk-UA" sz="2400" i="1" dirty="0" smtClean="0"/>
              <a:t>розділові знаки пропущено)</a:t>
            </a:r>
          </a:p>
          <a:p>
            <a:pPr marL="0" indent="0">
              <a:buNone/>
            </a:pPr>
            <a:endParaRPr lang="uk-UA" sz="2400" dirty="0" smtClean="0"/>
          </a:p>
          <a:p>
            <a:pPr marL="0" indent="0">
              <a:buNone/>
            </a:pPr>
            <a:r>
              <a:rPr lang="uk-UA" sz="2400" dirty="0"/>
              <a:t> </a:t>
            </a:r>
            <a:r>
              <a:rPr lang="uk-UA" sz="2400" dirty="0" smtClean="0"/>
              <a:t>     А  Не забувай про мудрість вчителів вони тебе із отчих рук приймали. </a:t>
            </a:r>
          </a:p>
          <a:p>
            <a:pPr marL="0" indent="0">
              <a:buNone/>
            </a:pPr>
            <a:r>
              <a:rPr lang="uk-UA" sz="2400" dirty="0"/>
              <a:t> </a:t>
            </a:r>
            <a:r>
              <a:rPr lang="uk-UA" sz="2400" dirty="0" smtClean="0"/>
              <a:t>     Б   Зійшов у березні сніжок берись за плужок.</a:t>
            </a:r>
          </a:p>
          <a:p>
            <a:pPr marL="0" indent="0">
              <a:buNone/>
            </a:pPr>
            <a:r>
              <a:rPr lang="uk-UA" sz="2400" dirty="0"/>
              <a:t> </a:t>
            </a:r>
            <a:r>
              <a:rPr lang="uk-UA" sz="2400" dirty="0" smtClean="0"/>
              <a:t>     В   Луки були пишні ниви багаті сади густі.</a:t>
            </a:r>
          </a:p>
          <a:p>
            <a:pPr marL="0" indent="0">
              <a:buNone/>
            </a:pPr>
            <a:r>
              <a:rPr lang="uk-UA" sz="2400" dirty="0"/>
              <a:t> </a:t>
            </a:r>
            <a:r>
              <a:rPr lang="uk-UA" sz="2400" dirty="0" smtClean="0"/>
              <a:t>     Г   Життя прожито друзів не нажито.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761077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dirty="0" smtClean="0"/>
              <a:t>2. </a:t>
            </a:r>
            <a:r>
              <a:rPr lang="uk-UA" sz="2000" dirty="0" smtClean="0"/>
              <a:t>Тире треба поставити в реченні </a:t>
            </a:r>
            <a:r>
              <a:rPr lang="uk-UA" sz="2000" i="1" dirty="0" smtClean="0"/>
              <a:t>(розділові знаки пропущено)</a:t>
            </a:r>
          </a:p>
          <a:p>
            <a:pPr marL="0" indent="0">
              <a:buNone/>
            </a:pPr>
            <a:endParaRPr lang="uk-UA" sz="2000" dirty="0"/>
          </a:p>
          <a:p>
            <a:pPr marL="0" indent="0">
              <a:buNone/>
            </a:pPr>
            <a:r>
              <a:rPr lang="uk-UA" sz="2000" dirty="0" smtClean="0"/>
              <a:t>    А  </a:t>
            </a:r>
            <a:r>
              <a:rPr lang="uk-UA" sz="2000" dirty="0"/>
              <a:t>Д</a:t>
            </a:r>
            <a:r>
              <a:rPr lang="uk-UA" sz="2000" dirty="0" smtClean="0"/>
              <a:t>есь чую скрипка в тишині своє згадала і мені розповіла про все казково.</a:t>
            </a:r>
          </a:p>
          <a:p>
            <a:pPr marL="0" indent="0">
              <a:buNone/>
            </a:pPr>
            <a:r>
              <a:rPr lang="uk-UA" sz="2000" dirty="0" smtClean="0"/>
              <a:t>    Б   Досвідчений грибникар добре знає найкраще опеньки ростуть за теплої погоди.</a:t>
            </a:r>
          </a:p>
          <a:p>
            <a:pPr marL="0" indent="0">
              <a:buNone/>
            </a:pPr>
            <a:r>
              <a:rPr lang="uk-UA" sz="2000" dirty="0"/>
              <a:t> </a:t>
            </a:r>
            <a:r>
              <a:rPr lang="uk-UA" sz="2000" dirty="0" smtClean="0"/>
              <a:t>   В   Софія пірнула у спогади спогади здатні годувати самотність.</a:t>
            </a:r>
          </a:p>
          <a:p>
            <a:pPr marL="0" indent="0">
              <a:buNone/>
            </a:pPr>
            <a:r>
              <a:rPr lang="uk-UA" sz="2000" dirty="0"/>
              <a:t> </a:t>
            </a:r>
            <a:r>
              <a:rPr lang="uk-UA" sz="2000" dirty="0" smtClean="0"/>
              <a:t>   Г   Махнула осінь в  ліси вони зацвіли пурпуровими  сірими та жовтими фарбами. 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539645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sz="2400" dirty="0" smtClean="0"/>
              <a:t>3. Тире треба поставити в реченні </a:t>
            </a:r>
            <a:r>
              <a:rPr lang="uk-UA" sz="2400" i="1" dirty="0" smtClean="0"/>
              <a:t>(розділові знаки пропущено)</a:t>
            </a:r>
          </a:p>
          <a:p>
            <a:pPr marL="0" indent="0">
              <a:buNone/>
            </a:pPr>
            <a:r>
              <a:rPr lang="uk-UA" sz="2400" dirty="0"/>
              <a:t> </a:t>
            </a:r>
            <a:r>
              <a:rPr lang="uk-UA" sz="2400" dirty="0" smtClean="0"/>
              <a:t>  </a:t>
            </a:r>
          </a:p>
          <a:p>
            <a:pPr marL="0" indent="0">
              <a:buNone/>
            </a:pPr>
            <a:r>
              <a:rPr lang="uk-UA" sz="2400" dirty="0"/>
              <a:t> </a:t>
            </a:r>
            <a:r>
              <a:rPr lang="uk-UA" sz="2400" dirty="0" smtClean="0"/>
              <a:t>   А  Тим часом надворі вечоріло жара спадала.</a:t>
            </a:r>
          </a:p>
          <a:p>
            <a:pPr marL="0" indent="0">
              <a:buNone/>
            </a:pPr>
            <a:r>
              <a:rPr lang="uk-UA" sz="2400" dirty="0"/>
              <a:t> </a:t>
            </a:r>
            <a:r>
              <a:rPr lang="uk-UA" sz="2400" dirty="0" smtClean="0"/>
              <a:t>   Б   Серпень забирає зима поїдає.</a:t>
            </a:r>
          </a:p>
          <a:p>
            <a:pPr marL="0" indent="0">
              <a:buNone/>
            </a:pPr>
            <a:r>
              <a:rPr lang="uk-UA" sz="2400" dirty="0"/>
              <a:t> </a:t>
            </a:r>
            <a:r>
              <a:rPr lang="uk-UA" sz="2400" dirty="0" smtClean="0"/>
              <a:t>   В   Добре бідному у нього від багатства голова не болить.</a:t>
            </a:r>
          </a:p>
          <a:p>
            <a:pPr marL="0" indent="0">
              <a:buNone/>
            </a:pPr>
            <a:r>
              <a:rPr lang="uk-UA" sz="2400" dirty="0"/>
              <a:t> </a:t>
            </a:r>
            <a:r>
              <a:rPr lang="uk-UA" sz="2400" dirty="0" smtClean="0"/>
              <a:t>   Г   Був теплий день світилася весна.  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39204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uk-UA" dirty="0" smtClean="0"/>
              <a:t>4. </a:t>
            </a:r>
            <a:r>
              <a:rPr lang="uk-UA" sz="2400" dirty="0" smtClean="0"/>
              <a:t>Після частини </a:t>
            </a:r>
            <a:r>
              <a:rPr lang="uk-UA" sz="2400" i="1" dirty="0" smtClean="0"/>
              <a:t>«Потрібно читати цікаві книжки…» </a:t>
            </a:r>
            <a:r>
              <a:rPr lang="uk-UA" sz="2400" dirty="0" smtClean="0"/>
              <a:t>треба поставити двокрапку, якщо серед варіантів продовження речення вибрати фрагмент</a:t>
            </a:r>
          </a:p>
          <a:p>
            <a:pPr marL="0" indent="0">
              <a:buNone/>
            </a:pPr>
            <a:endParaRPr lang="uk-UA" sz="2400" dirty="0" smtClean="0"/>
          </a:p>
          <a:p>
            <a:pPr marL="0" indent="0">
              <a:buNone/>
            </a:pPr>
            <a:r>
              <a:rPr lang="uk-UA" sz="2400" dirty="0"/>
              <a:t> </a:t>
            </a:r>
            <a:r>
              <a:rPr lang="uk-UA" sz="2400" dirty="0" smtClean="0"/>
              <a:t>  А  дивитися пригодницькі кінофільми.</a:t>
            </a:r>
          </a:p>
          <a:p>
            <a:pPr marL="0" indent="0">
              <a:buNone/>
            </a:pPr>
            <a:r>
              <a:rPr lang="uk-UA" sz="2400" dirty="0"/>
              <a:t> </a:t>
            </a:r>
            <a:r>
              <a:rPr lang="uk-UA" sz="2400" dirty="0" smtClean="0"/>
              <a:t>  Б  це сприяє розширенню кругозору.</a:t>
            </a:r>
          </a:p>
          <a:p>
            <a:pPr marL="0" indent="0">
              <a:buNone/>
            </a:pPr>
            <a:r>
              <a:rPr lang="uk-UA" sz="2400" dirty="0"/>
              <a:t> </a:t>
            </a:r>
            <a:r>
              <a:rPr lang="uk-UA" sz="2400" dirty="0" smtClean="0"/>
              <a:t>  В  про це мені казала бабуся.</a:t>
            </a:r>
          </a:p>
          <a:p>
            <a:pPr marL="0" indent="0">
              <a:buNone/>
            </a:pPr>
            <a:r>
              <a:rPr lang="uk-UA" sz="2400" dirty="0"/>
              <a:t> </a:t>
            </a:r>
            <a:r>
              <a:rPr lang="uk-UA" sz="2400" dirty="0" smtClean="0"/>
              <a:t>  Г  також тато радить слухати музику.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937545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dirty="0" smtClean="0"/>
              <a:t>5. </a:t>
            </a:r>
            <a:r>
              <a:rPr lang="uk-UA" sz="2400" dirty="0" smtClean="0"/>
              <a:t>Після частини </a:t>
            </a:r>
            <a:r>
              <a:rPr lang="uk-UA" sz="2400" i="1" dirty="0" smtClean="0"/>
              <a:t>«Защебетав соловейко…» </a:t>
            </a:r>
            <a:r>
              <a:rPr lang="uk-UA" sz="2400" dirty="0" smtClean="0"/>
              <a:t>треба поставити тире, якщо серед варіантів продовження речення вибрати варіант</a:t>
            </a:r>
          </a:p>
          <a:p>
            <a:pPr marL="0" indent="0">
              <a:buNone/>
            </a:pPr>
            <a:endParaRPr lang="uk-UA" sz="2400" dirty="0" smtClean="0"/>
          </a:p>
          <a:p>
            <a:pPr marL="0" indent="0">
              <a:buNone/>
            </a:pPr>
            <a:r>
              <a:rPr lang="uk-UA" sz="2400" dirty="0"/>
              <a:t> </a:t>
            </a:r>
            <a:r>
              <a:rPr lang="uk-UA" sz="2400" dirty="0" smtClean="0"/>
              <a:t>  А  в лузі на калині.</a:t>
            </a:r>
          </a:p>
          <a:p>
            <a:pPr marL="0" indent="0">
              <a:buNone/>
            </a:pPr>
            <a:r>
              <a:rPr lang="uk-UA" sz="2400" dirty="0"/>
              <a:t> </a:t>
            </a:r>
            <a:r>
              <a:rPr lang="uk-UA" sz="2400" dirty="0" smtClean="0"/>
              <a:t>  Б  прилетівши до віконця.</a:t>
            </a:r>
          </a:p>
          <a:p>
            <a:pPr marL="0" indent="0">
              <a:buNone/>
            </a:pPr>
            <a:r>
              <a:rPr lang="uk-UA" sz="2400" dirty="0"/>
              <a:t> </a:t>
            </a:r>
            <a:r>
              <a:rPr lang="uk-UA" sz="2400" dirty="0" smtClean="0"/>
              <a:t>  В  пішла луна гаєм.</a:t>
            </a:r>
          </a:p>
          <a:p>
            <a:pPr marL="0" indent="0">
              <a:buNone/>
            </a:pPr>
            <a:r>
              <a:rPr lang="uk-UA" sz="2400" dirty="0"/>
              <a:t> </a:t>
            </a:r>
            <a:r>
              <a:rPr lang="uk-UA" sz="2400" dirty="0" smtClean="0"/>
              <a:t>  Г  затріпотів крильцями.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01692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1288" y="583665"/>
            <a:ext cx="10571998" cy="1122305"/>
          </a:xfrm>
        </p:spPr>
        <p:txBody>
          <a:bodyPr/>
          <a:lstStyle/>
          <a:p>
            <a:pPr marL="0" indent="0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Джерельна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база: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-Український правопис – це доступно! / О.В. Заболотний, В.В. Заболотний . – Київ : літера ЛТД, 2020.-272 с.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18712" y="2836437"/>
            <a:ext cx="10554574" cy="363651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Дякую за роботу !</a:t>
            </a:r>
          </a:p>
        </p:txBody>
      </p:sp>
    </p:spTree>
    <p:extLst>
      <p:ext uri="{BB962C8B-B14F-4D97-AF65-F5344CB8AC3E}">
        <p14:creationId xmlns:p14="http://schemas.microsoft.com/office/powerpoint/2010/main" val="98242815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Цитаты">
  <a:themeElements>
    <a:clrScheme name="Цитаты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00C6BB"/>
      </a:accent1>
      <a:accent2>
        <a:srgbClr val="6FEBA0"/>
      </a:accent2>
      <a:accent3>
        <a:srgbClr val="B6DF5E"/>
      </a:accent3>
      <a:accent4>
        <a:srgbClr val="EFB251"/>
      </a:accent4>
      <a:accent5>
        <a:srgbClr val="EF755F"/>
      </a:accent5>
      <a:accent6>
        <a:srgbClr val="ED515C"/>
      </a:accent6>
      <a:hlink>
        <a:srgbClr val="8F8F8F"/>
      </a:hlink>
      <a:folHlink>
        <a:srgbClr val="A5A5A5"/>
      </a:folHlink>
    </a:clrScheme>
    <a:fontScheme name="Цитаты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Цитаты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6F3559E9-1A4C-49D8-94D4-F41003531C4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TM03457503[[fn=Цитаты]]</Template>
  <TotalTime>80</TotalTime>
  <Words>938</Words>
  <Application>Microsoft Office PowerPoint</Application>
  <PresentationFormat>Широкоэкранный</PresentationFormat>
  <Paragraphs>91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7" baseType="lpstr">
      <vt:lpstr>Century Gothic</vt:lpstr>
      <vt:lpstr>Times New Roman</vt:lpstr>
      <vt:lpstr>Wingdings 2</vt:lpstr>
      <vt:lpstr>Цитаты</vt:lpstr>
      <vt:lpstr>Розділові знаки між частинами безсполучникових складних речень </vt:lpstr>
      <vt:lpstr>Презентация PowerPoint</vt:lpstr>
      <vt:lpstr>Між частинами безсполучникового складного речення можуть бути різні розділові знаки: кома, крапка з комою, двокрапка, тире.</vt:lpstr>
      <vt:lpstr>ДВОКРАПКУ  між частинами безсполучникового речення ставимо, якщо:</vt:lpstr>
      <vt:lpstr>ТИРЕ  між частинами безсполучникового речення ставимо, якщо:</vt:lpstr>
      <vt:lpstr>Завдання 1  Перебудуйте наведені речення на безсполучникові й запишіть. Розставте розділові знаки</vt:lpstr>
      <vt:lpstr>Завдання 2  Прочитайте речення. Обґрунтуйте правилом кожен випадок уживання розділових знаків між частинами безсполучникових складних речень.</vt:lpstr>
      <vt:lpstr>Завдання 3  Виконайте тестові завдання </vt:lpstr>
      <vt:lpstr>Презентация PowerPoint</vt:lpstr>
      <vt:lpstr>Презентация PowerPoint</vt:lpstr>
      <vt:lpstr>Презентация PowerPoint</vt:lpstr>
      <vt:lpstr>Презентация PowerPoint</vt:lpstr>
      <vt:lpstr>Джерельна база:  -Український правопис – це доступно! / О.В. Заболотний, В.В. Заболотний . – Київ : літера ЛТД, 2020.-272 с.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Розділові знаки між частинами безсполучникових складних речень </dc:title>
  <dc:creator>Admin</dc:creator>
  <cp:lastModifiedBy>Admin</cp:lastModifiedBy>
  <cp:revision>13</cp:revision>
  <dcterms:created xsi:type="dcterms:W3CDTF">2024-10-11T12:07:10Z</dcterms:created>
  <dcterms:modified xsi:type="dcterms:W3CDTF">2024-10-15T10:18:49Z</dcterms:modified>
</cp:coreProperties>
</file>