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250" autoAdjust="0"/>
  </p:normalViewPr>
  <p:slideViewPr>
    <p:cSldViewPr snapToGrid="0">
      <p:cViewPr varScale="1">
        <p:scale>
          <a:sx n="86" d="100"/>
          <a:sy n="86" d="100"/>
        </p:scale>
        <p:origin x="53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D8A69B-76F8-4740-B1FC-9CC4B393FB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4B50645-880D-4D1C-B61B-67001E3519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36D9A0-641A-4F32-A306-1CA8DE0B2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12A963-D3A6-455D-8901-72945B663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4E41DF-2D32-4D50-B468-467037005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25572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802CE-3C9B-4AC0-A62D-9A03B6BF2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F3155F-D69F-48D2-9705-0DCB1F29B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E20949-91A3-4FBC-B54F-2D3944215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2EAC3D-B69D-40C5-912C-E1B658A85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923646-FCF8-4DD9-9788-7479DDD20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14534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9CDD80-2FF7-4EC8-A2F8-6BD1538C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6A63DF-50FA-4543-A644-FCA3423E7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E8724C-4BA8-44BE-8C5F-32B9133A2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ED033F-8136-4453-A1C4-66267B93F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9BA1F4-E95F-48FF-BE54-032EF238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7342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166073-B2C0-43DA-BDB8-0A7249F5B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5EE4D6A-47E7-4F1A-B1DC-828398F8D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B5DF0BD-7482-484C-8368-BE491F2E3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E59436-4A55-4731-B243-61CB78674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3A3261-2D8E-4106-8C8E-97997919A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ACA7011-B38D-4363-85CD-E18BD5385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9173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1CB86C-A34B-4C54-9B5F-DCFD88C15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0C974ED-DACC-4473-9F0C-52F6D2EF71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9A66C0-49EB-4962-93AC-24C8ACBCBC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F84BEFB-04A3-4135-B5D2-B5A733AFE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32A560F-B218-4642-8171-68493351CF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62B41F7-7239-415F-8BA1-A0868B882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3245B71-B192-47DB-9E82-661FB2EF3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214480C-DA85-4EB4-86D9-D84E18D9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54615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17162F-F7F8-450B-8298-BBD1C63C7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14A40D7-B3A4-48C7-B7BC-01FAE3EFE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C635BC-68BA-4989-B110-FE45125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EA25328-C797-4942-B6EC-FA0279D29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56861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7C1698-8797-4D93-B880-141BF0A9D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10DB375-E57B-4E6D-9CB5-DA9D9695B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9B0F0D3-A92A-4B80-9427-04BD48B67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0701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FE1246-EB67-4057-BB11-3B9ACD900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30F198-E801-4091-9AE2-4C969C575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7615B3-11A5-4C6B-9D31-953C6BC071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FCC7EBF-324F-4D6D-98F3-5FAB2CFB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706957B-BE3D-4C3A-AAA5-55DC616DD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D920D8-287C-4571-B28A-FD0EA239B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49613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22FFA6-62FF-41AE-AE35-0D32609DD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09E0D6F-2621-451A-95CE-EC7E496B5F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1F3A27C-FB37-4FFD-90AC-3FC5D9DC4A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F48243-BA7B-4696-9DD2-D1D64C849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4AC4AAD-E9A5-4DE2-A7E6-48674C20B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8323B09-6A56-4D98-B102-C367C7445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77916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FF2250-1FC9-4051-9117-2B05E21E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EEAD76-B9CF-44CB-A0FB-3EA467261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CBAD0A-4E24-4276-A17E-92C516D1B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FDDCD0-6884-4518-86AD-DA068C284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3CC0CF-BE42-48CD-B6EB-55BD5FDB0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08512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DA60879-64E1-4473-AB37-3B12A7E166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32B8EB9-664A-4E5E-861B-E2B54936F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DDC3B4-7806-4BD1-921B-DE73CD43B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8BA890-A7F0-4CBE-A4C1-5FC008B28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C8462E-E1C1-46A2-92DE-2981C3D67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6637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8F24B6-9A83-45C2-AFD3-BD3C0132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19C976-504A-4F26-97E8-7FD7DABD7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09BEE1-B4CA-496E-9F69-DA42B3C2E4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F21CE-3631-4B05-B6BE-4385C03A11A2}" type="datetimeFigureOut">
              <a:rPr lang="ru-UA" smtClean="0"/>
              <a:t>15.02.2023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43D779-7318-4265-814E-4FA56085D8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50A1AC-194B-4F86-9942-671AF91A3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E68B5-161C-45CD-8DF6-0C0E35B1083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80373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EC9356-4CAE-4193-80A4-C859AFAC8F74}"/>
              </a:ext>
            </a:extLst>
          </p:cNvPr>
          <p:cNvSpPr/>
          <p:nvPr/>
        </p:nvSpPr>
        <p:spPr>
          <a:xfrm>
            <a:off x="2243579" y="326651"/>
            <a:ext cx="8164899" cy="127354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>
                <a:solidFill>
                  <a:srgbClr val="FF0000"/>
                </a:solidFill>
              </a:rPr>
              <a:t>Добрий день, дорогі друзі!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id="{21BCC91D-8025-4387-BB4F-8C8A76996E88}"/>
              </a:ext>
            </a:extLst>
          </p:cNvPr>
          <p:cNvSpPr/>
          <p:nvPr/>
        </p:nvSpPr>
        <p:spPr>
          <a:xfrm>
            <a:off x="5086833" y="2049420"/>
            <a:ext cx="6806652" cy="4135437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Те, що я </a:t>
            </a:r>
            <a:r>
              <a:rPr lang="ru-RU" sz="3200" b="1" dirty="0" err="1">
                <a:solidFill>
                  <a:srgbClr val="FF0000"/>
                </a:solidFill>
              </a:rPr>
              <a:t>встиг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пізнати</a:t>
            </a:r>
            <a:r>
              <a:rPr lang="ru-RU" sz="3200" b="1" dirty="0">
                <a:solidFill>
                  <a:srgbClr val="FF0000"/>
                </a:solidFill>
              </a:rPr>
              <a:t>, - </a:t>
            </a:r>
            <a:r>
              <a:rPr lang="ru-RU" sz="3200" b="1" dirty="0" err="1">
                <a:solidFill>
                  <a:srgbClr val="FF0000"/>
                </a:solidFill>
              </a:rPr>
              <a:t>чудово</a:t>
            </a:r>
            <a:r>
              <a:rPr lang="ru-RU" sz="32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ru-RU" sz="3200" b="1" dirty="0" err="1">
                <a:solidFill>
                  <a:srgbClr val="FF0000"/>
                </a:solidFill>
              </a:rPr>
              <a:t>Сподіваюся</a:t>
            </a:r>
            <a:r>
              <a:rPr lang="ru-RU" sz="3200" b="1" dirty="0">
                <a:solidFill>
                  <a:srgbClr val="FF0000"/>
                </a:solidFill>
              </a:rPr>
              <a:t>, </a:t>
            </a:r>
            <a:r>
              <a:rPr lang="ru-RU" sz="3200" b="1" dirty="0" err="1">
                <a:solidFill>
                  <a:srgbClr val="FF0000"/>
                </a:solidFill>
              </a:rPr>
              <a:t>таке</a:t>
            </a:r>
            <a:r>
              <a:rPr lang="ru-RU" sz="3200" b="1" dirty="0">
                <a:solidFill>
                  <a:srgbClr val="FF0000"/>
                </a:solidFill>
              </a:rPr>
              <a:t> ж </a:t>
            </a:r>
            <a:r>
              <a:rPr lang="ru-RU" sz="3200" b="1" dirty="0" err="1">
                <a:solidFill>
                  <a:srgbClr val="FF0000"/>
                </a:solidFill>
              </a:rPr>
              <a:t>чудове</a:t>
            </a:r>
            <a:r>
              <a:rPr lang="ru-RU" sz="3200" b="1" dirty="0">
                <a:solidFill>
                  <a:srgbClr val="FF0000"/>
                </a:solidFill>
              </a:rPr>
              <a:t> те, що </a:t>
            </a:r>
            <a:r>
              <a:rPr lang="ru-RU" sz="3200" b="1" dirty="0" err="1">
                <a:solidFill>
                  <a:srgbClr val="FF0000"/>
                </a:solidFill>
              </a:rPr>
              <a:t>мені</a:t>
            </a:r>
            <a:r>
              <a:rPr lang="ru-RU" sz="3200" b="1" dirty="0">
                <a:solidFill>
                  <a:srgbClr val="FF0000"/>
                </a:solidFill>
              </a:rPr>
              <a:t> ще </a:t>
            </a:r>
            <a:r>
              <a:rPr lang="ru-RU" sz="3200" b="1" dirty="0" err="1">
                <a:solidFill>
                  <a:srgbClr val="FF0000"/>
                </a:solidFill>
              </a:rPr>
              <a:t>доведеться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пізнати</a:t>
            </a:r>
            <a:endParaRPr lang="ru-RU" sz="3200" b="1" dirty="0">
              <a:solidFill>
                <a:srgbClr val="FF0000"/>
              </a:solidFill>
            </a:endParaRPr>
          </a:p>
          <a:p>
            <a:pPr algn="ctr"/>
            <a:r>
              <a:rPr lang="ru-RU" sz="3200" b="1" dirty="0">
                <a:solidFill>
                  <a:srgbClr val="FF0000"/>
                </a:solidFill>
              </a:rPr>
              <a:t>                                    </a:t>
            </a:r>
            <a:r>
              <a:rPr lang="ru-RU" sz="3200" b="1" i="1" dirty="0">
                <a:solidFill>
                  <a:schemeClr val="bg2">
                    <a:lumMod val="25000"/>
                  </a:schemeClr>
                </a:solidFill>
              </a:rPr>
              <a:t>Сократ</a:t>
            </a:r>
          </a:p>
        </p:txBody>
      </p:sp>
      <p:pic>
        <p:nvPicPr>
          <p:cNvPr id="7" name="Picture 2" descr="Сайт Долинської ЗШ І-ІІ ступенів - Учням">
            <a:extLst>
              <a:ext uri="{FF2B5EF4-FFF2-40B4-BE49-F238E27FC236}">
                <a16:creationId xmlns:a16="http://schemas.microsoft.com/office/drawing/2014/main" id="{DEB89E91-14F6-4EF0-9FDB-1460F790A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69" y="2722563"/>
            <a:ext cx="4809749" cy="2788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708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55A55DB-665D-4069-9D81-BA188CDEE1D3}"/>
              </a:ext>
            </a:extLst>
          </p:cNvPr>
          <p:cNvSpPr/>
          <p:nvPr/>
        </p:nvSpPr>
        <p:spPr>
          <a:xfrm>
            <a:off x="5571242" y="1816122"/>
            <a:ext cx="6146276" cy="3848493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bg1"/>
                </a:solidFill>
                <a:effectLst/>
                <a:latin typeface="Segoe Print" panose="02000600000000000000" pitchFamily="2" charset="0"/>
                <a:ea typeface="Times New Roman" panose="02020603050405020304" pitchFamily="18" charset="0"/>
              </a:rPr>
              <a:t>РМ.  № 15 </a:t>
            </a:r>
          </a:p>
          <a:p>
            <a:pPr algn="ctr"/>
            <a:r>
              <a:rPr lang="uk-UA" sz="2800" b="1" dirty="0">
                <a:solidFill>
                  <a:srgbClr val="FFFF00"/>
                </a:solidFill>
                <a:effectLst/>
                <a:latin typeface="Segoe Print" panose="02000600000000000000" pitchFamily="2" charset="0"/>
                <a:ea typeface="Times New Roman" panose="02020603050405020304" pitchFamily="18" charset="0"/>
              </a:rPr>
              <a:t>Особливості будови опису природи. </a:t>
            </a:r>
          </a:p>
          <a:p>
            <a:pPr algn="ctr"/>
            <a:r>
              <a:rPr lang="uk-UA" sz="2800" b="1" dirty="0">
                <a:solidFill>
                  <a:schemeClr val="bg1"/>
                </a:solidFill>
                <a:effectLst/>
                <a:latin typeface="Segoe Print" panose="02000600000000000000" pitchFamily="2" charset="0"/>
                <a:ea typeface="Times New Roman" panose="02020603050405020304" pitchFamily="18" charset="0"/>
              </a:rPr>
              <a:t>Сполучення в одному тексті різних типів мовлення.</a:t>
            </a:r>
            <a:endParaRPr lang="ru-UA" sz="28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5C8EB93F-A0E1-4ACE-9651-51D034C54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b="37758"/>
          <a:stretch>
            <a:fillRect/>
          </a:stretch>
        </p:blipFill>
        <p:spPr bwMode="auto">
          <a:xfrm>
            <a:off x="1120563" y="1196511"/>
            <a:ext cx="4017045" cy="50157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9819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695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E4E2BA0-D214-4FDA-8D8D-496CDD93C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57" y="2822648"/>
            <a:ext cx="2830097" cy="707953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8297A74-EE76-4E43-B957-E93F9FD1F4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126" y="173038"/>
            <a:ext cx="2957317" cy="6858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9027A7-A3A1-4667-881D-D1948FA7CD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002" y="1828800"/>
            <a:ext cx="2956091" cy="68580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E144C4F-878F-487B-BC22-14E9CD121D41}"/>
              </a:ext>
            </a:extLst>
          </p:cNvPr>
          <p:cNvSpPr/>
          <p:nvPr/>
        </p:nvSpPr>
        <p:spPr>
          <a:xfrm rot="19946558">
            <a:off x="-81064" y="1037536"/>
            <a:ext cx="5157832" cy="9144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Кульки пізнання</a:t>
            </a:r>
            <a:endParaRPr lang="ru-UA" sz="3600" b="1" dirty="0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9FCEE697-4104-4BE8-8B89-6DE4F56BC511}"/>
              </a:ext>
            </a:extLst>
          </p:cNvPr>
          <p:cNvSpPr/>
          <p:nvPr/>
        </p:nvSpPr>
        <p:spPr>
          <a:xfrm>
            <a:off x="1166363" y="3666419"/>
            <a:ext cx="1998483" cy="13525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Ознайомитися з особливостями будови твору – опису природи</a:t>
            </a:r>
            <a:endParaRPr lang="ru-UA" b="1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A51FABE2-C2F6-4868-8A3A-E4CED4C54A7B}"/>
              </a:ext>
            </a:extLst>
          </p:cNvPr>
          <p:cNvSpPr/>
          <p:nvPr/>
        </p:nvSpPr>
        <p:spPr>
          <a:xfrm>
            <a:off x="5206226" y="2925760"/>
            <a:ext cx="1998483" cy="135255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b="1" dirty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знаходити такі описи в текстах та аналізувати їх</a:t>
            </a:r>
            <a:endParaRPr lang="ru-UA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9FD4C4E6-4D18-4CC6-A56D-45A3BC06E047}"/>
              </a:ext>
            </a:extLst>
          </p:cNvPr>
          <p:cNvSpPr/>
          <p:nvPr/>
        </p:nvSpPr>
        <p:spPr>
          <a:xfrm>
            <a:off x="8963542" y="845631"/>
            <a:ext cx="1998483" cy="22475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800" b="1" dirty="0">
                <a:solidFill>
                  <a:srgbClr val="00B0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удосконалити  вміння усвідомлювати тему й основну думку, логіку викладу, тип і стиль мовлення тексту</a:t>
            </a:r>
            <a:endParaRPr lang="ru-UA" b="1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146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41F1E9B-170E-44EC-821E-81028B149CE5}"/>
              </a:ext>
            </a:extLst>
          </p:cNvPr>
          <p:cNvSpPr/>
          <p:nvPr/>
        </p:nvSpPr>
        <p:spPr>
          <a:xfrm>
            <a:off x="3676454" y="2036190"/>
            <a:ext cx="8144759" cy="40931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uk-UA" sz="2400" b="1" dirty="0"/>
              <a:t>Стилістика – розділ мовознавства, що вивчає стилі мовлення</a:t>
            </a:r>
          </a:p>
          <a:p>
            <a:pPr marL="342900" indent="-342900">
              <a:buAutoNum type="arabicPeriod"/>
            </a:pPr>
            <a:r>
              <a:rPr lang="uk-UA" sz="2400" b="1" dirty="0"/>
              <a:t>Стилів мовлення – 6</a:t>
            </a:r>
          </a:p>
          <a:p>
            <a:pPr marL="342900" indent="-342900">
              <a:buAutoNum type="arabicPeriod"/>
            </a:pPr>
            <a:r>
              <a:rPr lang="uk-UA" sz="2400" b="1" dirty="0"/>
              <a:t>Для художнього стилю характерні терміни</a:t>
            </a:r>
          </a:p>
          <a:p>
            <a:pPr marL="342900" indent="-342900">
              <a:buAutoNum type="arabicPeriod"/>
            </a:pPr>
            <a:r>
              <a:rPr lang="uk-UA" sz="2400" b="1" dirty="0" err="1"/>
              <a:t>Емоційно</a:t>
            </a:r>
            <a:r>
              <a:rPr lang="uk-UA" sz="2400" b="1" dirty="0"/>
              <a:t> – забарвлені слова характерні для публіцистичного стилю</a:t>
            </a:r>
          </a:p>
          <a:p>
            <a:pPr marL="342900" indent="-342900">
              <a:buAutoNum type="arabicPeriod"/>
            </a:pPr>
            <a:r>
              <a:rPr lang="uk-UA" sz="2400" b="1" dirty="0"/>
              <a:t>У будь – якому тексті речення об’єднані одною темою</a:t>
            </a:r>
          </a:p>
          <a:p>
            <a:pPr marL="342900" indent="-342900">
              <a:buAutoNum type="arabicPeriod"/>
            </a:pPr>
            <a:r>
              <a:rPr lang="uk-UA" sz="2400" b="1" dirty="0"/>
              <a:t>До тексту можна дібрати заголовок</a:t>
            </a:r>
          </a:p>
          <a:p>
            <a:pPr marL="342900" indent="-342900" algn="ctr">
              <a:buAutoNum type="arabicPeriod"/>
            </a:pPr>
            <a:endParaRPr lang="uk-UA" dirty="0"/>
          </a:p>
          <a:p>
            <a:pPr marL="342900" indent="-342900" algn="ctr">
              <a:buAutoNum type="arabicPeriod"/>
            </a:pPr>
            <a:endParaRPr lang="ru-UA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24600FA6-EAC5-4B10-A18F-9E62008862FA}"/>
              </a:ext>
            </a:extLst>
          </p:cNvPr>
          <p:cNvSpPr/>
          <p:nvPr/>
        </p:nvSpPr>
        <p:spPr>
          <a:xfrm>
            <a:off x="1828799" y="557041"/>
            <a:ext cx="9483365" cy="11306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00B050"/>
                </a:solidFill>
              </a:rPr>
              <a:t>Бліц - опитування</a:t>
            </a:r>
            <a:endParaRPr lang="ru-UA" sz="3600" b="1" dirty="0">
              <a:solidFill>
                <a:srgbClr val="00B050"/>
              </a:solidFill>
            </a:endParaRPr>
          </a:p>
        </p:txBody>
      </p:sp>
      <p:pic>
        <p:nvPicPr>
          <p:cNvPr id="7" name="Picture 2" descr="Візуальні образи українського мистецтва. Скульптура. 11 клас урок 31">
            <a:extLst>
              <a:ext uri="{FF2B5EF4-FFF2-40B4-BE49-F238E27FC236}">
                <a16:creationId xmlns:a16="http://schemas.microsoft.com/office/drawing/2014/main" id="{E74D3B3B-8CA6-416A-8EF4-CF5D71B23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64" y="2310876"/>
            <a:ext cx="3283669" cy="341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38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5524F223-AC56-47D0-98FB-8E3F13F398B0}"/>
              </a:ext>
            </a:extLst>
          </p:cNvPr>
          <p:cNvSpPr/>
          <p:nvPr/>
        </p:nvSpPr>
        <p:spPr>
          <a:xfrm>
            <a:off x="1263192" y="116796"/>
            <a:ext cx="10133813" cy="1291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0000"/>
                </a:solidFill>
              </a:rPr>
              <a:t>Розшифруйте текст, використовуючи алфавіт. </a:t>
            </a:r>
            <a:endParaRPr lang="uk-UA" sz="3200" b="1" dirty="0">
              <a:solidFill>
                <a:srgbClr val="FF0000"/>
              </a:solidFill>
            </a:endParaRPr>
          </a:p>
          <a:p>
            <a:pPr algn="ctr"/>
            <a:r>
              <a:rPr lang="UK-UA" sz="3200" b="1" dirty="0">
                <a:solidFill>
                  <a:srgbClr val="FF0000"/>
                </a:solidFill>
              </a:rPr>
              <a:t>Кожній букві відповідає її цифра</a:t>
            </a:r>
            <a:endParaRPr lang="ru-UA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Объект 11">
            <a:extLst>
              <a:ext uri="{FF2B5EF4-FFF2-40B4-BE49-F238E27FC236}">
                <a16:creationId xmlns:a16="http://schemas.microsoft.com/office/drawing/2014/main" id="{4B27469A-1068-4609-B6BC-7741C39BBE8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6105652"/>
              </p:ext>
            </p:extLst>
          </p:nvPr>
        </p:nvGraphicFramePr>
        <p:xfrm>
          <a:off x="6673859" y="2011010"/>
          <a:ext cx="4493252" cy="817031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23389">
                  <a:extLst>
                    <a:ext uri="{9D8B030D-6E8A-4147-A177-3AD203B41FA5}">
                      <a16:colId xmlns:a16="http://schemas.microsoft.com/office/drawing/2014/main" val="237097470"/>
                    </a:ext>
                  </a:extLst>
                </a:gridCol>
                <a:gridCol w="1156621">
                  <a:extLst>
                    <a:ext uri="{9D8B030D-6E8A-4147-A177-3AD203B41FA5}">
                      <a16:colId xmlns:a16="http://schemas.microsoft.com/office/drawing/2014/main" val="1644488922"/>
                    </a:ext>
                  </a:extLst>
                </a:gridCol>
                <a:gridCol w="1156621">
                  <a:extLst>
                    <a:ext uri="{9D8B030D-6E8A-4147-A177-3AD203B41FA5}">
                      <a16:colId xmlns:a16="http://schemas.microsoft.com/office/drawing/2014/main" val="2229428157"/>
                    </a:ext>
                  </a:extLst>
                </a:gridCol>
                <a:gridCol w="1156621">
                  <a:extLst>
                    <a:ext uri="{9D8B030D-6E8A-4147-A177-3AD203B41FA5}">
                      <a16:colId xmlns:a16="http://schemas.microsoft.com/office/drawing/2014/main" val="3740629426"/>
                    </a:ext>
                  </a:extLst>
                </a:gridCol>
              </a:tblGrid>
              <a:tr h="81703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2</a:t>
                      </a:r>
                      <a:r>
                        <a:rPr lang="RU-RU" sz="2400" dirty="0"/>
                        <a:t>3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11</a:t>
                      </a:r>
                      <a:endParaRPr lang="ru-RU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20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11</a:t>
                      </a:r>
                      <a:endParaRPr lang="ru-RU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6559445"/>
                  </a:ext>
                </a:extLst>
              </a:tr>
            </a:tbl>
          </a:graphicData>
        </a:graphic>
      </p:graphicFrame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D2095477-EDA9-41F8-AF61-320F6443FB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0757378"/>
              </p:ext>
            </p:extLst>
          </p:nvPr>
        </p:nvGraphicFramePr>
        <p:xfrm>
          <a:off x="4778193" y="3132799"/>
          <a:ext cx="6509420" cy="897161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26832">
                  <a:extLst>
                    <a:ext uri="{9D8B030D-6E8A-4147-A177-3AD203B41FA5}">
                      <a16:colId xmlns:a16="http://schemas.microsoft.com/office/drawing/2014/main" val="2487202219"/>
                    </a:ext>
                  </a:extLst>
                </a:gridCol>
                <a:gridCol w="947098">
                  <a:extLst>
                    <a:ext uri="{9D8B030D-6E8A-4147-A177-3AD203B41FA5}">
                      <a16:colId xmlns:a16="http://schemas.microsoft.com/office/drawing/2014/main" val="2088384663"/>
                    </a:ext>
                  </a:extLst>
                </a:gridCol>
                <a:gridCol w="947098">
                  <a:extLst>
                    <a:ext uri="{9D8B030D-6E8A-4147-A177-3AD203B41FA5}">
                      <a16:colId xmlns:a16="http://schemas.microsoft.com/office/drawing/2014/main" val="1561113708"/>
                    </a:ext>
                  </a:extLst>
                </a:gridCol>
                <a:gridCol w="947098">
                  <a:extLst>
                    <a:ext uri="{9D8B030D-6E8A-4147-A177-3AD203B41FA5}">
                      <a16:colId xmlns:a16="http://schemas.microsoft.com/office/drawing/2014/main" val="3044636006"/>
                    </a:ext>
                  </a:extLst>
                </a:gridCol>
                <a:gridCol w="947098">
                  <a:extLst>
                    <a:ext uri="{9D8B030D-6E8A-4147-A177-3AD203B41FA5}">
                      <a16:colId xmlns:a16="http://schemas.microsoft.com/office/drawing/2014/main" val="1390933957"/>
                    </a:ext>
                  </a:extLst>
                </a:gridCol>
                <a:gridCol w="947098">
                  <a:extLst>
                    <a:ext uri="{9D8B030D-6E8A-4147-A177-3AD203B41FA5}">
                      <a16:colId xmlns:a16="http://schemas.microsoft.com/office/drawing/2014/main" val="1846981736"/>
                    </a:ext>
                  </a:extLst>
                </a:gridCol>
                <a:gridCol w="947098">
                  <a:extLst>
                    <a:ext uri="{9D8B030D-6E8A-4147-A177-3AD203B41FA5}">
                      <a16:colId xmlns:a16="http://schemas.microsoft.com/office/drawing/2014/main" val="3847679308"/>
                    </a:ext>
                  </a:extLst>
                </a:gridCol>
              </a:tblGrid>
              <a:tr h="89716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17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19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3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16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7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18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33540494"/>
                  </a:ext>
                </a:extLst>
              </a:tr>
            </a:tbl>
          </a:graphicData>
        </a:graphic>
      </p:graphicFrame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9C9766E-A66D-462B-86DF-B86C20F5B272}"/>
              </a:ext>
            </a:extLst>
          </p:cNvPr>
          <p:cNvSpPr/>
          <p:nvPr/>
        </p:nvSpPr>
        <p:spPr>
          <a:xfrm>
            <a:off x="6796504" y="5043339"/>
            <a:ext cx="5147843" cy="12537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FF00"/>
                </a:solidFill>
              </a:rPr>
              <a:t>Типи мовлення </a:t>
            </a:r>
            <a:endParaRPr lang="ru-UA" sz="3600" b="1" dirty="0">
              <a:solidFill>
                <a:srgbClr val="FFFF00"/>
              </a:solidFill>
            </a:endParaRPr>
          </a:p>
        </p:txBody>
      </p:sp>
      <p:pic>
        <p:nvPicPr>
          <p:cNvPr id="1030" name="Picture 6" descr="Український алфавіт (друкований) — Ранок Наочні Посібники, акція діє до 22  серпня 2019 року | LeBoutique — Колекція брендових речей від Ранок Наочні  Посібники — 2277339">
            <a:extLst>
              <a:ext uri="{FF2B5EF4-FFF2-40B4-BE49-F238E27FC236}">
                <a16:creationId xmlns:a16="http://schemas.microsoft.com/office/drawing/2014/main" id="{020E4A0A-A50C-4435-ADA5-9A4B64242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2" t="9622" r="10874" b="13952"/>
          <a:stretch/>
        </p:blipFill>
        <p:spPr bwMode="auto">
          <a:xfrm>
            <a:off x="142471" y="1499901"/>
            <a:ext cx="4493251" cy="524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19184BF-A46E-4C95-BA33-8BEA923999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0447" t="50310" r="14295" b="40891"/>
          <a:stretch/>
        </p:blipFill>
        <p:spPr>
          <a:xfrm>
            <a:off x="11287614" y="3132799"/>
            <a:ext cx="953091" cy="897161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5C945BD-BF0C-4FE1-AC95-73B1B833FB8F}"/>
              </a:ext>
            </a:extLst>
          </p:cNvPr>
          <p:cNvSpPr/>
          <p:nvPr/>
        </p:nvSpPr>
        <p:spPr>
          <a:xfrm>
            <a:off x="11287613" y="3132799"/>
            <a:ext cx="933746" cy="8851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</a:rPr>
              <a:t>33</a:t>
            </a:r>
            <a:endParaRPr lang="ru-U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0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136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EB19808-8C35-49BB-8779-652D325FE1F4}"/>
              </a:ext>
            </a:extLst>
          </p:cNvPr>
          <p:cNvSpPr/>
          <p:nvPr/>
        </p:nvSpPr>
        <p:spPr>
          <a:xfrm>
            <a:off x="1234911" y="356435"/>
            <a:ext cx="10218655" cy="124376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0000"/>
                </a:solidFill>
              </a:rPr>
              <a:t>Типи мовлення</a:t>
            </a:r>
            <a:endParaRPr lang="ru-UA" sz="3600" b="1" dirty="0">
              <a:solidFill>
                <a:srgbClr val="FF0000"/>
              </a:solidFill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01659047-8096-4621-AC50-473E2E500EB3}"/>
              </a:ext>
            </a:extLst>
          </p:cNvPr>
          <p:cNvGrpSpPr/>
          <p:nvPr/>
        </p:nvGrpSpPr>
        <p:grpSpPr>
          <a:xfrm>
            <a:off x="303655" y="1397890"/>
            <a:ext cx="3663458" cy="4808883"/>
            <a:chOff x="1409" y="0"/>
            <a:chExt cx="3663458" cy="5228862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6B56F240-4F25-46D2-B03B-02533230A6BA}"/>
                </a:ext>
              </a:extLst>
            </p:cNvPr>
            <p:cNvSpPr/>
            <p:nvPr/>
          </p:nvSpPr>
          <p:spPr>
            <a:xfrm>
              <a:off x="302960" y="647520"/>
              <a:ext cx="3060355" cy="4581342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Прямоугольник: скругленные углы 4">
              <a:extLst>
                <a:ext uri="{FF2B5EF4-FFF2-40B4-BE49-F238E27FC236}">
                  <a16:creationId xmlns:a16="http://schemas.microsoft.com/office/drawing/2014/main" id="{AD27DFE6-0D8A-4CBD-A3BB-847856EEA260}"/>
                </a:ext>
              </a:extLst>
            </p:cNvPr>
            <p:cNvSpPr txBox="1"/>
            <p:nvPr/>
          </p:nvSpPr>
          <p:spPr>
            <a:xfrm>
              <a:off x="1409" y="0"/>
              <a:ext cx="3663458" cy="16843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2700" b="1" kern="1200" dirty="0"/>
            </a:p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700" b="1" kern="1200" dirty="0" err="1">
                  <a:solidFill>
                    <a:srgbClr val="FF0000"/>
                  </a:solidFill>
                </a:rPr>
                <a:t>Розповідь</a:t>
              </a:r>
              <a:endParaRPr lang="ru-RU" sz="2700" b="1" kern="1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20FDD33F-0BD3-4356-BC3C-7BD83BBA498C}"/>
              </a:ext>
            </a:extLst>
          </p:cNvPr>
          <p:cNvGrpSpPr/>
          <p:nvPr/>
        </p:nvGrpSpPr>
        <p:grpSpPr>
          <a:xfrm>
            <a:off x="4504548" y="1985221"/>
            <a:ext cx="3182904" cy="4132776"/>
            <a:chOff x="3939626" y="0"/>
            <a:chExt cx="3663458" cy="5614576"/>
          </a:xfrm>
        </p:grpSpPr>
        <p:sp>
          <p:nvSpPr>
            <p:cNvPr id="10" name="Прямоугольник: скругленные углы 9">
              <a:extLst>
                <a:ext uri="{FF2B5EF4-FFF2-40B4-BE49-F238E27FC236}">
                  <a16:creationId xmlns:a16="http://schemas.microsoft.com/office/drawing/2014/main" id="{B2DC1B4C-A047-45BE-B2E7-04587DA8089B}"/>
                </a:ext>
              </a:extLst>
            </p:cNvPr>
            <p:cNvSpPr/>
            <p:nvPr/>
          </p:nvSpPr>
          <p:spPr>
            <a:xfrm>
              <a:off x="3939626" y="0"/>
              <a:ext cx="3663458" cy="5614576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рямоугольник: скругленные углы 4">
              <a:extLst>
                <a:ext uri="{FF2B5EF4-FFF2-40B4-BE49-F238E27FC236}">
                  <a16:creationId xmlns:a16="http://schemas.microsoft.com/office/drawing/2014/main" id="{EC9D47BB-CB12-4C4F-963E-C3127ACE8DE8}"/>
                </a:ext>
              </a:extLst>
            </p:cNvPr>
            <p:cNvSpPr txBox="1"/>
            <p:nvPr/>
          </p:nvSpPr>
          <p:spPr>
            <a:xfrm>
              <a:off x="3956905" y="0"/>
              <a:ext cx="3646178" cy="10697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700" b="1" kern="1200" dirty="0" err="1">
                  <a:solidFill>
                    <a:srgbClr val="FF0000"/>
                  </a:solidFill>
                </a:rPr>
                <a:t>Опис</a:t>
              </a:r>
              <a:endParaRPr lang="ru-RU" sz="2700" b="1" kern="1200" dirty="0" err="1">
                <a:solidFill>
                  <a:srgbClr val="FF0000"/>
                </a:solidFill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AD8F0953-1D7B-430B-B357-D60FEF4569B3}"/>
              </a:ext>
            </a:extLst>
          </p:cNvPr>
          <p:cNvGrpSpPr/>
          <p:nvPr/>
        </p:nvGrpSpPr>
        <p:grpSpPr>
          <a:xfrm>
            <a:off x="8529581" y="1883813"/>
            <a:ext cx="3358764" cy="4234184"/>
            <a:chOff x="7877844" y="0"/>
            <a:chExt cx="3663458" cy="5693603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C1479B59-C60F-4A02-8D01-A2A517A2F6E8}"/>
                </a:ext>
              </a:extLst>
            </p:cNvPr>
            <p:cNvSpPr/>
            <p:nvPr/>
          </p:nvSpPr>
          <p:spPr>
            <a:xfrm>
              <a:off x="7877844" y="0"/>
              <a:ext cx="3663458" cy="569360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рямоугольник: скругленные углы 4">
              <a:extLst>
                <a:ext uri="{FF2B5EF4-FFF2-40B4-BE49-F238E27FC236}">
                  <a16:creationId xmlns:a16="http://schemas.microsoft.com/office/drawing/2014/main" id="{0B2AAE8D-A2B7-4EA2-B257-B53B8662A459}"/>
                </a:ext>
              </a:extLst>
            </p:cNvPr>
            <p:cNvSpPr txBox="1"/>
            <p:nvPr/>
          </p:nvSpPr>
          <p:spPr>
            <a:xfrm>
              <a:off x="7877844" y="1"/>
              <a:ext cx="3663458" cy="12965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700" b="1" kern="1200" dirty="0" err="1">
                  <a:solidFill>
                    <a:srgbClr val="FF0000"/>
                  </a:solidFill>
                </a:rPr>
                <a:t>Роздум</a:t>
              </a:r>
              <a:r>
                <a:rPr lang="RU-RU" sz="2700" b="1" kern="1200" dirty="0">
                  <a:solidFill>
                    <a:srgbClr val="FF0000"/>
                  </a:solidFill>
                </a:rPr>
                <a:t> </a:t>
              </a:r>
              <a:endParaRPr lang="ru-RU" sz="2700" kern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7" name="Прямоугольник: скругленные углы 4">
            <a:extLst>
              <a:ext uri="{FF2B5EF4-FFF2-40B4-BE49-F238E27FC236}">
                <a16:creationId xmlns:a16="http://schemas.microsoft.com/office/drawing/2014/main" id="{D6528BC2-53AD-4334-9193-02AF847176E4}"/>
              </a:ext>
            </a:extLst>
          </p:cNvPr>
          <p:cNvSpPr txBox="1"/>
          <p:nvPr/>
        </p:nvSpPr>
        <p:spPr>
          <a:xfrm>
            <a:off x="709942" y="3429000"/>
            <a:ext cx="2831602" cy="1593707"/>
          </a:xfrm>
          <a:prstGeom prst="rect">
            <a:avLst/>
          </a:prstGeom>
          <a:solidFill>
            <a:schemeClr val="accent6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8100" tIns="28575" rIns="38100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000" kern="1200" dirty="0" err="1"/>
              <a:t>Розповідається</a:t>
            </a:r>
            <a:r>
              <a:rPr lang="RU-RU" sz="2000" kern="1200" dirty="0"/>
              <a:t> про </a:t>
            </a:r>
            <a:r>
              <a:rPr lang="RU-RU" sz="2000" kern="1200" dirty="0" err="1"/>
              <a:t>певні</a:t>
            </a:r>
            <a:r>
              <a:rPr lang="RU-RU" sz="2000" kern="1200" dirty="0"/>
              <a:t> </a:t>
            </a:r>
            <a:r>
              <a:rPr lang="RU-RU" sz="2000" kern="1200" dirty="0" err="1"/>
              <a:t>події</a:t>
            </a:r>
            <a:r>
              <a:rPr lang="RU-RU" sz="2000" kern="1200" dirty="0"/>
              <a:t>. </a:t>
            </a:r>
            <a:endParaRPr lang="ru-RU" sz="2000" kern="1200" dirty="0"/>
          </a:p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000" kern="1200" dirty="0" err="1">
                <a:solidFill>
                  <a:srgbClr val="FF0000"/>
                </a:solidFill>
              </a:rPr>
              <a:t>Питання</a:t>
            </a:r>
            <a:r>
              <a:rPr lang="RU-RU" sz="2000" kern="1200" dirty="0"/>
              <a:t> </a:t>
            </a:r>
            <a:r>
              <a:rPr lang="RU-RU" sz="2000" b="1" i="1" kern="1200" dirty="0">
                <a:solidFill>
                  <a:srgbClr val="002060"/>
                </a:solidFill>
              </a:rPr>
              <a:t>що? де? коли? </a:t>
            </a:r>
            <a:r>
              <a:rPr lang="RU-RU" sz="2000" b="1" i="1" kern="1200" dirty="0" err="1">
                <a:solidFill>
                  <a:srgbClr val="002060"/>
                </a:solidFill>
              </a:rPr>
              <a:t>що</a:t>
            </a:r>
            <a:r>
              <a:rPr lang="RU-RU" sz="2000" b="1" i="1" kern="1200" dirty="0">
                <a:solidFill>
                  <a:srgbClr val="002060"/>
                </a:solidFill>
              </a:rPr>
              <a:t> </a:t>
            </a:r>
            <a:r>
              <a:rPr lang="RU-RU" sz="2000" b="1" i="1" kern="1200" dirty="0" err="1">
                <a:solidFill>
                  <a:srgbClr val="002060"/>
                </a:solidFill>
              </a:rPr>
              <a:t>відбулось</a:t>
            </a:r>
            <a:r>
              <a:rPr lang="RU-RU" sz="2000" b="1" i="1" kern="1200" dirty="0">
                <a:solidFill>
                  <a:srgbClr val="002060"/>
                </a:solidFill>
              </a:rPr>
              <a:t>?</a:t>
            </a:r>
            <a:endParaRPr lang="ru-RU" sz="2000" b="1" i="1" kern="1200" dirty="0">
              <a:solidFill>
                <a:srgbClr val="002060"/>
              </a:solidFill>
            </a:endParaRPr>
          </a:p>
        </p:txBody>
      </p:sp>
      <p:sp>
        <p:nvSpPr>
          <p:cNvPr id="20" name="Прямоугольник: скругленные углы 4">
            <a:extLst>
              <a:ext uri="{FF2B5EF4-FFF2-40B4-BE49-F238E27FC236}">
                <a16:creationId xmlns:a16="http://schemas.microsoft.com/office/drawing/2014/main" id="{998EF101-1E74-44AC-A093-EBEFE2A87A14}"/>
              </a:ext>
            </a:extLst>
          </p:cNvPr>
          <p:cNvSpPr txBox="1"/>
          <p:nvPr/>
        </p:nvSpPr>
        <p:spPr>
          <a:xfrm>
            <a:off x="4680199" y="3479037"/>
            <a:ext cx="2831602" cy="1593707"/>
          </a:xfrm>
          <a:prstGeom prst="rect">
            <a:avLst/>
          </a:prstGeom>
          <a:solidFill>
            <a:schemeClr val="accent6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8100" tIns="28575" rIns="38100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000" kern="1200" dirty="0" err="1"/>
              <a:t>Описуються</a:t>
            </a:r>
            <a:r>
              <a:rPr lang="RU-RU" sz="2000" kern="1200" dirty="0"/>
              <a:t> люди, </a:t>
            </a:r>
            <a:r>
              <a:rPr lang="RU-RU" sz="2000" kern="1200" dirty="0" err="1"/>
              <a:t>тварини</a:t>
            </a:r>
            <a:r>
              <a:rPr lang="RU-RU" sz="2000" kern="1200" dirty="0"/>
              <a:t>, </a:t>
            </a:r>
            <a:r>
              <a:rPr lang="RU-RU" sz="2000" kern="1200" dirty="0" err="1"/>
              <a:t>предмети</a:t>
            </a:r>
            <a:r>
              <a:rPr lang="RU-RU" sz="2000" kern="1200" dirty="0"/>
              <a:t>, </a:t>
            </a:r>
            <a:r>
              <a:rPr lang="RU-RU" sz="2000" kern="1200" dirty="0" err="1"/>
              <a:t>явища</a:t>
            </a:r>
            <a:r>
              <a:rPr lang="RU-RU" sz="2000" kern="1200" dirty="0"/>
              <a:t>. </a:t>
            </a:r>
            <a:endParaRPr lang="ru-RU" sz="2000" kern="1200" dirty="0"/>
          </a:p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000" kern="1200" dirty="0" err="1">
                <a:solidFill>
                  <a:srgbClr val="FF0000"/>
                </a:solidFill>
              </a:rPr>
              <a:t>Питання</a:t>
            </a:r>
            <a:r>
              <a:rPr lang="RU-RU" sz="2000" kern="1200" dirty="0"/>
              <a:t> </a:t>
            </a:r>
            <a:r>
              <a:rPr lang="RU-RU" sz="2000" b="1" i="1" kern="1200" dirty="0">
                <a:solidFill>
                  <a:srgbClr val="002060"/>
                </a:solidFill>
              </a:rPr>
              <a:t>який? </a:t>
            </a:r>
            <a:r>
              <a:rPr lang="RU-RU" sz="2000" b="1" i="1" kern="1200" dirty="0" err="1">
                <a:solidFill>
                  <a:srgbClr val="002060"/>
                </a:solidFill>
              </a:rPr>
              <a:t>які</a:t>
            </a:r>
            <a:r>
              <a:rPr lang="RU-RU" sz="2000" b="1" i="1" kern="1200" dirty="0">
                <a:solidFill>
                  <a:srgbClr val="002060"/>
                </a:solidFill>
              </a:rPr>
              <a:t>? </a:t>
            </a:r>
            <a:r>
              <a:rPr lang="RU-RU" sz="2000" b="1" i="1" kern="1200" dirty="0" err="1">
                <a:solidFill>
                  <a:srgbClr val="002060"/>
                </a:solidFill>
              </a:rPr>
              <a:t>чиє</a:t>
            </a:r>
            <a:r>
              <a:rPr lang="RU-RU" sz="2000" b="1" i="1" kern="1200" dirty="0">
                <a:solidFill>
                  <a:srgbClr val="002060"/>
                </a:solidFill>
              </a:rPr>
              <a:t>?</a:t>
            </a:r>
            <a:r>
              <a:rPr lang="RU-RU" sz="2000" kern="1200" dirty="0">
                <a:solidFill>
                  <a:srgbClr val="002060"/>
                </a:solidFill>
              </a:rPr>
              <a:t> </a:t>
            </a:r>
            <a:endParaRPr lang="ru-RU" sz="2000" kern="1200" dirty="0">
              <a:solidFill>
                <a:srgbClr val="002060"/>
              </a:solidFill>
            </a:endParaRPr>
          </a:p>
        </p:txBody>
      </p:sp>
      <p:sp>
        <p:nvSpPr>
          <p:cNvPr id="23" name="Прямоугольник: скругленные углы 4">
            <a:extLst>
              <a:ext uri="{FF2B5EF4-FFF2-40B4-BE49-F238E27FC236}">
                <a16:creationId xmlns:a16="http://schemas.microsoft.com/office/drawing/2014/main" id="{7E3044DA-A1D2-46B2-BDBC-AD2D92A39936}"/>
              </a:ext>
            </a:extLst>
          </p:cNvPr>
          <p:cNvSpPr txBox="1"/>
          <p:nvPr/>
        </p:nvSpPr>
        <p:spPr>
          <a:xfrm>
            <a:off x="8793162" y="3551243"/>
            <a:ext cx="2831602" cy="1593707"/>
          </a:xfrm>
          <a:prstGeom prst="rect">
            <a:avLst/>
          </a:prstGeom>
          <a:solidFill>
            <a:schemeClr val="accent6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8100" tIns="28575" rIns="38100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000" kern="1200" dirty="0" err="1"/>
              <a:t>Пояснюється,доводиться</a:t>
            </a:r>
            <a:r>
              <a:rPr lang="RU-RU" sz="2000" kern="1200" dirty="0"/>
              <a:t> </a:t>
            </a:r>
            <a:r>
              <a:rPr lang="RU-RU" sz="2000" kern="1200" dirty="0" err="1"/>
              <a:t>щось</a:t>
            </a:r>
            <a:r>
              <a:rPr lang="RU-RU" sz="2000" kern="1200" dirty="0"/>
              <a:t>; автор </a:t>
            </a:r>
            <a:r>
              <a:rPr lang="RU-RU" sz="2000" kern="1200" dirty="0" err="1"/>
              <a:t>обмірковує</a:t>
            </a:r>
            <a:r>
              <a:rPr lang="RU-RU" sz="2000" kern="1200" dirty="0"/>
              <a:t> </a:t>
            </a:r>
            <a:r>
              <a:rPr lang="RU-RU" sz="2000" kern="1200" dirty="0" err="1"/>
              <a:t>події,дає</a:t>
            </a:r>
            <a:r>
              <a:rPr lang="RU-RU" sz="2000" kern="1200" dirty="0"/>
              <a:t> їм </a:t>
            </a:r>
            <a:r>
              <a:rPr lang="RU-RU" sz="2000" kern="1200" dirty="0" err="1"/>
              <a:t>оцінку</a:t>
            </a:r>
            <a:r>
              <a:rPr lang="RU-RU" sz="2000" kern="1200" dirty="0"/>
              <a:t>.  </a:t>
            </a:r>
            <a:endParaRPr lang="ru-RU" sz="2000" kern="1200" dirty="0"/>
          </a:p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000" kern="1200" dirty="0" err="1">
                <a:solidFill>
                  <a:srgbClr val="FF0000"/>
                </a:solidFill>
              </a:rPr>
              <a:t>Питання</a:t>
            </a:r>
            <a:r>
              <a:rPr lang="RU-RU" sz="2000" kern="1200" dirty="0">
                <a:solidFill>
                  <a:srgbClr val="FF0000"/>
                </a:solidFill>
              </a:rPr>
              <a:t> </a:t>
            </a:r>
            <a:r>
              <a:rPr lang="RU-RU" sz="2000" b="1" i="1" kern="1200" dirty="0" err="1">
                <a:solidFill>
                  <a:srgbClr val="002060"/>
                </a:solidFill>
              </a:rPr>
              <a:t>чому</a:t>
            </a:r>
            <a:r>
              <a:rPr lang="RU-RU" sz="2000" b="1" i="1" kern="1200" dirty="0">
                <a:solidFill>
                  <a:srgbClr val="002060"/>
                </a:solidFill>
              </a:rPr>
              <a:t>? </a:t>
            </a:r>
            <a:r>
              <a:rPr lang="RU-RU" sz="2000" b="1" i="1" kern="1200" dirty="0" err="1">
                <a:solidFill>
                  <a:srgbClr val="002060"/>
                </a:solidFill>
              </a:rPr>
              <a:t>навіщо</a:t>
            </a:r>
            <a:r>
              <a:rPr lang="RU-RU" sz="2000" b="1" i="1" kern="1200" dirty="0">
                <a:solidFill>
                  <a:srgbClr val="002060"/>
                </a:solidFill>
              </a:rPr>
              <a:t>?</a:t>
            </a:r>
            <a:endParaRPr lang="ru-RU" sz="2000" b="1" i="1" kern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881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3EB19808-8C35-49BB-8779-652D325FE1F4}"/>
              </a:ext>
            </a:extLst>
          </p:cNvPr>
          <p:cNvSpPr/>
          <p:nvPr/>
        </p:nvSpPr>
        <p:spPr>
          <a:xfrm>
            <a:off x="1234911" y="356435"/>
            <a:ext cx="10218655" cy="8953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0000"/>
                </a:solidFill>
              </a:rPr>
              <a:t>«Я – художник»</a:t>
            </a:r>
            <a:endParaRPr lang="ru-UA" sz="3600" b="1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1810702B-1BF1-475D-8441-BA60E06D0362}"/>
              </a:ext>
            </a:extLst>
          </p:cNvPr>
          <p:cNvSpPr/>
          <p:nvPr/>
        </p:nvSpPr>
        <p:spPr>
          <a:xfrm>
            <a:off x="683581" y="5257800"/>
            <a:ext cx="3623065" cy="1099097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https://youtu.be/CMGVusDATUs</a:t>
            </a:r>
            <a:endParaRPr lang="ru-UA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52C3C0A1-E376-46C0-BE51-B884D2C1FBD4}"/>
              </a:ext>
            </a:extLst>
          </p:cNvPr>
          <p:cNvSpPr/>
          <p:nvPr/>
        </p:nvSpPr>
        <p:spPr>
          <a:xfrm>
            <a:off x="4492101" y="2290440"/>
            <a:ext cx="6568682" cy="22991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uk-UA" sz="2000" dirty="0">
                <a:solidFill>
                  <a:schemeClr val="bg2">
                    <a:lumMod val="25000"/>
                  </a:schemeClr>
                </a:solidFill>
              </a:rPr>
              <a:t>Послухайте поезію П. Тичини «Гаї </a:t>
            </a:r>
            <a:r>
              <a:rPr lang="uk-UA" sz="2000" dirty="0" err="1">
                <a:solidFill>
                  <a:schemeClr val="bg2">
                    <a:lumMod val="25000"/>
                  </a:schemeClr>
                </a:solidFill>
              </a:rPr>
              <a:t>шумлять</a:t>
            </a:r>
            <a:r>
              <a:rPr lang="uk-UA" sz="2000" dirty="0">
                <a:solidFill>
                  <a:schemeClr val="bg2">
                    <a:lumMod val="25000"/>
                  </a:schemeClr>
                </a:solidFill>
              </a:rPr>
              <a:t>». </a:t>
            </a:r>
          </a:p>
          <a:p>
            <a:pPr algn="ctr"/>
            <a:r>
              <a:rPr lang="uk-UA" sz="2000" dirty="0">
                <a:solidFill>
                  <a:schemeClr val="bg2">
                    <a:lumMod val="25000"/>
                  </a:schemeClr>
                </a:solidFill>
              </a:rPr>
              <a:t>Яку картину ви уявили ?</a:t>
            </a:r>
          </a:p>
          <a:p>
            <a:pPr algn="ctr"/>
            <a:r>
              <a:rPr lang="uk-UA" sz="2000" dirty="0">
                <a:solidFill>
                  <a:schemeClr val="bg2">
                    <a:lumMod val="25000"/>
                  </a:schemeClr>
                </a:solidFill>
              </a:rPr>
              <a:t>2. Які емоції переживає поет, спостерігаючи картини природи?</a:t>
            </a:r>
          </a:p>
          <a:p>
            <a:pPr algn="ctr"/>
            <a:r>
              <a:rPr lang="uk-UA" sz="2000" dirty="0">
                <a:solidFill>
                  <a:schemeClr val="bg2">
                    <a:lumMod val="25000"/>
                  </a:schemeClr>
                </a:solidFill>
              </a:rPr>
              <a:t>2. Який куточок природи в нашому селищі ваш улюблений? Опишіть його (2 – 3 речення)</a:t>
            </a:r>
          </a:p>
          <a:p>
            <a:pPr marL="342900" indent="-342900" algn="ctr">
              <a:buAutoNum type="arabicPeriod"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194218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D8D17E5-65B9-4109-87F0-6A03F7F39261}"/>
              </a:ext>
            </a:extLst>
          </p:cNvPr>
          <p:cNvSpPr/>
          <p:nvPr/>
        </p:nvSpPr>
        <p:spPr>
          <a:xfrm>
            <a:off x="1524000" y="344010"/>
            <a:ext cx="9335677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rgbClr val="FF0000"/>
                </a:solidFill>
              </a:rPr>
              <a:t>Ранок у лісі</a:t>
            </a:r>
            <a:endParaRPr lang="ru-UA" sz="40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66080E3-FCCB-412B-B6DE-FD75A4182216}"/>
              </a:ext>
            </a:extLst>
          </p:cNvPr>
          <p:cNvSpPr/>
          <p:nvPr/>
        </p:nvSpPr>
        <p:spPr>
          <a:xfrm>
            <a:off x="330723" y="1817802"/>
            <a:ext cx="11722230" cy="46117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800" b="1" i="1" dirty="0"/>
              <a:t>Ліс ще дрімає в передранішній тиші… Непорушно стоять дерева, загорнені в сутінь, рясно вкриті краплистою росою. Тихо навкруги, мертво… Лиш де-не-де прокинеться пташка, непевним голосом обізветься зі свого затишку. Ліс ще дрімає, а з синім небом уже щось діється: воно то зблідне, наче від жаху, то спалахне сяйвом, наче від радощів.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800" b="1" i="1" dirty="0"/>
              <a:t>	Небо міниться, небо грає усякими барвами, блідим сяйвом торкає вершечки чорного лісу.. Стрепенувся врешті ліс і собі заграв… Зашепотіли збуджені листочки, оповідаючи сни свої, заметушилась в травиці комашня, розітнулося в гущині голосне щебетання й полинуло високо — туди, де небо міниться, де небо грає всякими барвами…                                            (М. Коцюбинський)</a:t>
            </a:r>
          </a:p>
        </p:txBody>
      </p:sp>
    </p:spTree>
    <p:extLst>
      <p:ext uri="{BB962C8B-B14F-4D97-AF65-F5344CB8AC3E}">
        <p14:creationId xmlns:p14="http://schemas.microsoft.com/office/powerpoint/2010/main" val="3479912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У Києві висадили близько півгектара нового лісу | НашКиїв.UA">
            <a:extLst>
              <a:ext uri="{FF2B5EF4-FFF2-40B4-BE49-F238E27FC236}">
                <a16:creationId xmlns:a16="http://schemas.microsoft.com/office/drawing/2014/main" id="{35D2C7A9-64A0-4F35-AC89-FAD31971E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86" y="779693"/>
            <a:ext cx="5009406" cy="290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уди можна полетіти з серпня по жовтень 2021: море, гори і кращі ідеї для  відпочинку — УНІАН">
            <a:extLst>
              <a:ext uri="{FF2B5EF4-FFF2-40B4-BE49-F238E27FC236}">
                <a16:creationId xmlns:a16="http://schemas.microsoft.com/office/drawing/2014/main" id="{531D7543-CB17-4F57-B1BE-FBA9FB5CD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007" y="447481"/>
            <a:ext cx="4884877" cy="325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Заборона відвідування лісів: чи є вплив на кількість пожеж на Полтавщині">
            <a:extLst>
              <a:ext uri="{FF2B5EF4-FFF2-40B4-BE49-F238E27FC236}">
                <a16:creationId xmlns:a16="http://schemas.microsoft.com/office/drawing/2014/main" id="{08CEB7AD-DADB-44F9-BFF6-D8E76C45D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86" y="3833203"/>
            <a:ext cx="5060509" cy="284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голос вод :: Responsible-earthlings.com">
            <a:extLst>
              <a:ext uri="{FF2B5EF4-FFF2-40B4-BE49-F238E27FC236}">
                <a16:creationId xmlns:a16="http://schemas.microsoft.com/office/drawing/2014/main" id="{9A71DC06-64F1-4254-9994-A74817AF8C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9"/>
          <a:stretch/>
        </p:blipFill>
        <p:spPr bwMode="auto">
          <a:xfrm>
            <a:off x="7062008" y="3827343"/>
            <a:ext cx="4754204" cy="290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9C9B7DA9-4162-4C6E-BA82-62E6DEDD38A0}"/>
              </a:ext>
            </a:extLst>
          </p:cNvPr>
          <p:cNvSpPr/>
          <p:nvPr/>
        </p:nvSpPr>
        <p:spPr>
          <a:xfrm>
            <a:off x="268664" y="86312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1</a:t>
            </a:r>
            <a:endParaRPr lang="ru-UA" dirty="0"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CB61F196-0856-40B1-BA13-CDEE65652923}"/>
              </a:ext>
            </a:extLst>
          </p:cNvPr>
          <p:cNvSpPr/>
          <p:nvPr/>
        </p:nvSpPr>
        <p:spPr>
          <a:xfrm>
            <a:off x="7203305" y="3953242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4</a:t>
            </a:r>
            <a:endParaRPr lang="ru-UA" dirty="0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13EB244B-05E8-4234-BDB3-36C79D45A5E6}"/>
              </a:ext>
            </a:extLst>
          </p:cNvPr>
          <p:cNvSpPr/>
          <p:nvPr/>
        </p:nvSpPr>
        <p:spPr>
          <a:xfrm>
            <a:off x="268664" y="3972719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3</a:t>
            </a:r>
            <a:endParaRPr lang="ru-UA" dirty="0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3C9CE07E-DA38-4BAA-9C71-5141D8A255AB}"/>
              </a:ext>
            </a:extLst>
          </p:cNvPr>
          <p:cNvSpPr/>
          <p:nvPr/>
        </p:nvSpPr>
        <p:spPr>
          <a:xfrm>
            <a:off x="7195105" y="573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2</a:t>
            </a:r>
            <a:endParaRPr lang="ru-UA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8811907-CB9B-4072-9B69-6B273E6A2A77}"/>
              </a:ext>
            </a:extLst>
          </p:cNvPr>
          <p:cNvSpPr/>
          <p:nvPr/>
        </p:nvSpPr>
        <p:spPr>
          <a:xfrm>
            <a:off x="575035" y="0"/>
            <a:ext cx="5177108" cy="63280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Яка картинка найбільше за змістом підходить до прочитаного тексту?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139036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B6ED75-9095-4BB6-BA1A-3F8CE47E14EE}"/>
              </a:ext>
            </a:extLst>
          </p:cNvPr>
          <p:cNvSpPr/>
          <p:nvPr/>
        </p:nvSpPr>
        <p:spPr>
          <a:xfrm>
            <a:off x="3676453" y="344651"/>
            <a:ext cx="4477733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err="1"/>
              <a:t>Сенкан</a:t>
            </a:r>
            <a:endParaRPr lang="ru-UA" sz="4000" b="1" dirty="0"/>
          </a:p>
        </p:txBody>
      </p:sp>
      <p:sp>
        <p:nvSpPr>
          <p:cNvPr id="6" name="Прямоугольник: один верхний угол скругленный, другой — усеченный 5">
            <a:extLst>
              <a:ext uri="{FF2B5EF4-FFF2-40B4-BE49-F238E27FC236}">
                <a16:creationId xmlns:a16="http://schemas.microsoft.com/office/drawing/2014/main" id="{54C66CB3-C831-47E4-A916-ED793B2876B8}"/>
              </a:ext>
            </a:extLst>
          </p:cNvPr>
          <p:cNvSpPr/>
          <p:nvPr/>
        </p:nvSpPr>
        <p:spPr>
          <a:xfrm>
            <a:off x="1168924" y="1781668"/>
            <a:ext cx="5580669" cy="4468304"/>
          </a:xfrm>
          <a:prstGeom prst="snipRoundRect">
            <a:avLst>
              <a:gd name="adj1" fmla="val 16667"/>
              <a:gd name="adj2" fmla="val 16237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err="1">
                <a:solidFill>
                  <a:srgbClr val="FFFF00"/>
                </a:solidFill>
              </a:rPr>
              <a:t>Сенкан</a:t>
            </a:r>
            <a:r>
              <a:rPr lang="uk-UA" sz="2400" b="1" dirty="0">
                <a:solidFill>
                  <a:srgbClr val="FFFF00"/>
                </a:solidFill>
              </a:rPr>
              <a:t> – вірш з 5 рядків</a:t>
            </a:r>
            <a:endParaRPr lang="uk-UA" b="1" dirty="0">
              <a:solidFill>
                <a:srgbClr val="FFFF00"/>
              </a:solidFill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b="1" i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тема (іменник).</a:t>
            </a:r>
            <a:endParaRPr lang="ru-UA" sz="20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b="1" i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опис теми (два прикметники).</a:t>
            </a:r>
            <a:endParaRPr lang="ru-UA" sz="20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b="1" i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називає дію, пов’язану з темою, складається з трьох дієслів.</a:t>
            </a:r>
            <a:endParaRPr lang="ru-UA" sz="20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000" b="1" i="1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фраза, переважно з 4-х слів, висловлює ставлення до теми, почуття.</a:t>
            </a:r>
            <a:endParaRPr lang="ru-UA" sz="20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uk-UA" sz="2000" b="1" i="1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одне слово – синонім до слова(теми), ніби висновок вірша.</a:t>
            </a:r>
            <a:endParaRPr lang="ru-UA" sz="20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uk-UA" dirty="0"/>
          </a:p>
          <a:p>
            <a:pPr algn="ctr"/>
            <a:endParaRPr lang="ru-UA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9957546-B248-4C5B-96EA-4A6EC69CFA30}"/>
              </a:ext>
            </a:extLst>
          </p:cNvPr>
          <p:cNvSpPr/>
          <p:nvPr/>
        </p:nvSpPr>
        <p:spPr>
          <a:xfrm>
            <a:off x="7663992" y="2856322"/>
            <a:ext cx="3751868" cy="19042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Складіть </a:t>
            </a:r>
            <a:r>
              <a:rPr lang="uk-UA" sz="2400" b="1" dirty="0" err="1"/>
              <a:t>сенкан</a:t>
            </a:r>
            <a:r>
              <a:rPr lang="uk-UA" sz="2400" b="1" dirty="0"/>
              <a:t> до слова </a:t>
            </a:r>
            <a:r>
              <a:rPr lang="uk-UA" sz="3200" b="1" dirty="0">
                <a:solidFill>
                  <a:srgbClr val="FFFF00"/>
                </a:solidFill>
              </a:rPr>
              <a:t>ЛІС</a:t>
            </a:r>
            <a:endParaRPr lang="ru-UA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384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6EA18F3-2BD4-4019-8FE8-03066F8A3024}"/>
              </a:ext>
            </a:extLst>
          </p:cNvPr>
          <p:cNvSpPr/>
          <p:nvPr/>
        </p:nvSpPr>
        <p:spPr>
          <a:xfrm>
            <a:off x="810706" y="344650"/>
            <a:ext cx="10642862" cy="588646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u="sng" dirty="0">
                <a:solidFill>
                  <a:srgbClr val="FFFF00"/>
                </a:solidFill>
              </a:rPr>
              <a:t>Асинхронно:</a:t>
            </a:r>
          </a:p>
          <a:p>
            <a:pPr algn="ctr"/>
            <a:r>
              <a:rPr lang="uk-UA" sz="4000" b="1" dirty="0">
                <a:solidFill>
                  <a:srgbClr val="FF0000"/>
                </a:solidFill>
              </a:rPr>
              <a:t>ЗАВДАННЯ НА ВИБІР: </a:t>
            </a:r>
          </a:p>
          <a:p>
            <a:pPr marL="742950" indent="-742950" algn="ctr">
              <a:buAutoNum type="arabicPeriod"/>
            </a:pPr>
            <a:r>
              <a:rPr lang="uk-UA" sz="4000" b="1" dirty="0"/>
              <a:t>Намалюй свій улюблений куточок природи.</a:t>
            </a:r>
          </a:p>
          <a:p>
            <a:pPr marL="742950" indent="-742950" algn="ctr">
              <a:buAutoNum type="arabicPeriod"/>
            </a:pPr>
            <a:r>
              <a:rPr lang="uk-UA" sz="4000" b="1" dirty="0"/>
              <a:t>АБО:</a:t>
            </a:r>
          </a:p>
          <a:p>
            <a:pPr algn="ctr"/>
            <a:r>
              <a:rPr lang="uk-UA" sz="4000" b="1" dirty="0"/>
              <a:t>Склади 6 запитань за темою «Стилі та типи мовлення»</a:t>
            </a:r>
          </a:p>
          <a:p>
            <a:pPr algn="ctr"/>
            <a:endParaRPr lang="uk-UA" sz="4000" b="1" dirty="0"/>
          </a:p>
          <a:p>
            <a:pPr algn="ctr"/>
            <a:endParaRPr lang="ru-UA" sz="4000" b="1" dirty="0"/>
          </a:p>
        </p:txBody>
      </p:sp>
    </p:spTree>
    <p:extLst>
      <p:ext uri="{BB962C8B-B14F-4D97-AF65-F5344CB8AC3E}">
        <p14:creationId xmlns:p14="http://schemas.microsoft.com/office/powerpoint/2010/main" val="3096777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5F7178-A8B2-4E33-8D97-8AC85FE0AF0B}"/>
              </a:ext>
            </a:extLst>
          </p:cNvPr>
          <p:cNvSpPr/>
          <p:nvPr/>
        </p:nvSpPr>
        <p:spPr>
          <a:xfrm>
            <a:off x="2243579" y="326651"/>
            <a:ext cx="8164899" cy="127354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70C0"/>
                </a:solidFill>
              </a:rPr>
              <a:t>Рефлексія</a:t>
            </a:r>
            <a:endParaRPr lang="ru-UA" sz="28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F897046-5F56-4755-B635-9F68920C74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t="59450" r="20601" b="12201"/>
          <a:stretch/>
        </p:blipFill>
        <p:spPr>
          <a:xfrm>
            <a:off x="1130802" y="2176291"/>
            <a:ext cx="2225553" cy="109254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9666E0-E5FC-4CB2-873C-2D467FBBCA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0" t="34250" r="20601" b="40550"/>
          <a:stretch/>
        </p:blipFill>
        <p:spPr>
          <a:xfrm>
            <a:off x="1130802" y="3353389"/>
            <a:ext cx="2225553" cy="116656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80BFB94-A4EC-4B52-B5BF-872423D558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0" t="9050" r="21651" b="65750"/>
          <a:stretch/>
        </p:blipFill>
        <p:spPr>
          <a:xfrm>
            <a:off x="1130802" y="4604505"/>
            <a:ext cx="2225553" cy="1131132"/>
          </a:xfrm>
          <a:prstGeom prst="rect">
            <a:avLst/>
          </a:prstGeom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D651B54-997B-4A54-844E-75E9AEB20972}"/>
              </a:ext>
            </a:extLst>
          </p:cNvPr>
          <p:cNvSpPr/>
          <p:nvPr/>
        </p:nvSpPr>
        <p:spPr>
          <a:xfrm>
            <a:off x="6433071" y="2101607"/>
            <a:ext cx="3839439" cy="91440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Я все </a:t>
            </a:r>
            <a:r>
              <a:rPr lang="ru-RU" sz="24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зрозумів</a:t>
            </a:r>
            <a:endParaRPr lang="ru-UA" sz="24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37AE9B4C-82CA-449C-B9D2-A681F314C857}"/>
              </a:ext>
            </a:extLst>
          </p:cNvPr>
          <p:cNvSpPr/>
          <p:nvPr/>
        </p:nvSpPr>
        <p:spPr>
          <a:xfrm>
            <a:off x="5706978" y="3395663"/>
            <a:ext cx="3839439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Я не </a:t>
            </a:r>
            <a:r>
              <a:rPr lang="ru-RU" sz="2400" b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зовсім</a:t>
            </a:r>
            <a:r>
              <a:rPr lang="ru-RU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 </a:t>
            </a:r>
            <a:r>
              <a:rPr lang="ru-RU" sz="2400" b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зрозумів</a:t>
            </a:r>
            <a:r>
              <a:rPr lang="ru-RU" sz="24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 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68E1C68A-5008-49B8-B73C-39CE225B2765}"/>
              </a:ext>
            </a:extLst>
          </p:cNvPr>
          <p:cNvSpPr/>
          <p:nvPr/>
        </p:nvSpPr>
        <p:spPr>
          <a:xfrm>
            <a:off x="4406308" y="4800600"/>
            <a:ext cx="3839439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Я  не </a:t>
            </a:r>
            <a:r>
              <a:rPr lang="ru-RU" sz="2400" b="1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Print" panose="02000600000000000000" pitchFamily="2" charset="0"/>
                <a:cs typeface="Times New Roman" pitchFamily="18" charset="0"/>
              </a:rPr>
              <a:t>зрозумів</a:t>
            </a:r>
            <a:endParaRPr lang="ru-UA" sz="24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492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423867-B8CD-4197-A3B7-F7FDB18C1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72D32B-2544-48A8-A1E6-FD1D94F1F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 descr="Фон природа для детей - 80 фото">
            <a:extLst>
              <a:ext uri="{FF2B5EF4-FFF2-40B4-BE49-F238E27FC236}">
                <a16:creationId xmlns:a16="http://schemas.microsoft.com/office/drawing/2014/main" id="{57232D5A-7B71-470D-AA04-03405D2DA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42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24297CB-7B22-45DE-BBDA-6D001284DDBD}"/>
              </a:ext>
            </a:extLst>
          </p:cNvPr>
          <p:cNvSpPr/>
          <p:nvPr/>
        </p:nvSpPr>
        <p:spPr>
          <a:xfrm>
            <a:off x="2243579" y="326651"/>
            <a:ext cx="8164899" cy="18886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70C0"/>
                </a:solidFill>
              </a:rPr>
              <a:t>Дякую за співпрацю!</a:t>
            </a:r>
          </a:p>
          <a:p>
            <a:pPr algn="ctr"/>
            <a:r>
              <a:rPr lang="uk-UA" sz="2800" b="1" dirty="0">
                <a:solidFill>
                  <a:srgbClr val="0070C0"/>
                </a:solidFill>
              </a:rPr>
              <a:t>Бажаю творчих успіхів!</a:t>
            </a:r>
            <a:endParaRPr lang="ru-UA" sz="2800" b="1" dirty="0">
              <a:solidFill>
                <a:srgbClr val="0070C0"/>
              </a:solidFill>
            </a:endParaRPr>
          </a:p>
        </p:txBody>
      </p:sp>
      <p:pic>
        <p:nvPicPr>
          <p:cNvPr id="9" name="Picture 7" descr="%D1%81%D0%BE%D0%BB%D0%BD%D1%86%D0%B5%20%D1%81%20%D0%BB%D1%83%D1%87%D0%B0%D0%BC%D0%B8">
            <a:extLst>
              <a:ext uri="{FF2B5EF4-FFF2-40B4-BE49-F238E27FC236}">
                <a16:creationId xmlns:a16="http://schemas.microsoft.com/office/drawing/2014/main" id="{1D2436E8-8B87-45F4-B4A5-A76653A783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993" y="2316163"/>
            <a:ext cx="4491038" cy="4502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492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513</Words>
  <Application>Microsoft Office PowerPoint</Application>
  <PresentationFormat>Широкоэкранный</PresentationFormat>
  <Paragraphs>77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Segoe Print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Олена Гаврилюк</dc:creator>
  <cp:lastModifiedBy>Олена Гаврилюк</cp:lastModifiedBy>
  <cp:revision>19</cp:revision>
  <dcterms:created xsi:type="dcterms:W3CDTF">2023-02-13T18:42:39Z</dcterms:created>
  <dcterms:modified xsi:type="dcterms:W3CDTF">2023-02-15T13:52:50Z</dcterms:modified>
</cp:coreProperties>
</file>