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946" y="52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B01D205-CE03-40A0-9DCC-DF3DD089D97F}" type="slidenum">
              <a:rPr lang="uk-UA" smtClean="0"/>
              <a:t>‹#›</a:t>
            </a:fld>
            <a:endParaRPr lang="uk-UA" dirty="0"/>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4" name="Date Placeholder 3"/>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B01D205-CE03-40A0-9DCC-DF3DD089D97F}" type="slidenum">
              <a:rPr lang="uk-UA" smtClean="0"/>
              <a:t>‹#›</a:t>
            </a:fld>
            <a:endParaRPr lang="uk-UA" dirty="0"/>
          </a:p>
        </p:txBody>
      </p:sp>
      <p:sp>
        <p:nvSpPr>
          <p:cNvPr id="8" name="Content Placeholder 7"/>
          <p:cNvSpPr>
            <a:spLocks noGrp="1"/>
          </p:cNvSpPr>
          <p:nvPr>
            <p:ph sz="quarter" idx="13"/>
          </p:nvPr>
        </p:nvSpPr>
        <p:spPr>
          <a:xfrm>
            <a:off x="609600" y="1600200"/>
            <a:ext cx="79248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5" name="Date Placeholder 4"/>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6" name="Footer Placeholder 5"/>
          <p:cNvSpPr>
            <a:spLocks noGrp="1"/>
          </p:cNvSpPr>
          <p:nvPr>
            <p:ph type="ftr" sz="quarter" idx="11"/>
          </p:nvPr>
        </p:nvSpPr>
        <p:spPr/>
        <p:txBody>
          <a:bodyPr/>
          <a:lstStyle/>
          <a:p>
            <a:endParaRPr lang="uk-UA" dirty="0"/>
          </a:p>
        </p:txBody>
      </p:sp>
      <p:sp>
        <p:nvSpPr>
          <p:cNvPr id="7" name="Slide Number Placeholder 6"/>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8" name="Footer Placeholder 7"/>
          <p:cNvSpPr>
            <a:spLocks noGrp="1"/>
          </p:cNvSpPr>
          <p:nvPr>
            <p:ph type="ftr" sz="quarter" idx="11"/>
          </p:nvPr>
        </p:nvSpPr>
        <p:spPr/>
        <p:txBody>
          <a:bodyPr/>
          <a:lstStyle/>
          <a:p>
            <a:endParaRPr lang="uk-UA" dirty="0"/>
          </a:p>
        </p:txBody>
      </p:sp>
      <p:sp>
        <p:nvSpPr>
          <p:cNvPr id="9" name="Slide Number Placeholder 8"/>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4" name="Footer Placeholder 3"/>
          <p:cNvSpPr>
            <a:spLocks noGrp="1"/>
          </p:cNvSpPr>
          <p:nvPr>
            <p:ph type="ftr" sz="quarter" idx="11"/>
          </p:nvPr>
        </p:nvSpPr>
        <p:spPr/>
        <p:txBody>
          <a:bodyPr/>
          <a:lstStyle/>
          <a:p>
            <a:endParaRPr lang="uk-UA" dirty="0"/>
          </a:p>
        </p:txBody>
      </p:sp>
      <p:sp>
        <p:nvSpPr>
          <p:cNvPr id="5" name="Slide Number Placeholder 4"/>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3" name="Footer Placeholder 2"/>
          <p:cNvSpPr>
            <a:spLocks noGrp="1"/>
          </p:cNvSpPr>
          <p:nvPr>
            <p:ph type="ftr" sz="quarter" idx="11"/>
          </p:nvPr>
        </p:nvSpPr>
        <p:spPr/>
        <p:txBody>
          <a:bodyPr/>
          <a:lstStyle/>
          <a:p>
            <a:endParaRPr lang="uk-UA" dirty="0"/>
          </a:p>
        </p:txBody>
      </p:sp>
      <p:sp>
        <p:nvSpPr>
          <p:cNvPr id="4" name="Slide Number Placeholder 3"/>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6" name="Footer Placeholder 5"/>
          <p:cNvSpPr>
            <a:spLocks noGrp="1"/>
          </p:cNvSpPr>
          <p:nvPr>
            <p:ph type="ftr" sz="quarter" idx="11"/>
          </p:nvPr>
        </p:nvSpPr>
        <p:spPr/>
        <p:txBody>
          <a:bodyPr/>
          <a:lstStyle/>
          <a:p>
            <a:endParaRPr lang="uk-UA" dirty="0"/>
          </a:p>
        </p:txBody>
      </p:sp>
      <p:sp>
        <p:nvSpPr>
          <p:cNvPr id="7" name="Slide Number Placeholder 6"/>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6" name="Footer Placeholder 5"/>
          <p:cNvSpPr>
            <a:spLocks noGrp="1"/>
          </p:cNvSpPr>
          <p:nvPr>
            <p:ph type="ftr" sz="quarter" idx="11"/>
          </p:nvPr>
        </p:nvSpPr>
        <p:spPr/>
        <p:txBody>
          <a:bodyPr/>
          <a:lstStyle/>
          <a:p>
            <a:endParaRPr lang="uk-UA" dirty="0"/>
          </a:p>
        </p:txBody>
      </p:sp>
      <p:sp>
        <p:nvSpPr>
          <p:cNvPr id="7" name="Slide Number Placeholder 6"/>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6424A0F-17C8-48B1-A53B-273D736B5F96}" type="datetimeFigureOut">
              <a:rPr lang="uk-UA" smtClean="0"/>
              <a:t>11.11.2024</a:t>
            </a:fld>
            <a:endParaRPr lang="uk-UA" dirty="0"/>
          </a:p>
        </p:txBody>
      </p:sp>
      <p:sp>
        <p:nvSpPr>
          <p:cNvPr id="5" name="Footer Placeholder 4"/>
          <p:cNvSpPr>
            <a:spLocks noGrp="1"/>
          </p:cNvSpPr>
          <p:nvPr>
            <p:ph type="ftr" sz="quarter" idx="11"/>
          </p:nvPr>
        </p:nvSpPr>
        <p:spPr/>
        <p:txBody>
          <a:bodyPr/>
          <a:lstStyle/>
          <a:p>
            <a:endParaRPr lang="uk-UA" dirty="0"/>
          </a:p>
        </p:txBody>
      </p:sp>
      <p:sp>
        <p:nvSpPr>
          <p:cNvPr id="6" name="Slide Number Placeholder 5"/>
          <p:cNvSpPr>
            <a:spLocks noGrp="1"/>
          </p:cNvSpPr>
          <p:nvPr>
            <p:ph type="sldNum" sz="quarter" idx="12"/>
          </p:nvPr>
        </p:nvSpPr>
        <p:spPr/>
        <p:txBody>
          <a:bodyPr/>
          <a:lstStyle/>
          <a:p>
            <a:fld id="{FB01D205-CE03-40A0-9DCC-DF3DD089D97F}" type="slidenum">
              <a:rPr lang="uk-UA" smtClean="0"/>
              <a:t>‹#›</a:t>
            </a:fld>
            <a:endParaRPr lang="uk-U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46424A0F-17C8-48B1-A53B-273D736B5F96}" type="datetimeFigureOut">
              <a:rPr lang="uk-UA" smtClean="0"/>
              <a:t>11.11.2024</a:t>
            </a:fld>
            <a:endParaRPr lang="uk-UA" dirty="0"/>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uk-UA" dirty="0"/>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FB01D205-CE03-40A0-9DCC-DF3DD089D97F}" type="slidenum">
              <a:rPr lang="uk-UA" smtClean="0"/>
              <a:t>‹#›</a:t>
            </a:fld>
            <a:endParaRPr lang="uk-UA"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4283968" y="4797152"/>
            <a:ext cx="3816424" cy="1368152"/>
          </a:xfrm>
        </p:spPr>
        <p:txBody>
          <a:bodyPr/>
          <a:lstStyle/>
          <a:p>
            <a:pPr lvl="0" algn="l">
              <a:spcAft>
                <a:spcPts val="0"/>
              </a:spcAft>
              <a:buClr>
                <a:srgbClr val="629DD1"/>
              </a:buClr>
              <a:buSzPct val="76000"/>
            </a:pPr>
            <a:r>
              <a:rPr lang="uk-UA" sz="1400" b="1" i="1" spc="0" dirty="0">
                <a:solidFill>
                  <a:schemeClr val="accent4"/>
                </a:solidFill>
                <a:latin typeface="Times New Roman" pitchFamily="18" charset="0"/>
                <a:cs typeface="Times New Roman" pitchFamily="18" charset="0"/>
              </a:rPr>
              <a:t>Кондратюк Людмила Олександрівна </a:t>
            </a:r>
          </a:p>
          <a:p>
            <a:pPr lvl="0" algn="l">
              <a:spcAft>
                <a:spcPts val="0"/>
              </a:spcAft>
              <a:buClr>
                <a:srgbClr val="629DD1"/>
              </a:buClr>
              <a:buSzPct val="76000"/>
            </a:pPr>
            <a:r>
              <a:rPr lang="uk-UA" sz="1400" b="1" i="1" spc="0" dirty="0">
                <a:solidFill>
                  <a:schemeClr val="accent4"/>
                </a:solidFill>
                <a:latin typeface="Times New Roman" pitchFamily="18" charset="0"/>
                <a:cs typeface="Times New Roman" pitchFamily="18" charset="0"/>
              </a:rPr>
              <a:t>Вчитель української мови та літератури</a:t>
            </a:r>
          </a:p>
          <a:p>
            <a:pPr lvl="0" algn="l">
              <a:spcAft>
                <a:spcPts val="0"/>
              </a:spcAft>
              <a:buClr>
                <a:srgbClr val="629DD1"/>
              </a:buClr>
              <a:buSzPct val="76000"/>
            </a:pPr>
            <a:r>
              <a:rPr lang="uk-UA" sz="1400" b="1" i="1" spc="0" dirty="0">
                <a:solidFill>
                  <a:schemeClr val="accent4"/>
                </a:solidFill>
                <a:latin typeface="Times New Roman" pitchFamily="18" charset="0"/>
                <a:cs typeface="Times New Roman" pitchFamily="18" charset="0"/>
              </a:rPr>
              <a:t>Вечірньої (змінної) школи № 20 м. Києва</a:t>
            </a:r>
          </a:p>
          <a:p>
            <a:endParaRPr lang="uk-UA" dirty="0"/>
          </a:p>
        </p:txBody>
      </p:sp>
      <p:sp>
        <p:nvSpPr>
          <p:cNvPr id="2" name="Заголовок 1"/>
          <p:cNvSpPr>
            <a:spLocks noGrp="1"/>
          </p:cNvSpPr>
          <p:nvPr>
            <p:ph type="ctrTitle"/>
          </p:nvPr>
        </p:nvSpPr>
        <p:spPr/>
        <p:txBody>
          <a:bodyPr/>
          <a:lstStyle/>
          <a:p>
            <a:r>
              <a:rPr lang="uk-UA" sz="5400" b="1" cap="small" spc="0" dirty="0">
                <a:solidFill>
                  <a:srgbClr val="FF0000"/>
                </a:solidFill>
                <a:latin typeface="Times New Roman" panose="02020603050405020304" pitchFamily="18" charset="0"/>
                <a:ea typeface="Calibri" panose="020F0502020204030204" pitchFamily="34" charset="0"/>
              </a:rPr>
              <a:t>Складні випадки синтаксичного керування</a:t>
            </a:r>
            <a:endParaRPr lang="uk-UA" dirty="0">
              <a:solidFill>
                <a:srgbClr val="FF0000"/>
              </a:solidFill>
            </a:endParaRPr>
          </a:p>
        </p:txBody>
      </p:sp>
    </p:spTree>
    <p:extLst>
      <p:ext uri="{BB962C8B-B14F-4D97-AF65-F5344CB8AC3E}">
        <p14:creationId xmlns:p14="http://schemas.microsoft.com/office/powerpoint/2010/main" val="2764516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1459230"/>
            <a:ext cx="7704856" cy="2831544"/>
          </a:xfrm>
          <a:prstGeom prst="rect">
            <a:avLst/>
          </a:prstGeom>
        </p:spPr>
        <p:txBody>
          <a:bodyPr wrap="square">
            <a:spAutoFit/>
          </a:bodyPr>
          <a:lstStyle/>
          <a:p>
            <a:pPr lvl="0" algn="ctr">
              <a:spcBef>
                <a:spcPts val="600"/>
              </a:spcBef>
              <a:buClr>
                <a:srgbClr val="FE8637"/>
              </a:buClr>
              <a:buSzPct val="70000"/>
            </a:pPr>
            <a:r>
              <a:rPr lang="uk-UA" sz="2400" b="1" dirty="0" smtClean="0">
                <a:solidFill>
                  <a:schemeClr val="tx2">
                    <a:lumMod val="75000"/>
                  </a:schemeClr>
                </a:solidFill>
                <a:latin typeface="Times New Roman" panose="02020603050405020304" pitchFamily="18" charset="0"/>
                <a:cs typeface="Times New Roman" panose="02020603050405020304" pitchFamily="18" charset="0"/>
              </a:rPr>
              <a:t>Пояснити орфограми в словах</a:t>
            </a:r>
            <a:endParaRPr lang="uk-UA" sz="2400" b="1" dirty="0">
              <a:solidFill>
                <a:schemeClr val="tx2">
                  <a:lumMod val="75000"/>
                </a:schemeClr>
              </a:solidFill>
              <a:latin typeface="Times New Roman" panose="02020603050405020304" pitchFamily="18" charset="0"/>
              <a:cs typeface="Times New Roman" panose="02020603050405020304" pitchFamily="18" charset="0"/>
            </a:endParaRPr>
          </a:p>
          <a:p>
            <a:pPr lvl="0" algn="ctr">
              <a:spcBef>
                <a:spcPts val="600"/>
              </a:spcBef>
              <a:buClr>
                <a:srgbClr val="FE8637"/>
              </a:buClr>
              <a:buSzPct val="70000"/>
            </a:pPr>
            <a:r>
              <a:rPr lang="uk-UA" sz="2400" dirty="0">
                <a:solidFill>
                  <a:prstClr val="black"/>
                </a:solidFill>
                <a:latin typeface="Times New Roman" panose="02020603050405020304" pitchFamily="18" charset="0"/>
                <a:cs typeface="Times New Roman" panose="02020603050405020304" pitchFamily="18" charset="0"/>
              </a:rPr>
              <a:t>Т..мяно, </a:t>
            </a:r>
            <a:r>
              <a:rPr lang="uk-UA" sz="2400" dirty="0" smtClean="0">
                <a:solidFill>
                  <a:prstClr val="black"/>
                </a:solidFill>
                <a:latin typeface="Times New Roman" panose="02020603050405020304" pitchFamily="18" charset="0"/>
                <a:cs typeface="Times New Roman" panose="02020603050405020304" pitchFamily="18" charset="0"/>
              </a:rPr>
              <a:t>ві..крити, </a:t>
            </a:r>
            <a:r>
              <a:rPr lang="uk-UA" sz="2400" dirty="0">
                <a:solidFill>
                  <a:prstClr val="black"/>
                </a:solidFill>
                <a:latin typeface="Times New Roman" panose="02020603050405020304" pitchFamily="18" charset="0"/>
                <a:cs typeface="Times New Roman" panose="02020603050405020304" pitchFamily="18" charset="0"/>
              </a:rPr>
              <a:t>кишен..ці, мавп..ячий, пари..ький, </a:t>
            </a:r>
            <a:r>
              <a:rPr lang="uk-UA" sz="2400" dirty="0" smtClean="0">
                <a:solidFill>
                  <a:prstClr val="black"/>
                </a:solidFill>
                <a:latin typeface="Times New Roman" panose="02020603050405020304" pitchFamily="18" charset="0"/>
                <a:cs typeface="Times New Roman" panose="02020603050405020304" pitchFamily="18" charset="0"/>
              </a:rPr>
              <a:t>пів..Києва, </a:t>
            </a:r>
            <a:r>
              <a:rPr lang="uk-UA" sz="2400" dirty="0">
                <a:solidFill>
                  <a:prstClr val="black"/>
                </a:solidFill>
                <a:latin typeface="Times New Roman" panose="02020603050405020304" pitchFamily="18" charset="0"/>
                <a:cs typeface="Times New Roman" panose="02020603050405020304" pitchFamily="18" charset="0"/>
              </a:rPr>
              <a:t>шіс..сот, рум..яний, </a:t>
            </a:r>
            <a:r>
              <a:rPr lang="uk-UA" sz="2400" dirty="0" smtClean="0">
                <a:solidFill>
                  <a:prstClr val="black"/>
                </a:solidFill>
                <a:latin typeface="Times New Roman" panose="02020603050405020304" pitchFamily="18" charset="0"/>
                <a:cs typeface="Times New Roman" panose="02020603050405020304" pitchFamily="18" charset="0"/>
              </a:rPr>
              <a:t>Хмел..нич..на, </a:t>
            </a:r>
            <a:r>
              <a:rPr lang="uk-UA" sz="2400" dirty="0">
                <a:solidFill>
                  <a:prstClr val="black"/>
                </a:solidFill>
                <a:latin typeface="Times New Roman" panose="02020603050405020304" pitchFamily="18" charset="0"/>
                <a:cs typeface="Times New Roman" panose="02020603050405020304" pitchFamily="18" charset="0"/>
              </a:rPr>
              <a:t>рутв..яний, аген..ство, піц..а, мерзе..ний, військово..полонений, раз у раз, </a:t>
            </a:r>
            <a:r>
              <a:rPr lang="uk-UA" sz="2400" dirty="0" smtClean="0">
                <a:solidFill>
                  <a:prstClr val="black"/>
                </a:solidFill>
                <a:latin typeface="Times New Roman" panose="02020603050405020304" pitchFamily="18" charset="0"/>
                <a:cs typeface="Times New Roman" panose="02020603050405020304" pitchFamily="18" charset="0"/>
              </a:rPr>
              <a:t>війс..комат, </a:t>
            </a:r>
            <a:r>
              <a:rPr lang="uk-UA" sz="2400" dirty="0">
                <a:solidFill>
                  <a:prstClr val="black"/>
                </a:solidFill>
                <a:latin typeface="Times New Roman" panose="02020603050405020304" pitchFamily="18" charset="0"/>
                <a:cs typeface="Times New Roman" panose="02020603050405020304" pitchFamily="18" charset="0"/>
              </a:rPr>
              <a:t>по..латині, врешті..решт, свяще..</a:t>
            </a:r>
            <a:r>
              <a:rPr lang="uk-UA" sz="2400" dirty="0" smtClean="0">
                <a:solidFill>
                  <a:prstClr val="black"/>
                </a:solidFill>
                <a:latin typeface="Times New Roman" panose="02020603050405020304" pitchFamily="18" charset="0"/>
                <a:cs typeface="Times New Roman" panose="02020603050405020304" pitchFamily="18" charset="0"/>
              </a:rPr>
              <a:t>ник, п..ятид..сяти, по..нашому, з..давніх…давен, ..шити.</a:t>
            </a:r>
            <a:endParaRPr lang="ru-RU" sz="2400" dirty="0">
              <a:solidFill>
                <a:prstClr val="black"/>
              </a:solidFill>
              <a:latin typeface="Times New Roman" panose="02020603050405020304" pitchFamily="18" charset="0"/>
              <a:cs typeface="Times New Roman" panose="02020603050405020304" pitchFamily="18" charset="0"/>
            </a:endParaRPr>
          </a:p>
          <a:p>
            <a:pPr lvl="0" algn="ctr">
              <a:spcBef>
                <a:spcPts val="600"/>
              </a:spcBef>
              <a:buClr>
                <a:srgbClr val="FE8637"/>
              </a:buClr>
              <a:buSzPct val="70000"/>
            </a:pPr>
            <a:endParaRPr lang="uk-UA" sz="24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62405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764703"/>
            <a:ext cx="8568952" cy="3785652"/>
          </a:xfrm>
          <a:prstGeom prst="rect">
            <a:avLst/>
          </a:prstGeom>
        </p:spPr>
        <p:txBody>
          <a:bodyPr wrap="square">
            <a:spAutoFit/>
          </a:bodyPr>
          <a:lstStyle/>
          <a:p>
            <a:pPr lvl="0" algn="ctr">
              <a:spcBef>
                <a:spcPts val="600"/>
              </a:spcBef>
              <a:buClr>
                <a:srgbClr val="FE8637"/>
              </a:buClr>
              <a:buSzPct val="70000"/>
            </a:pPr>
            <a:r>
              <a:rPr lang="uk-UA" sz="3000" b="1" dirty="0">
                <a:solidFill>
                  <a:prstClr val="black"/>
                </a:solidFill>
                <a:latin typeface="Times New Roman" panose="02020603050405020304" pitchFamily="18" charset="0"/>
                <a:cs typeface="Times New Roman" panose="02020603050405020304" pitchFamily="18" charset="0"/>
              </a:rPr>
              <a:t>Керування — синтаксичний зв’язок слів, при якому залежне слово має той відмінок, якого вимагає головне слово:</a:t>
            </a:r>
            <a:r>
              <a:rPr lang="uk-UA" sz="3000" dirty="0">
                <a:solidFill>
                  <a:prstClr val="black"/>
                </a:solidFill>
                <a:latin typeface="Times New Roman" panose="02020603050405020304" pitchFamily="18" charset="0"/>
                <a:cs typeface="Times New Roman" panose="02020603050405020304" pitchFamily="18" charset="0"/>
              </a:rPr>
              <a:t> </a:t>
            </a:r>
            <a:r>
              <a:rPr lang="uk-UA" sz="3000" i="1" dirty="0">
                <a:solidFill>
                  <a:prstClr val="black"/>
                </a:solidFill>
                <a:latin typeface="Times New Roman" panose="02020603050405020304" pitchFamily="18" charset="0"/>
                <a:cs typeface="Times New Roman" panose="02020603050405020304" pitchFamily="18" charset="0"/>
              </a:rPr>
              <a:t>навчатися (чого?) музики, дякувати (кому?) вам.</a:t>
            </a:r>
            <a:r>
              <a:rPr lang="uk-UA" sz="3000" dirty="0">
                <a:solidFill>
                  <a:prstClr val="black"/>
                </a:solidFill>
                <a:latin typeface="Times New Roman" panose="02020603050405020304" pitchFamily="18" charset="0"/>
                <a:cs typeface="Times New Roman" panose="02020603050405020304" pitchFamily="18" charset="0"/>
              </a:rPr>
              <a:t> Керування може бути </a:t>
            </a:r>
            <a:r>
              <a:rPr lang="uk-UA" sz="3000" b="1" dirty="0">
                <a:solidFill>
                  <a:prstClr val="black"/>
                </a:solidFill>
                <a:latin typeface="Times New Roman" panose="02020603050405020304" pitchFamily="18" charset="0"/>
                <a:cs typeface="Times New Roman" panose="02020603050405020304" pitchFamily="18" charset="0"/>
              </a:rPr>
              <a:t>прийменниковим</a:t>
            </a:r>
            <a:r>
              <a:rPr lang="uk-UA" sz="3000" dirty="0">
                <a:solidFill>
                  <a:prstClr val="black"/>
                </a:solidFill>
                <a:latin typeface="Times New Roman" panose="02020603050405020304" pitchFamily="18" charset="0"/>
                <a:cs typeface="Times New Roman" panose="02020603050405020304" pitchFamily="18" charset="0"/>
              </a:rPr>
              <a:t> </a:t>
            </a:r>
            <a:r>
              <a:rPr lang="uk-UA" sz="3000" i="1" dirty="0">
                <a:solidFill>
                  <a:prstClr val="black"/>
                </a:solidFill>
                <a:latin typeface="Times New Roman" panose="02020603050405020304" pitchFamily="18" charset="0"/>
                <a:cs typeface="Times New Roman" panose="02020603050405020304" pitchFamily="18" charset="0"/>
              </a:rPr>
              <a:t>(чекати на друга)</a:t>
            </a:r>
            <a:r>
              <a:rPr lang="uk-UA" sz="3000" dirty="0">
                <a:solidFill>
                  <a:prstClr val="black"/>
                </a:solidFill>
                <a:latin typeface="Times New Roman" panose="02020603050405020304" pitchFamily="18" charset="0"/>
                <a:cs typeface="Times New Roman" panose="02020603050405020304" pitchFamily="18" charset="0"/>
              </a:rPr>
              <a:t> і </a:t>
            </a:r>
            <a:r>
              <a:rPr lang="uk-UA" sz="3000" b="1" dirty="0">
                <a:solidFill>
                  <a:prstClr val="black"/>
                </a:solidFill>
                <a:latin typeface="Times New Roman" panose="02020603050405020304" pitchFamily="18" charset="0"/>
                <a:cs typeface="Times New Roman" panose="02020603050405020304" pitchFamily="18" charset="0"/>
              </a:rPr>
              <a:t>безприйменниковим</a:t>
            </a:r>
            <a:r>
              <a:rPr lang="uk-UA" sz="3000" dirty="0">
                <a:solidFill>
                  <a:prstClr val="black"/>
                </a:solidFill>
                <a:latin typeface="Times New Roman" panose="02020603050405020304" pitchFamily="18" charset="0"/>
                <a:cs typeface="Times New Roman" panose="02020603050405020304" pitchFamily="18" charset="0"/>
              </a:rPr>
              <a:t> </a:t>
            </a:r>
            <a:r>
              <a:rPr lang="uk-UA" sz="3000" i="1" dirty="0">
                <a:solidFill>
                  <a:prstClr val="black"/>
                </a:solidFill>
                <a:latin typeface="Times New Roman" panose="02020603050405020304" pitchFamily="18" charset="0"/>
                <a:cs typeface="Times New Roman" panose="02020603050405020304" pitchFamily="18" charset="0"/>
              </a:rPr>
              <a:t>(вибирати олівці).</a:t>
            </a:r>
            <a:r>
              <a:rPr lang="uk-UA" sz="3000" dirty="0">
                <a:solidFill>
                  <a:prstClr val="black"/>
                </a:solidFill>
                <a:latin typeface="Times New Roman" panose="02020603050405020304" pitchFamily="18" charset="0"/>
                <a:cs typeface="Times New Roman" panose="02020603050405020304" pitchFamily="18" charset="0"/>
              </a:rPr>
              <a:t> Порушення норм керування — ознака низької мовної культури.</a:t>
            </a:r>
            <a:endParaRPr lang="ru-RU" sz="3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7071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3212976"/>
            <a:ext cx="8138864" cy="3024336"/>
          </a:xfrm>
        </p:spPr>
        <p:txBody>
          <a:bodyPr/>
          <a:lstStyle/>
          <a:p>
            <a:pPr algn="ctr">
              <a:lnSpc>
                <a:spcPct val="115000"/>
              </a:lnSpc>
              <a:spcAft>
                <a:spcPts val="1000"/>
              </a:spcAft>
            </a:pP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a:latin typeface="Times New Roman" pitchFamily="18" charset="0"/>
                <a:cs typeface="Times New Roman" pitchFamily="18" charset="0"/>
              </a:rPr>
              <a:t/>
            </a:r>
            <a:br>
              <a:rPr lang="uk-UA" sz="1600" b="1" dirty="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a:latin typeface="Times New Roman" pitchFamily="18" charset="0"/>
                <a:cs typeface="Times New Roman" pitchFamily="18" charset="0"/>
              </a:rPr>
              <a:t/>
            </a:r>
            <a:br>
              <a:rPr lang="uk-UA" sz="1600" b="1" dirty="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a:latin typeface="Times New Roman" pitchFamily="18" charset="0"/>
                <a:cs typeface="Times New Roman" pitchFamily="18" charset="0"/>
              </a:rPr>
              <a:t/>
            </a:r>
            <a:br>
              <a:rPr lang="uk-UA" sz="1600" b="1" dirty="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a:latin typeface="Times New Roman" pitchFamily="18" charset="0"/>
                <a:cs typeface="Times New Roman" pitchFamily="18" charset="0"/>
              </a:rPr>
              <a:t/>
            </a:r>
            <a:br>
              <a:rPr lang="uk-UA" sz="1600" b="1" dirty="0">
                <a:latin typeface="Times New Roman" pitchFamily="18" charset="0"/>
                <a:cs typeface="Times New Roman" pitchFamily="18" charset="0"/>
              </a:rPr>
            </a:br>
            <a:r>
              <a:rPr lang="uk-UA" sz="1600" b="1" dirty="0" smtClean="0">
                <a:latin typeface="Times New Roman" pitchFamily="18" charset="0"/>
                <a:cs typeface="Times New Roman" pitchFamily="18" charset="0"/>
              </a:rPr>
              <a:t>На основі поданих слів за зразком утворити словосполучення з типом підрядного зв’язку керування.</a:t>
            </a:r>
            <a:br>
              <a:rPr lang="uk-UA" sz="1600" b="1" dirty="0" smtClean="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smtClean="0">
                <a:latin typeface="Times New Roman" pitchFamily="18" charset="0"/>
                <a:cs typeface="Times New Roman" pitchFamily="18" charset="0"/>
              </a:rPr>
              <a:t>                                              </a:t>
            </a:r>
            <a:br>
              <a:rPr lang="uk-UA" sz="1600" b="1" dirty="0" smtClean="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smtClean="0">
                <a:latin typeface="Times New Roman" pitchFamily="18" charset="0"/>
                <a:cs typeface="Times New Roman" pitchFamily="18" charset="0"/>
              </a:rPr>
              <a:t>             </a:t>
            </a:r>
            <a:r>
              <a:rPr lang="uk-UA" sz="1200" dirty="0" smtClean="0">
                <a:latin typeface="Calibri"/>
                <a:ea typeface="Calibri"/>
                <a:cs typeface="Times New Roman"/>
              </a:rPr>
              <a:t> </a:t>
            </a:r>
            <a:r>
              <a:rPr lang="uk-UA" sz="1600" dirty="0" smtClean="0">
                <a:latin typeface="Times New Roman"/>
                <a:ea typeface="Calibri"/>
                <a:cs typeface="Times New Roman"/>
              </a:rPr>
              <a:t>(що?) вальс</a:t>
            </a:r>
            <a:r>
              <a:rPr lang="ru-RU" sz="1200" dirty="0" smtClean="0">
                <a:latin typeface="Calibri"/>
                <a:ea typeface="Calibri"/>
                <a:cs typeface="Times New Roman"/>
              </a:rPr>
              <a:t/>
            </a:r>
            <a:br>
              <a:rPr lang="ru-RU" sz="1200" dirty="0" smtClean="0">
                <a:latin typeface="Calibri"/>
                <a:ea typeface="Calibri"/>
                <a:cs typeface="Times New Roman"/>
              </a:rPr>
            </a:br>
            <a:r>
              <a:rPr lang="uk-UA" sz="2000" b="1" dirty="0" smtClean="0">
                <a:latin typeface="Calibri"/>
                <a:ea typeface="Calibri"/>
                <a:cs typeface="Times New Roman"/>
              </a:rPr>
              <a:t> </a:t>
            </a:r>
            <a:r>
              <a:rPr lang="ru-RU" sz="2000" b="1" dirty="0" smtClean="0">
                <a:latin typeface="Calibri"/>
                <a:ea typeface="Calibri"/>
                <a:cs typeface="Times New Roman"/>
              </a:rPr>
              <a:t>  </a:t>
            </a:r>
            <a:r>
              <a:rPr lang="ru-RU" sz="2000" b="1" dirty="0" smtClean="0">
                <a:latin typeface="Times New Roman"/>
                <a:ea typeface="Calibri"/>
                <a:cs typeface="Times New Roman"/>
              </a:rPr>
              <a:t>Грати              </a:t>
            </a:r>
            <a:r>
              <a:rPr lang="ru-RU" sz="1600" dirty="0" smtClean="0">
                <a:latin typeface="Times New Roman"/>
                <a:ea typeface="Calibri"/>
                <a:cs typeface="Times New Roman"/>
              </a:rPr>
              <a:t>(на чому?) на барабанах</a:t>
            </a:r>
            <a:r>
              <a:rPr lang="ru-RU" sz="1200" dirty="0" smtClean="0">
                <a:latin typeface="Calibri"/>
                <a:ea typeface="Calibri"/>
                <a:cs typeface="Times New Roman"/>
              </a:rPr>
              <a:t/>
            </a:r>
            <a:br>
              <a:rPr lang="ru-RU" sz="1200" dirty="0" smtClean="0">
                <a:latin typeface="Calibri"/>
                <a:ea typeface="Calibri"/>
                <a:cs typeface="Times New Roman"/>
              </a:rPr>
            </a:br>
            <a:r>
              <a:rPr lang="ru-RU" sz="1600" dirty="0" smtClean="0">
                <a:latin typeface="Times New Roman"/>
                <a:ea typeface="Calibri"/>
                <a:cs typeface="Times New Roman"/>
              </a:rPr>
              <a:t>                                            (з ким?) з однокласниками</a:t>
            </a:r>
            <a:r>
              <a:rPr lang="ru-RU" sz="1200" dirty="0" smtClean="0">
                <a:latin typeface="Calibri"/>
                <a:ea typeface="Calibri"/>
                <a:cs typeface="Times New Roman"/>
              </a:rPr>
              <a:t/>
            </a:r>
            <a:br>
              <a:rPr lang="ru-RU" sz="1200" dirty="0" smtClean="0">
                <a:latin typeface="Calibri"/>
                <a:ea typeface="Calibri"/>
                <a:cs typeface="Times New Roman"/>
              </a:rPr>
            </a:br>
            <a:r>
              <a:rPr lang="ru-RU" sz="1600" dirty="0" smtClean="0">
                <a:latin typeface="Times New Roman"/>
                <a:ea typeface="Calibri"/>
                <a:cs typeface="Times New Roman"/>
              </a:rPr>
              <a:t>                              (для кого?) для класу  </a:t>
            </a:r>
            <a:r>
              <a:rPr lang="ru-RU" sz="1200" dirty="0" smtClean="0">
                <a:latin typeface="Calibri"/>
                <a:ea typeface="Calibri"/>
                <a:cs typeface="Times New Roman"/>
              </a:rPr>
              <a:t/>
            </a:r>
            <a:br>
              <a:rPr lang="ru-RU" sz="1200" dirty="0" smtClean="0">
                <a:latin typeface="Calibri"/>
                <a:ea typeface="Calibri"/>
                <a:cs typeface="Times New Roman"/>
              </a:rPr>
            </a:br>
            <a:r>
              <a:rPr lang="ru-RU" sz="1600" dirty="0" smtClean="0">
                <a:latin typeface="Times New Roman"/>
                <a:ea typeface="Calibri"/>
                <a:cs typeface="Times New Roman"/>
              </a:rPr>
              <a:t>                    (кого?) виставу</a:t>
            </a:r>
            <a:r>
              <a:rPr lang="ru-RU" sz="1800" dirty="0" smtClean="0">
                <a:latin typeface="Times New Roman"/>
                <a:ea typeface="Calibri"/>
                <a:cs typeface="Times New Roman"/>
              </a:rPr>
              <a:t>       </a:t>
            </a: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a:latin typeface="Times New Roman" pitchFamily="18" charset="0"/>
                <a:cs typeface="Times New Roman" pitchFamily="18" charset="0"/>
              </a:rPr>
              <a:t/>
            </a:r>
            <a:br>
              <a:rPr lang="uk-UA" sz="1600" b="1" dirty="0">
                <a:latin typeface="Times New Roman" pitchFamily="18" charset="0"/>
                <a:cs typeface="Times New Roman" pitchFamily="18" charset="0"/>
              </a:rPr>
            </a:br>
            <a:r>
              <a:rPr lang="uk-UA" sz="1600" b="1" dirty="0" smtClean="0">
                <a:latin typeface="Times New Roman" pitchFamily="18" charset="0"/>
                <a:cs typeface="Times New Roman" pitchFamily="18" charset="0"/>
              </a:rPr>
              <a:t/>
            </a:r>
            <a:br>
              <a:rPr lang="uk-UA" sz="1600" b="1" dirty="0" smtClean="0">
                <a:latin typeface="Times New Roman" pitchFamily="18" charset="0"/>
                <a:cs typeface="Times New Roman" pitchFamily="18" charset="0"/>
              </a:rPr>
            </a:br>
            <a:r>
              <a:rPr lang="uk-UA" sz="1600" b="1" dirty="0" smtClean="0">
                <a:latin typeface="Times New Roman" pitchFamily="18" charset="0"/>
                <a:cs typeface="Times New Roman" pitchFamily="18" charset="0"/>
              </a:rPr>
              <a:t>Посилати, купувати, віддавати, відповідати.</a:t>
            </a:r>
            <a:br>
              <a:rPr lang="uk-UA" sz="1600" b="1" dirty="0" smtClean="0">
                <a:latin typeface="Times New Roman" pitchFamily="18" charset="0"/>
                <a:cs typeface="Times New Roman" pitchFamily="18" charset="0"/>
              </a:rPr>
            </a:br>
            <a:endParaRPr lang="uk-UA" sz="1600" b="1" dirty="0">
              <a:latin typeface="Times New Roman" pitchFamily="18" charset="0"/>
              <a:cs typeface="Times New Roman" pitchFamily="18" charset="0"/>
            </a:endParaRPr>
          </a:p>
        </p:txBody>
      </p:sp>
      <p:cxnSp>
        <p:nvCxnSpPr>
          <p:cNvPr id="8" name="Прямая со стрелкой 7"/>
          <p:cNvCxnSpPr/>
          <p:nvPr/>
        </p:nvCxnSpPr>
        <p:spPr>
          <a:xfrm flipV="1">
            <a:off x="3369568" y="3356992"/>
            <a:ext cx="91440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a:off x="3413381" y="3789040"/>
            <a:ext cx="770384"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p:nvPr/>
        </p:nvCxnSpPr>
        <p:spPr>
          <a:xfrm>
            <a:off x="3500297" y="3808919"/>
            <a:ext cx="567647" cy="5813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a:off x="3563888" y="3789040"/>
            <a:ext cx="50405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a:off x="3471799" y="3789040"/>
            <a:ext cx="711966" cy="31054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6518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764704"/>
            <a:ext cx="8712968" cy="5155257"/>
          </a:xfrm>
          <a:prstGeom prst="rect">
            <a:avLst/>
          </a:prstGeom>
        </p:spPr>
        <p:txBody>
          <a:bodyPr wrap="square">
            <a:spAutoFit/>
          </a:bodyPr>
          <a:lstStyle/>
          <a:p>
            <a:pPr lvl="0" algn="ctr">
              <a:spcBef>
                <a:spcPct val="20000"/>
              </a:spcBef>
              <a:spcAft>
                <a:spcPts val="600"/>
              </a:spcAft>
              <a:buClr>
                <a:srgbClr val="B13F9A"/>
              </a:buClr>
            </a:pPr>
            <a:r>
              <a:rPr lang="uk-UA" sz="1600" b="1" spc="30" dirty="0">
                <a:solidFill>
                  <a:srgbClr val="B83D68">
                    <a:lumMod val="75000"/>
                  </a:srgbClr>
                </a:solidFill>
                <a:latin typeface="Times New Roman" pitchFamily="18" charset="0"/>
                <a:cs typeface="Times New Roman" pitchFamily="18" charset="0"/>
              </a:rPr>
              <a:t>До складних випадків і варіантів синтаксичного керування належать:</a:t>
            </a:r>
          </a:p>
          <a:p>
            <a:pPr marL="342900" lvl="0" indent="-342900" algn="just">
              <a:spcBef>
                <a:spcPct val="20000"/>
              </a:spcBef>
              <a:spcAft>
                <a:spcPts val="600"/>
              </a:spcAft>
              <a:buClr>
                <a:srgbClr val="B13F9A"/>
              </a:buClr>
              <a:buFont typeface="Arial" pitchFamily="34" charset="0"/>
              <a:buAutoNum type="arabicPeriod"/>
            </a:pPr>
            <a:r>
              <a:rPr lang="uk-UA" sz="1600" spc="30" dirty="0">
                <a:solidFill>
                  <a:prstClr val="black"/>
                </a:solidFill>
                <a:latin typeface="Times New Roman" pitchFamily="18" charset="0"/>
                <a:cs typeface="Times New Roman" pitchFamily="18" charset="0"/>
              </a:rPr>
              <a:t>Форми залежного іменника при перехідних дієсловах (</a:t>
            </a:r>
            <a:r>
              <a:rPr lang="uk-UA" sz="1600" i="1" spc="30" dirty="0">
                <a:solidFill>
                  <a:prstClr val="black"/>
                </a:solidFill>
                <a:latin typeface="Times New Roman" pitchFamily="18" charset="0"/>
                <a:cs typeface="Times New Roman" pitchFamily="18" charset="0"/>
              </a:rPr>
              <a:t>пише </a:t>
            </a:r>
            <a:r>
              <a:rPr lang="uk-UA" sz="1600" spc="30" dirty="0">
                <a:solidFill>
                  <a:prstClr val="black"/>
                </a:solidFill>
                <a:latin typeface="Times New Roman" pitchFamily="18" charset="0"/>
                <a:cs typeface="Times New Roman" pitchFamily="18" charset="0"/>
              </a:rPr>
              <a:t>лист – пише листа). Нормативність форм керованих іменників при заперечних перехідних дієсловах (</a:t>
            </a:r>
            <a:r>
              <a:rPr lang="uk-UA" sz="1600" i="1" spc="30" dirty="0">
                <a:solidFill>
                  <a:prstClr val="black"/>
                </a:solidFill>
                <a:latin typeface="Times New Roman" pitchFamily="18" charset="0"/>
                <a:cs typeface="Times New Roman" pitchFamily="18" charset="0"/>
              </a:rPr>
              <a:t>не забуду тої розмови – не забуду ту розмову). </a:t>
            </a:r>
            <a:r>
              <a:rPr lang="uk-UA" sz="1600" spc="30" dirty="0">
                <a:solidFill>
                  <a:prstClr val="black"/>
                </a:solidFill>
                <a:latin typeface="Times New Roman" pitchFamily="18" charset="0"/>
                <a:cs typeface="Times New Roman" pitchFamily="18" charset="0"/>
              </a:rPr>
              <a:t>Нормативність форм керованих іменників при дієсловах руху </a:t>
            </a:r>
            <a:r>
              <a:rPr lang="uk-UA" sz="1600" i="1" spc="30" dirty="0">
                <a:solidFill>
                  <a:prstClr val="black"/>
                </a:solidFill>
                <a:latin typeface="Times New Roman" pitchFamily="18" charset="0"/>
                <a:cs typeface="Times New Roman" pitchFamily="18" charset="0"/>
              </a:rPr>
              <a:t>(іти до школи – іти в школу). </a:t>
            </a:r>
            <a:r>
              <a:rPr lang="uk-UA" sz="1600" spc="30" dirty="0">
                <a:solidFill>
                  <a:prstClr val="black"/>
                </a:solidFill>
                <a:latin typeface="Times New Roman" pitchFamily="18" charset="0"/>
                <a:cs typeface="Times New Roman" pitchFamily="18" charset="0"/>
              </a:rPr>
              <a:t>Варіативні конструкції на позначення місця дії (</a:t>
            </a:r>
            <a:r>
              <a:rPr lang="uk-UA" sz="1600" i="1" spc="30" dirty="0">
                <a:solidFill>
                  <a:prstClr val="black"/>
                </a:solidFill>
                <a:latin typeface="Times New Roman" pitchFamily="18" charset="0"/>
                <a:cs typeface="Times New Roman" pitchFamily="18" charset="0"/>
              </a:rPr>
              <a:t>їхати містом – їхати по місту). </a:t>
            </a:r>
            <a:r>
              <a:rPr lang="uk-UA" sz="1600" spc="30" dirty="0">
                <a:solidFill>
                  <a:prstClr val="black"/>
                </a:solidFill>
                <a:latin typeface="Times New Roman" pitchFamily="18" charset="0"/>
                <a:cs typeface="Times New Roman" pitchFamily="18" charset="0"/>
              </a:rPr>
              <a:t>Керування дієслів, що входять до складу різних тематичних груп (характеристика синтаксичних структур типу </a:t>
            </a:r>
            <a:r>
              <a:rPr lang="uk-UA" sz="1600" i="1" spc="30" dirty="0">
                <a:solidFill>
                  <a:prstClr val="black"/>
                </a:solidFill>
                <a:latin typeface="Times New Roman" pitchFamily="18" charset="0"/>
                <a:cs typeface="Times New Roman" pitchFamily="18" charset="0"/>
              </a:rPr>
              <a:t>сміятися з кого – сміятися над ким, говорити про що – говорити за що</a:t>
            </a:r>
            <a:r>
              <a:rPr lang="uk-UA" sz="1600" spc="30" dirty="0">
                <a:solidFill>
                  <a:prstClr val="black"/>
                </a:solidFill>
                <a:latin typeface="Times New Roman" pitchFamily="18" charset="0"/>
                <a:cs typeface="Times New Roman" pitchFamily="18" charset="0"/>
              </a:rPr>
              <a:t> в аспекті їх нормативності</a:t>
            </a:r>
            <a:r>
              <a:rPr lang="uk-UA" sz="1600" i="1" spc="30" dirty="0">
                <a:solidFill>
                  <a:prstClr val="black"/>
                </a:solidFill>
                <a:latin typeface="Times New Roman" pitchFamily="18" charset="0"/>
                <a:cs typeface="Times New Roman" pitchFamily="18" charset="0"/>
              </a:rPr>
              <a:t>). </a:t>
            </a:r>
          </a:p>
          <a:p>
            <a:pPr marL="342900" lvl="0" indent="-342900" algn="just">
              <a:spcBef>
                <a:spcPct val="20000"/>
              </a:spcBef>
              <a:spcAft>
                <a:spcPts val="600"/>
              </a:spcAft>
              <a:buClr>
                <a:srgbClr val="B13F9A"/>
              </a:buClr>
              <a:buFont typeface="Arial" pitchFamily="34" charset="0"/>
              <a:buAutoNum type="arabicPeriod"/>
            </a:pPr>
            <a:endParaRPr lang="uk-UA" sz="1600" i="1" spc="30" dirty="0">
              <a:solidFill>
                <a:prstClr val="black"/>
              </a:solidFill>
              <a:latin typeface="Times New Roman" pitchFamily="18" charset="0"/>
              <a:cs typeface="Times New Roman" pitchFamily="18" charset="0"/>
            </a:endParaRPr>
          </a:p>
          <a:p>
            <a:pPr marL="342900" lvl="0" indent="-342900" algn="just">
              <a:spcBef>
                <a:spcPct val="20000"/>
              </a:spcBef>
              <a:spcAft>
                <a:spcPts val="600"/>
              </a:spcAft>
              <a:buClr>
                <a:srgbClr val="B13F9A"/>
              </a:buClr>
              <a:buFont typeface="Arial" pitchFamily="34" charset="0"/>
              <a:buAutoNum type="arabicPeriod"/>
            </a:pPr>
            <a:r>
              <a:rPr lang="uk-UA" sz="1600" spc="30" dirty="0">
                <a:solidFill>
                  <a:prstClr val="black"/>
                </a:solidFill>
                <a:latin typeface="Times New Roman" pitchFamily="18" charset="0"/>
                <a:cs typeface="Times New Roman" pitchFamily="18" charset="0"/>
              </a:rPr>
              <a:t>Прикметникове керування (безприйменникове і прийменникове). Нормативність форм залежного слова при ступенях  прикметників (</a:t>
            </a:r>
            <a:r>
              <a:rPr lang="uk-UA" sz="1600" i="1" spc="30" dirty="0">
                <a:solidFill>
                  <a:prstClr val="black"/>
                </a:solidFill>
                <a:latin typeface="Times New Roman" pitchFamily="18" charset="0"/>
                <a:cs typeface="Times New Roman" pitchFamily="18" charset="0"/>
              </a:rPr>
              <a:t>вищий від мене – вищий за мене – вищий мене).</a:t>
            </a:r>
            <a:r>
              <a:rPr lang="uk-UA" sz="1600" spc="30" dirty="0">
                <a:solidFill>
                  <a:prstClr val="black"/>
                </a:solidFill>
                <a:latin typeface="Times New Roman" pitchFamily="18" charset="0"/>
                <a:cs typeface="Times New Roman" pitchFamily="18" charset="0"/>
              </a:rPr>
              <a:t> Варіативне керування прикметників на зразок  </a:t>
            </a:r>
            <a:r>
              <a:rPr lang="uk-UA" sz="1600" i="1" spc="30" dirty="0">
                <a:solidFill>
                  <a:prstClr val="black"/>
                </a:solidFill>
                <a:latin typeface="Times New Roman" pitchFamily="18" charset="0"/>
                <a:cs typeface="Times New Roman" pitchFamily="18" charset="0"/>
              </a:rPr>
              <a:t>(потрібний кому – для кого, готовий до чого – на що, багатий на що – чим). </a:t>
            </a:r>
            <a:r>
              <a:rPr lang="uk-UA" sz="1600" spc="30" dirty="0">
                <a:solidFill>
                  <a:prstClr val="black"/>
                </a:solidFill>
                <a:latin typeface="Times New Roman" pitchFamily="18" charset="0"/>
                <a:cs typeface="Times New Roman" pitchFamily="18" charset="0"/>
              </a:rPr>
              <a:t>Найчастіше вживані ненормативні прикметникові структури (</a:t>
            </a:r>
            <a:r>
              <a:rPr lang="uk-UA" sz="1600" i="1" spc="30" dirty="0">
                <a:solidFill>
                  <a:prstClr val="black"/>
                </a:solidFill>
                <a:latin typeface="Times New Roman" pitchFamily="18" charset="0"/>
                <a:cs typeface="Times New Roman" pitchFamily="18" charset="0"/>
              </a:rPr>
              <a:t>старший по віку, добрий по натурі).</a:t>
            </a:r>
          </a:p>
          <a:p>
            <a:pPr marL="342900" lvl="0" indent="-342900" algn="just">
              <a:spcBef>
                <a:spcPct val="20000"/>
              </a:spcBef>
              <a:spcAft>
                <a:spcPts val="600"/>
              </a:spcAft>
              <a:buClr>
                <a:srgbClr val="B13F9A"/>
              </a:buClr>
              <a:buFont typeface="Arial" pitchFamily="34" charset="0"/>
              <a:buAutoNum type="arabicPeriod"/>
            </a:pPr>
            <a:endParaRPr lang="uk-UA" sz="1600" i="1" spc="30" dirty="0">
              <a:solidFill>
                <a:prstClr val="black"/>
              </a:solidFill>
              <a:latin typeface="Times New Roman" pitchFamily="18" charset="0"/>
              <a:cs typeface="Times New Roman" pitchFamily="18" charset="0"/>
            </a:endParaRPr>
          </a:p>
          <a:p>
            <a:pPr marL="342900" lvl="0" indent="-342900" algn="just">
              <a:spcBef>
                <a:spcPct val="20000"/>
              </a:spcBef>
              <a:spcAft>
                <a:spcPts val="600"/>
              </a:spcAft>
              <a:buClr>
                <a:srgbClr val="B13F9A"/>
              </a:buClr>
              <a:buFont typeface="Arial" pitchFamily="34" charset="0"/>
              <a:buAutoNum type="arabicPeriod"/>
            </a:pPr>
            <a:r>
              <a:rPr lang="uk-UA" sz="1600" spc="30" dirty="0">
                <a:solidFill>
                  <a:prstClr val="black"/>
                </a:solidFill>
                <a:latin typeface="Times New Roman" pitchFamily="18" charset="0"/>
                <a:cs typeface="Times New Roman" pitchFamily="18" charset="0"/>
              </a:rPr>
              <a:t>Іменникове безприйменникове і прийменникове керування </a:t>
            </a:r>
            <a:r>
              <a:rPr lang="uk-UA" sz="1600" i="1" spc="30" dirty="0">
                <a:solidFill>
                  <a:prstClr val="black"/>
                </a:solidFill>
                <a:latin typeface="Times New Roman" pitchFamily="18" charset="0"/>
                <a:cs typeface="Times New Roman" pitchFamily="18" charset="0"/>
              </a:rPr>
              <a:t>(завідувач чого, відгук про що). </a:t>
            </a:r>
            <a:r>
              <a:rPr lang="uk-UA" sz="1600" spc="30" dirty="0">
                <a:solidFill>
                  <a:prstClr val="black"/>
                </a:solidFill>
                <a:latin typeface="Times New Roman" pitchFamily="18" charset="0"/>
                <a:cs typeface="Times New Roman" pitchFamily="18" charset="0"/>
              </a:rPr>
              <a:t>Ненормативні конструкції з прийменником </a:t>
            </a:r>
            <a:r>
              <a:rPr lang="uk-UA" sz="1600" b="1" spc="30" dirty="0">
                <a:solidFill>
                  <a:prstClr val="black"/>
                </a:solidFill>
                <a:latin typeface="Times New Roman" pitchFamily="18" charset="0"/>
                <a:cs typeface="Times New Roman" pitchFamily="18" charset="0"/>
              </a:rPr>
              <a:t>по</a:t>
            </a:r>
            <a:r>
              <a:rPr lang="uk-UA" sz="1600" spc="30" dirty="0">
                <a:solidFill>
                  <a:prstClr val="black"/>
                </a:solidFill>
                <a:latin typeface="Times New Roman" pitchFamily="18" charset="0"/>
                <a:cs typeface="Times New Roman" pitchFamily="18" charset="0"/>
              </a:rPr>
              <a:t> (</a:t>
            </a:r>
            <a:r>
              <a:rPr lang="uk-UA" sz="1600" i="1" spc="30" dirty="0">
                <a:solidFill>
                  <a:prstClr val="black"/>
                </a:solidFill>
                <a:latin typeface="Times New Roman" pitchFamily="18" charset="0"/>
                <a:cs typeface="Times New Roman" pitchFamily="18" charset="0"/>
              </a:rPr>
              <a:t>література по темі, підручник по математиці).</a:t>
            </a:r>
            <a:endParaRPr lang="uk-UA" sz="1600" spc="3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919177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58956"/>
            <a:ext cx="8352928" cy="4078039"/>
          </a:xfrm>
          <a:prstGeom prst="rect">
            <a:avLst/>
          </a:prstGeom>
        </p:spPr>
        <p:txBody>
          <a:bodyPr wrap="square">
            <a:spAutoFit/>
          </a:bodyPr>
          <a:lstStyle/>
          <a:p>
            <a:pPr lvl="0" algn="ctr">
              <a:spcBef>
                <a:spcPts val="600"/>
              </a:spcBef>
              <a:buClr>
                <a:srgbClr val="FE8637"/>
              </a:buClr>
              <a:buSzPct val="70000"/>
            </a:pPr>
            <a:r>
              <a:rPr lang="uk-UA" b="1" dirty="0">
                <a:solidFill>
                  <a:srgbClr val="C00000"/>
                </a:solidFill>
                <a:latin typeface="Times New Roman" pitchFamily="18" charset="0"/>
                <a:cs typeface="Times New Roman" pitchFamily="18" charset="0"/>
              </a:rPr>
              <a:t>Утворіть словосполучення, знявши дужки</a:t>
            </a:r>
          </a:p>
          <a:p>
            <a:pPr lvl="0" algn="ctr">
              <a:spcBef>
                <a:spcPts val="600"/>
              </a:spcBef>
              <a:buClr>
                <a:srgbClr val="FE8637"/>
              </a:buClr>
              <a:buSzPct val="70000"/>
            </a:pPr>
            <a:r>
              <a:rPr lang="uk-UA" dirty="0">
                <a:solidFill>
                  <a:prstClr val="black"/>
                </a:solidFill>
                <a:latin typeface="Times New Roman" pitchFamily="18" charset="0"/>
                <a:cs typeface="Times New Roman" pitchFamily="18" charset="0"/>
              </a:rPr>
              <a:t>Не вживати (заходи), дякувати (лікар), зазнавати (удари), завідувач (кафедра), додержувати (вимова), не усвідомлювати (провина), запобігати (перевтома), нехтувати (правило), легковажити (довіра), набути (навичка), потребувати (порятунок), сповнений (надія), вибачати (колега), опанувати (методика), зрадити (подруга).</a:t>
            </a:r>
          </a:p>
          <a:p>
            <a:pPr lvl="0" algn="ctr">
              <a:spcBef>
                <a:spcPts val="600"/>
              </a:spcBef>
              <a:buClr>
                <a:srgbClr val="FE8637"/>
              </a:buClr>
              <a:buSzPct val="70000"/>
            </a:pPr>
            <a:endParaRPr lang="uk-UA" dirty="0" smtClean="0">
              <a:solidFill>
                <a:prstClr val="black"/>
              </a:solidFill>
              <a:latin typeface="Times New Roman" pitchFamily="18" charset="0"/>
              <a:cs typeface="Times New Roman" pitchFamily="18" charset="0"/>
            </a:endParaRPr>
          </a:p>
          <a:p>
            <a:pPr lvl="0" algn="ctr">
              <a:spcBef>
                <a:spcPts val="600"/>
              </a:spcBef>
              <a:buClr>
                <a:srgbClr val="FE8637"/>
              </a:buClr>
              <a:buSzPct val="70000"/>
            </a:pPr>
            <a:endParaRPr lang="uk-UA" dirty="0">
              <a:solidFill>
                <a:prstClr val="black"/>
              </a:solidFill>
              <a:latin typeface="Times New Roman" pitchFamily="18" charset="0"/>
              <a:cs typeface="Times New Roman" pitchFamily="18" charset="0"/>
            </a:endParaRPr>
          </a:p>
          <a:p>
            <a:pPr lvl="0" algn="ctr">
              <a:spcBef>
                <a:spcPts val="600"/>
              </a:spcBef>
              <a:buClr>
                <a:srgbClr val="FE8637"/>
              </a:buClr>
              <a:buSzPct val="70000"/>
            </a:pPr>
            <a:r>
              <a:rPr lang="uk-UA" b="1" dirty="0">
                <a:solidFill>
                  <a:srgbClr val="C00000"/>
                </a:solidFill>
                <a:latin typeface="Times New Roman" pitchFamily="18" charset="0"/>
                <a:cs typeface="Times New Roman" pitchFamily="18" charset="0"/>
              </a:rPr>
              <a:t>Утворіть і запишіть словосполучення, вибравши потрібний прийменник і знявши дужки.</a:t>
            </a:r>
          </a:p>
          <a:p>
            <a:pPr lvl="0" algn="ctr">
              <a:spcBef>
                <a:spcPts val="600"/>
              </a:spcBef>
              <a:buClr>
                <a:srgbClr val="FE8637"/>
              </a:buClr>
              <a:buSzPct val="70000"/>
            </a:pPr>
            <a:r>
              <a:rPr lang="uk-UA" dirty="0">
                <a:solidFill>
                  <a:prstClr val="black"/>
                </a:solidFill>
                <a:latin typeface="Times New Roman" pitchFamily="18" charset="0"/>
                <a:cs typeface="Times New Roman" pitchFamily="18" charset="0"/>
              </a:rPr>
              <a:t>Перетворитися в/на (пар), чекати біля/близько (одинадцята), запізнитися із-за/ через(негода), відгук на /про (вистава), сміятися над/з (друг), враження від/про (книжка), працювати згідно/</a:t>
            </a:r>
            <a:r>
              <a:rPr lang="uk-UA" dirty="0">
                <a:solidFill>
                  <a:prstClr val="black"/>
                </a:solidFill>
                <a:latin typeface="Times New Roman" pitchFamily="18" charset="0"/>
                <a:cs typeface="Times New Roman" pitchFamily="18" charset="0"/>
              </a:rPr>
              <a:t>згідно</a:t>
            </a:r>
            <a:r>
              <a:rPr lang="uk-UA" dirty="0">
                <a:solidFill>
                  <a:prstClr val="black"/>
                </a:solidFill>
                <a:latin typeface="Times New Roman" pitchFamily="18" charset="0"/>
                <a:cs typeface="Times New Roman" pitchFamily="18" charset="0"/>
              </a:rPr>
              <a:t> з (графік).</a:t>
            </a:r>
            <a:endParaRPr lang="uk-UA"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157462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4594522"/>
          </a:xfrm>
        </p:spPr>
        <p:txBody>
          <a:bodyPr/>
          <a:lstStyle/>
          <a:p>
            <a:pPr algn="ctr"/>
            <a:r>
              <a:rPr lang="uk-UA" sz="4000" b="1" dirty="0" smtClean="0">
                <a:solidFill>
                  <a:srgbClr val="00B050"/>
                </a:solidFill>
                <a:latin typeface="Times New Roman" pitchFamily="18" charset="0"/>
                <a:cs typeface="Times New Roman" pitchFamily="18" charset="0"/>
              </a:rPr>
              <a:t>Домашнє завдання:</a:t>
            </a:r>
            <a:br>
              <a:rPr lang="uk-UA" sz="4000" b="1" dirty="0" smtClean="0">
                <a:solidFill>
                  <a:srgbClr val="00B050"/>
                </a:solidFill>
                <a:latin typeface="Times New Roman" pitchFamily="18" charset="0"/>
                <a:cs typeface="Times New Roman" pitchFamily="18" charset="0"/>
              </a:rPr>
            </a:br>
            <a:r>
              <a:rPr lang="uk-UA" sz="4000" b="1" dirty="0" smtClean="0">
                <a:solidFill>
                  <a:srgbClr val="00B050"/>
                </a:solidFill>
                <a:latin typeface="Times New Roman" pitchFamily="18" charset="0"/>
                <a:cs typeface="Times New Roman" pitchFamily="18" charset="0"/>
              </a:rPr>
              <a:t/>
            </a:r>
            <a:br>
              <a:rPr lang="uk-UA" sz="4000" b="1" dirty="0" smtClean="0">
                <a:solidFill>
                  <a:srgbClr val="00B050"/>
                </a:solidFill>
                <a:latin typeface="Times New Roman" pitchFamily="18" charset="0"/>
                <a:cs typeface="Times New Roman" pitchFamily="18" charset="0"/>
              </a:rPr>
            </a:br>
            <a:r>
              <a:rPr lang="uk-UA" sz="2000" b="1" dirty="0" smtClean="0">
                <a:solidFill>
                  <a:srgbClr val="FF0000"/>
                </a:solidFill>
                <a:latin typeface="Times New Roman" pitchFamily="18" charset="0"/>
                <a:cs typeface="Times New Roman" pitchFamily="18" charset="0"/>
              </a:rPr>
              <a:t>Написати есе про важливість (неважливість) сленгу в мові.</a:t>
            </a:r>
            <a:r>
              <a:rPr lang="uk-UA" sz="4000" b="1" dirty="0">
                <a:solidFill>
                  <a:srgbClr val="FF0000"/>
                </a:solidFill>
                <a:latin typeface="Times New Roman" pitchFamily="18" charset="0"/>
                <a:cs typeface="Times New Roman" pitchFamily="18" charset="0"/>
              </a:rPr>
              <a:t/>
            </a:r>
            <a:br>
              <a:rPr lang="uk-UA" sz="4000" b="1" dirty="0">
                <a:solidFill>
                  <a:srgbClr val="FF0000"/>
                </a:solidFill>
                <a:latin typeface="Times New Roman" pitchFamily="18" charset="0"/>
                <a:cs typeface="Times New Roman" pitchFamily="18" charset="0"/>
              </a:rPr>
            </a:br>
            <a:r>
              <a:rPr lang="uk-UA" sz="4000" b="1" dirty="0" smtClean="0">
                <a:solidFill>
                  <a:srgbClr val="00B050"/>
                </a:solidFill>
                <a:latin typeface="Times New Roman" pitchFamily="18" charset="0"/>
                <a:cs typeface="Times New Roman" pitchFamily="18" charset="0"/>
              </a:rPr>
              <a:t/>
            </a:r>
            <a:br>
              <a:rPr lang="uk-UA" sz="4000" b="1" dirty="0" smtClean="0">
                <a:solidFill>
                  <a:srgbClr val="00B050"/>
                </a:solidFill>
                <a:latin typeface="Times New Roman" pitchFamily="18" charset="0"/>
                <a:cs typeface="Times New Roman" pitchFamily="18" charset="0"/>
              </a:rPr>
            </a:br>
            <a:r>
              <a:rPr lang="uk-UA" sz="4000" b="1" dirty="0">
                <a:solidFill>
                  <a:srgbClr val="00B050"/>
                </a:solidFill>
                <a:latin typeface="Times New Roman" pitchFamily="18" charset="0"/>
                <a:cs typeface="Times New Roman" pitchFamily="18" charset="0"/>
              </a:rPr>
              <a:t/>
            </a:r>
            <a:br>
              <a:rPr lang="uk-UA" sz="4000" b="1" dirty="0">
                <a:solidFill>
                  <a:srgbClr val="00B050"/>
                </a:solidFill>
                <a:latin typeface="Times New Roman" pitchFamily="18" charset="0"/>
                <a:cs typeface="Times New Roman" pitchFamily="18" charset="0"/>
              </a:rPr>
            </a:br>
            <a:endParaRPr lang="uk-UA" sz="4000" b="1"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2088113802"/>
      </p:ext>
    </p:extLst>
  </p:cSld>
  <p:clrMapOvr>
    <a:masterClrMapping/>
  </p:clrMapOvr>
</p:sld>
</file>

<file path=ppt/theme/theme1.xml><?xml version="1.0" encoding="utf-8"?>
<a:theme xmlns:a="http://schemas.openxmlformats.org/drawingml/2006/main" name="Горизонт">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Горизон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оризон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78</TotalTime>
  <Words>494</Words>
  <Application>Microsoft Office PowerPoint</Application>
  <PresentationFormat>Экран (4:3)</PresentationFormat>
  <Paragraphs>21</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Горизонт</vt:lpstr>
      <vt:lpstr>Складні випадки синтаксичного керування</vt:lpstr>
      <vt:lpstr>Презентация PowerPoint</vt:lpstr>
      <vt:lpstr>Презентация PowerPoint</vt:lpstr>
      <vt:lpstr>        На основі поданих слів за зразком утворити словосполучення з типом підрядного зв’язку керування.                                                                 (що?) вальс    Грати              (на чому?) на барабанах                                             (з ким?) з однокласниками                               (для кого?) для класу                       (кого?) виставу           Посилати, купувати, віддавати, відповідати. </vt:lpstr>
      <vt:lpstr>Презентация PowerPoint</vt:lpstr>
      <vt:lpstr>Презентация PowerPoint</vt:lpstr>
      <vt:lpstr>Домашнє завдання:  Написати есе про важливість (неважливість) сленгу в мові.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Складні випадки синтаксичного керування</dc:title>
  <dc:creator>Людмила Кондратюк</dc:creator>
  <cp:lastModifiedBy>Людмила Кондратюк</cp:lastModifiedBy>
  <cp:revision>8</cp:revision>
  <dcterms:created xsi:type="dcterms:W3CDTF">2024-11-11T10:36:17Z</dcterms:created>
  <dcterms:modified xsi:type="dcterms:W3CDTF">2024-11-11T12:24:45Z</dcterms:modified>
</cp:coreProperties>
</file>