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3" d="100"/>
          <a:sy n="83" d="100"/>
        </p:scale>
        <p:origin x="-1426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D3854-7E80-47FF-AA84-5D79313CBA6A}" type="datetimeFigureOut">
              <a:rPr lang="uk-UA" smtClean="0"/>
              <a:t>12.11.2024</a:t>
            </a:fld>
            <a:endParaRPr lang="uk-UA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6482EFBE-6EA1-458A-895A-EE53AAAAC84C}" type="slidenum">
              <a:rPr lang="uk-UA" smtClean="0"/>
              <a:t>‹#›</a:t>
            </a:fld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D3854-7E80-47FF-AA84-5D79313CBA6A}" type="datetimeFigureOut">
              <a:rPr lang="uk-UA" smtClean="0"/>
              <a:t>12.11.2024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2EFBE-6EA1-458A-895A-EE53AAAAC84C}" type="slidenum">
              <a:rPr lang="uk-UA" smtClean="0"/>
              <a:t>‹#›</a:t>
            </a:fld>
            <a:endParaRPr lang="uk-UA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D3854-7E80-47FF-AA84-5D79313CBA6A}" type="datetimeFigureOut">
              <a:rPr lang="uk-UA" smtClean="0"/>
              <a:t>12.11.2024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482EFBE-6EA1-458A-895A-EE53AAAAC84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D3854-7E80-47FF-AA84-5D79313CBA6A}" type="datetimeFigureOut">
              <a:rPr lang="uk-UA" smtClean="0"/>
              <a:t>12.11.2024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2EFBE-6EA1-458A-895A-EE53AAAAC84C}" type="slidenum">
              <a:rPr lang="uk-UA" smtClean="0"/>
              <a:t>‹#›</a:t>
            </a:fld>
            <a:endParaRPr lang="uk-UA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D3854-7E80-47FF-AA84-5D79313CBA6A}" type="datetimeFigureOut">
              <a:rPr lang="uk-UA" smtClean="0"/>
              <a:t>12.11.2024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2EFBE-6EA1-458A-895A-EE53AAAAC84C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D3854-7E80-47FF-AA84-5D79313CBA6A}" type="datetimeFigureOut">
              <a:rPr lang="uk-UA" smtClean="0"/>
              <a:t>12.11.2024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2EFBE-6EA1-458A-895A-EE53AAAAC84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D3854-7E80-47FF-AA84-5D79313CBA6A}" type="datetimeFigureOut">
              <a:rPr lang="uk-UA" smtClean="0"/>
              <a:t>12.11.2024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2EFBE-6EA1-458A-895A-EE53AAAAC84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D3854-7E80-47FF-AA84-5D79313CBA6A}" type="datetimeFigureOut">
              <a:rPr lang="uk-UA" smtClean="0"/>
              <a:t>12.11.2024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2EFBE-6EA1-458A-895A-EE53AAAAC84C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D3854-7E80-47FF-AA84-5D79313CBA6A}" type="datetimeFigureOut">
              <a:rPr lang="uk-UA" smtClean="0"/>
              <a:t>12.11.2024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482EFBE-6EA1-458A-895A-EE53AAAAC84C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D3854-7E80-47FF-AA84-5D79313CBA6A}" type="datetimeFigureOut">
              <a:rPr lang="uk-UA" smtClean="0"/>
              <a:t>12.11.2024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2EFBE-6EA1-458A-895A-EE53AAAAC84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D3854-7E80-47FF-AA84-5D79313CBA6A}" type="datetimeFigureOut">
              <a:rPr lang="uk-UA" smtClean="0"/>
              <a:t>12.11.2024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2EFBE-6EA1-458A-895A-EE53AAAAC84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9BD3854-7E80-47FF-AA84-5D79313CBA6A}" type="datetimeFigureOut">
              <a:rPr lang="uk-UA" smtClean="0"/>
              <a:t>12.11.2024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6482EFBE-6EA1-458A-895A-EE53AAAAC84C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48064" y="4437112"/>
            <a:ext cx="3744416" cy="1224136"/>
          </a:xfrm>
        </p:spPr>
        <p:txBody>
          <a:bodyPr/>
          <a:lstStyle/>
          <a:p>
            <a:pPr lvl="0" algn="l">
              <a:spcBef>
                <a:spcPct val="20000"/>
              </a:spcBef>
              <a:buClr>
                <a:srgbClr val="629DD1"/>
              </a:buClr>
              <a:buSzPct val="76000"/>
            </a:pPr>
            <a:r>
              <a:rPr lang="uk-UA" sz="1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Кондратюк Людмила Олександрівна </a:t>
            </a:r>
          </a:p>
          <a:p>
            <a:pPr lvl="0" algn="l">
              <a:spcBef>
                <a:spcPct val="20000"/>
              </a:spcBef>
              <a:buClr>
                <a:srgbClr val="629DD1"/>
              </a:buClr>
              <a:buSzPct val="76000"/>
            </a:pPr>
            <a:r>
              <a:rPr lang="uk-UA" sz="1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Вчитель української мови та літератури</a:t>
            </a:r>
          </a:p>
          <a:p>
            <a:pPr lvl="0" algn="l">
              <a:spcBef>
                <a:spcPct val="20000"/>
              </a:spcBef>
              <a:buClr>
                <a:srgbClr val="629DD1"/>
              </a:buClr>
              <a:buSzPct val="76000"/>
            </a:pPr>
            <a:r>
              <a:rPr lang="uk-UA" sz="1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Вечірньої (змінної) школи № 20 м. Києва</a:t>
            </a:r>
          </a:p>
          <a:p>
            <a:pPr lvl="0">
              <a:spcBef>
                <a:spcPct val="20000"/>
              </a:spcBef>
              <a:spcAft>
                <a:spcPts val="600"/>
              </a:spcAft>
              <a:buClr>
                <a:srgbClr val="B13F9A"/>
              </a:buClr>
              <a:buSzTx/>
            </a:pPr>
            <a:endParaRPr lang="uk-UA" sz="1700" spc="30" dirty="0">
              <a:solidFill>
                <a:schemeClr val="tx1"/>
              </a:solidFill>
              <a:latin typeface="Arial Narrow"/>
            </a:endParaRPr>
          </a:p>
          <a:p>
            <a:endParaRPr lang="uk-UA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Складнопідрядне речення з підрядними місця й часу</a:t>
            </a:r>
            <a:endParaRPr lang="uk-UA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7029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706090"/>
          </a:xfrm>
        </p:spPr>
        <p:txBody>
          <a:bodyPr>
            <a:normAutofit/>
          </a:bodyPr>
          <a:lstStyle/>
          <a:p>
            <a:pPr algn="ctr"/>
            <a:r>
              <a:rPr lang="uk-UA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Мовознавча гра «Правда чи хиба»</a:t>
            </a:r>
            <a:endParaRPr lang="uk-UA" sz="2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052736"/>
            <a:ext cx="8784976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1. Складні  речення поділяються на однорідні й неоднорідні.</a:t>
            </a:r>
          </a:p>
          <a:p>
            <a:pPr marL="0" indent="0"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2. Складнопідрядне речення поєднує синтаксично нерівноправні частини, одна з яких головна, а друга – підрядна (або залежна).</a:t>
            </a:r>
          </a:p>
          <a:p>
            <a:pPr marL="0" indent="0"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3. Підрядна частина приєднується до головної за допомогою сполучників або сполучного слова.</a:t>
            </a:r>
          </a:p>
          <a:p>
            <a:pPr marL="0" indent="0"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4. Сполучники та сполучні слова виступають членами речення.</a:t>
            </a:r>
          </a:p>
          <a:p>
            <a:pPr marL="0" indent="0"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5. За значенням складнопідрядні речення поділяються на три основні види з підрядними частинами: означальними, з’ясувальними й обставинними.</a:t>
            </a:r>
          </a:p>
          <a:p>
            <a:pPr marL="0" indent="0"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6. Означальні та з’ясувальні підрядні частини пояснюють усе головне речення а обставинні пояснюють слово або сполуку слів у головному.</a:t>
            </a:r>
          </a:p>
          <a:p>
            <a:pPr marL="0" indent="0"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7. Підрядна означальна частина відповідає а питання де? куди? </a:t>
            </a:r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з якого часу? </a:t>
            </a:r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відки?</a:t>
            </a:r>
          </a:p>
          <a:p>
            <a:pPr marL="0" indent="0"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8. Підрядна означальна частина пояснює в головній частині головний або другорядний член, виражений іменником, займенником або іншою частиною мови в значенні іменника.</a:t>
            </a:r>
          </a:p>
          <a:p>
            <a:pPr marL="0" indent="0"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9. Підрядна з’ясувальна частина відповідає на питання підмета або додатка й роз’яснює зміст одного зі слів головної частини.</a:t>
            </a:r>
          </a:p>
          <a:p>
            <a:pPr marL="0" indent="0"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10. Підрядна означальна частина може стояти перед головною .</a:t>
            </a:r>
          </a:p>
          <a:p>
            <a:pPr marL="0" indent="0"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11. При дорозі сидів чоловік, якого називали філософом (складнопідрядне речення з підрядним означальним )</a:t>
            </a:r>
          </a:p>
          <a:p>
            <a:pPr marL="0" indent="0"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12. Юнак дивився в небо, яке засяяли зорі </a:t>
            </a:r>
            <a:r>
              <a:rPr lang="uk-UA" sz="1400" dirty="0">
                <a:solidFill>
                  <a:srgbClr val="2F2B20"/>
                </a:solidFill>
                <a:latin typeface="Times New Roman" pitchFamily="18" charset="0"/>
                <a:cs typeface="Times New Roman" pitchFamily="18" charset="0"/>
              </a:rPr>
              <a:t>(складнопідрядне речення з </a:t>
            </a:r>
            <a:r>
              <a:rPr lang="uk-UA" sz="1400">
                <a:solidFill>
                  <a:srgbClr val="2F2B20"/>
                </a:solidFill>
                <a:latin typeface="Times New Roman" pitchFamily="18" charset="0"/>
                <a:cs typeface="Times New Roman" pitchFamily="18" charset="0"/>
              </a:rPr>
              <a:t>підрядним </a:t>
            </a:r>
            <a:r>
              <a:rPr lang="uk-UA" sz="1400" smtClean="0">
                <a:solidFill>
                  <a:srgbClr val="2F2B20"/>
                </a:solidFill>
                <a:latin typeface="Times New Roman" pitchFamily="18" charset="0"/>
                <a:cs typeface="Times New Roman" pitchFamily="18" charset="0"/>
              </a:rPr>
              <a:t>з’ясувальним)</a:t>
            </a:r>
            <a:endParaRPr lang="uk-UA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8300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Підрядні частини, що відповідають на питання обставини, називають </a:t>
            </a:r>
            <a:r>
              <a:rPr lang="uk-UA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обставинними.</a:t>
            </a:r>
            <a:endParaRPr lang="uk-UA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931" y="1447800"/>
            <a:ext cx="7309338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18143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Підрядне місце</a:t>
            </a:r>
            <a:endParaRPr lang="uk-U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39552" y="1844824"/>
            <a:ext cx="8424936" cy="41749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16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Складнопідрядним реченням із підрядним місця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називають таке складне речення, у якому підрядна частина вказує на місце або напрям дії, про яку йдеться в головній частині.</a:t>
            </a:r>
          </a:p>
          <a:p>
            <a:pPr marL="0" indent="0" algn="ctr">
              <a:buNone/>
            </a:pPr>
            <a:r>
              <a:rPr lang="uk-UA" sz="16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Підрядне речення місця відповідає на питання обставин місця: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де? </a:t>
            </a:r>
            <a:r>
              <a:rPr lang="uk-UA" sz="1600" i="1" dirty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уди? </a:t>
            </a:r>
            <a:r>
              <a:rPr lang="uk-UA" sz="1600" i="1" dirty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відки?</a:t>
            </a:r>
          </a:p>
          <a:p>
            <a:pPr marL="0" indent="0" algn="ctr">
              <a:buNone/>
            </a:pPr>
            <a:endParaRPr lang="uk-UA" sz="1600" i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 там, де сонце торкнулось вершечків дерев, листя спалахнуло злото-зеленим вогнем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(М. Коцюбинський).</a:t>
            </a:r>
          </a:p>
          <a:p>
            <a:pPr marL="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Підрядне речення місця залежить від головного речення в цілому.</a:t>
            </a:r>
          </a:p>
          <a:p>
            <a:pPr marL="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У головній частині можуть бути вказівні слова </a:t>
            </a:r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туди, там, усюди, скрізь, кудись.</a:t>
            </a:r>
            <a:endParaRPr lang="uk-UA" sz="1600" i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І серце полинуть бажає туди, де ще воля гуляє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(Б. Грінченко)</a:t>
            </a:r>
            <a:r>
              <a:rPr lang="uk-UA" sz="16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7443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1560" y="260648"/>
            <a:ext cx="8064896" cy="57591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uk-UA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uk-UA" sz="1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Перепишіть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речення і розставте розділові знаки.  Визначити вид підрядної частини.</a:t>
            </a:r>
          </a:p>
          <a:p>
            <a:pPr marL="0" indent="0" algn="just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1. Україна моя починається там де доля моя усміхається ( П. Осадчук). 2. Де рідний край там під вербою рай (Народна творчість). 3. Там за порогами  в степу де землі щедрі і розлогі сидять лелеки на стовпах (Л. Костенко). 4. Світлом рожевим там степ паленіє промінь де ллється іскристий (Л. Українка). 5. Де щастя впало там і приятелів мало (Народна творчість).</a:t>
            </a:r>
          </a:p>
          <a:p>
            <a:pPr marL="0" indent="0" algn="just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Записати народні прислів’я, завершити їх.  У кожному з речень підкреслити граматичні основи.</a:t>
            </a:r>
          </a:p>
          <a:p>
            <a:pPr marL="0" indent="0" algn="just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1. Куди орли літають, … .  2. Треба розумом надточити, … .  3. Куди серце лежить, … . </a:t>
            </a:r>
          </a:p>
          <a:p>
            <a:pPr marL="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е м’яко стелять, … . 5. Куди кінь з копитом, … . 6. Де він не повернеться, … .</a:t>
            </a:r>
          </a:p>
          <a:p>
            <a:pPr marL="0" indent="0" algn="just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   Для довідок. </a:t>
            </a:r>
          </a:p>
          <a:p>
            <a:pPr marL="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… туди сороки не пускають.   … де сила не візьме.   … туди  й око глядить.  … там твердо спати.  … туди  жаба з лапою (рак з клешнею).  … там золоті верби ростуть.</a:t>
            </a: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5117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476672"/>
            <a:ext cx="8280920" cy="554312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1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Складнопідрядне речення з підрядним часу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називають так складне речення, у якому підрядна частина вказує на час або тривалість дії, про яку йдеться в головній частині.</a:t>
            </a:r>
          </a:p>
          <a:p>
            <a:pPr marL="0" indent="0" algn="ctr">
              <a:buNone/>
            </a:pPr>
            <a:r>
              <a:rPr lang="uk-UA" sz="1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Є скарби, доки їх шукають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(Л. Костенко).</a:t>
            </a:r>
          </a:p>
          <a:p>
            <a:pPr marL="0" indent="0" algn="ctr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Підрядна частина часу відповідає на питання обставини часу: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 коли? </a:t>
            </a:r>
            <a:r>
              <a:rPr lang="uk-UA" sz="1600" i="1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ідколи? з якого часу? як довго? </a:t>
            </a:r>
            <a:r>
              <a:rPr lang="uk-UA" sz="1600" i="1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оки?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І приєднується до головної частини сполучниками й сполучними словами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 коли, поки, доти, як, ледве, допоки, відколи, тільки, лиш, щойно, як тільки, у той час як, з тих пір, перш ніж, відтоді як.</a:t>
            </a:r>
          </a:p>
          <a:p>
            <a:pPr marL="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У таких реченнях підрядна частина пояснює головну в цілому,а не окреме слово.</a:t>
            </a:r>
          </a:p>
          <a:p>
            <a:pPr marL="0" indent="0" algn="ctr">
              <a:buNone/>
            </a:pPr>
            <a:r>
              <a:rPr lang="uk-UA" sz="1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Коваль, клепле, поки тепле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(Народна творчість).</a:t>
            </a:r>
          </a:p>
          <a:p>
            <a:pPr marL="0" indent="0" algn="ctr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У головній частині можуть бути вказівні слова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тоді, доти, до того часу, до тих пір.</a:t>
            </a:r>
          </a:p>
          <a:p>
            <a:pPr marL="0" indent="0" algn="ctr">
              <a:buNone/>
            </a:pPr>
            <a:r>
              <a:rPr lang="uk-UA" sz="1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Доти море виблискуватиме сріблом, доки не встане сонце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(О. Журба).</a:t>
            </a:r>
            <a:endParaRPr lang="uk-UA" sz="16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Обставини місця і часу можуть стояти перед головною частино, після неї та в середині.</a:t>
            </a:r>
            <a:endParaRPr lang="uk-UA" sz="1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6009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260648"/>
            <a:ext cx="8496944" cy="57591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uk-UA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uk-UA" sz="1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Перебудуйте речення, змінюючи другорядні члени підрядними часу, і запишіть їх, використовуючи різні сполучники.</a:t>
            </a:r>
          </a:p>
          <a:p>
            <a:pPr marL="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1. Під час канікул ми вирішили в подорож. 2. Піднявшись на вершину гори, учні побачили чудовий краєвид. 3. При наближенні до річки водій автобуса загальмував і зупинився. </a:t>
            </a:r>
          </a:p>
          <a:p>
            <a:pPr marL="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4. Увечері, поставивши намети, ми заходилися готувати вечерю. 5. З настанням ранку всі ми вже були готові до від’їзду.</a:t>
            </a:r>
          </a:p>
          <a:p>
            <a:pPr marL="0" indent="0" algn="ctr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До поданих головних частин дописати підрядні частини, які відповідали б на записані в дужках питання.</a:t>
            </a:r>
          </a:p>
          <a:p>
            <a:pPr marL="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Народні пісні я можу слухати (як довго?)  (Відколи) я зацікавився фольклором. Вкладати мудрість у прислів’я, приказки й притчі народ почав (від якого часу).</a:t>
            </a: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81921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4522514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Домашнє завдання:</a:t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параграф 21, виконати вправу на с. 79</a:t>
            </a: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70373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оседство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131</TotalTime>
  <Words>863</Words>
  <Application>Microsoft Office PowerPoint</Application>
  <PresentationFormat>Экран (4:3)</PresentationFormat>
  <Paragraphs>59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Справедливость</vt:lpstr>
      <vt:lpstr>Складнопідрядне речення з підрядними місця й часу</vt:lpstr>
      <vt:lpstr>Мовознавча гра «Правда чи хиба»</vt:lpstr>
      <vt:lpstr>Підрядні частини, що відповідають на питання обставини, називають обставинними.</vt:lpstr>
      <vt:lpstr>Підрядне місце</vt:lpstr>
      <vt:lpstr>Презентация PowerPoint</vt:lpstr>
      <vt:lpstr>Презентация PowerPoint</vt:lpstr>
      <vt:lpstr>Презентация PowerPoint</vt:lpstr>
      <vt:lpstr>Домашнє завдання:  параграф 21, виконати вправу на с. 79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Складнопідрядне речення з підрядними місця й часу</dc:title>
  <dc:creator>Людмила Кондратюк</dc:creator>
  <cp:lastModifiedBy>Людмила Кондратюк</cp:lastModifiedBy>
  <cp:revision>14</cp:revision>
  <dcterms:created xsi:type="dcterms:W3CDTF">2024-11-12T08:08:28Z</dcterms:created>
  <dcterms:modified xsi:type="dcterms:W3CDTF">2024-11-12T11:54:37Z</dcterms:modified>
</cp:coreProperties>
</file>