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8" d="100"/>
          <a:sy n="88" d="100"/>
        </p:scale>
        <p:origin x="-128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A0726D53-EDD1-43AD-9EC0-D50B8C7162C3}" type="datetimeFigureOut">
              <a:rPr lang="uk-UA" smtClean="0"/>
              <a:t>02.10.2025</a:t>
            </a:fld>
            <a:endParaRPr lang="uk-UA"/>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uk-UA"/>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3C0F7C56-1977-49AD-82E5-422E240EE48E}" type="slidenum">
              <a:rPr lang="uk-UA" smtClean="0"/>
              <a:t>‹#›</a:t>
            </a:fld>
            <a:endParaRPr lang="uk-U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5" name="Нижний колонтитул 4"/>
          <p:cNvSpPr>
            <a:spLocks noGrp="1"/>
          </p:cNvSpPr>
          <p:nvPr>
            <p:ph type="ftr" sz="quarter" idx="11"/>
          </p:nvPr>
        </p:nvSpPr>
        <p:spPr/>
        <p:txBody>
          <a:bodyPr/>
          <a:lstStyle>
            <a:extLst/>
          </a:lstStyle>
          <a:p>
            <a:endParaRPr lang="uk-UA"/>
          </a:p>
        </p:txBody>
      </p:sp>
      <p:sp>
        <p:nvSpPr>
          <p:cNvPr id="6" name="Номер слайда 5"/>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A0726D53-EDD1-43AD-9EC0-D50B8C7162C3}" type="datetimeFigureOut">
              <a:rPr lang="uk-UA" smtClean="0"/>
              <a:t>02.10.2025</a:t>
            </a:fld>
            <a:endParaRPr lang="uk-UA"/>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uk-UA"/>
          </a:p>
        </p:txBody>
      </p:sp>
      <p:sp>
        <p:nvSpPr>
          <p:cNvPr id="6" name="Номер слайда 5"/>
          <p:cNvSpPr>
            <a:spLocks noGrp="1"/>
          </p:cNvSpPr>
          <p:nvPr>
            <p:ph type="sldNum" sz="quarter" idx="12"/>
          </p:nvPr>
        </p:nvSpPr>
        <p:spPr>
          <a:xfrm>
            <a:off x="6733952" y="6555112"/>
            <a:ext cx="588336" cy="228600"/>
          </a:xfrm>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6" name="Нижний колонтитул 5"/>
          <p:cNvSpPr>
            <a:spLocks noGrp="1"/>
          </p:cNvSpPr>
          <p:nvPr>
            <p:ph type="ftr" sz="quarter" idx="11"/>
          </p:nvPr>
        </p:nvSpPr>
        <p:spPr/>
        <p:txBody>
          <a:bodyPr/>
          <a:lstStyle>
            <a:extLst/>
          </a:lstStyle>
          <a:p>
            <a:endParaRPr lang="uk-UA"/>
          </a:p>
        </p:txBody>
      </p:sp>
      <p:sp>
        <p:nvSpPr>
          <p:cNvPr id="7" name="Номер слайда 6"/>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8" name="Нижний колонтитул 7"/>
          <p:cNvSpPr>
            <a:spLocks noGrp="1"/>
          </p:cNvSpPr>
          <p:nvPr>
            <p:ph type="ftr" sz="quarter" idx="11"/>
          </p:nvPr>
        </p:nvSpPr>
        <p:spPr/>
        <p:txBody>
          <a:bodyPr/>
          <a:lstStyle>
            <a:extLst/>
          </a:lstStyle>
          <a:p>
            <a:endParaRPr lang="uk-UA"/>
          </a:p>
        </p:txBody>
      </p:sp>
      <p:sp>
        <p:nvSpPr>
          <p:cNvPr id="9" name="Номер слайда 8"/>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4" name="Нижний колонтитул 3"/>
          <p:cNvSpPr>
            <a:spLocks noGrp="1"/>
          </p:cNvSpPr>
          <p:nvPr>
            <p:ph type="ftr" sz="quarter" idx="11"/>
          </p:nvPr>
        </p:nvSpPr>
        <p:spPr/>
        <p:txBody>
          <a:bodyPr/>
          <a:lstStyle>
            <a:extLst/>
          </a:lstStyle>
          <a:p>
            <a:endParaRPr lang="uk-UA"/>
          </a:p>
        </p:txBody>
      </p:sp>
      <p:sp>
        <p:nvSpPr>
          <p:cNvPr id="5" name="Номер слайда 4"/>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fld id="{A0726D53-EDD1-43AD-9EC0-D50B8C7162C3}" type="datetimeFigureOut">
              <a:rPr lang="uk-UA" smtClean="0"/>
              <a:t>02.10.2025</a:t>
            </a:fld>
            <a:endParaRPr lang="uk-UA"/>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endParaRPr lang="uk-UA"/>
          </a:p>
        </p:txBody>
      </p:sp>
      <p:sp>
        <p:nvSpPr>
          <p:cNvPr id="4" name="Номер слайда 3"/>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6" name="Нижний колонтитул 5"/>
          <p:cNvSpPr>
            <a:spLocks noGrp="1"/>
          </p:cNvSpPr>
          <p:nvPr>
            <p:ph type="ftr" sz="quarter" idx="11"/>
          </p:nvPr>
        </p:nvSpPr>
        <p:spPr/>
        <p:txBody>
          <a:bodyPr/>
          <a:lstStyle>
            <a:extLst/>
          </a:lstStyle>
          <a:p>
            <a:endParaRPr lang="uk-UA"/>
          </a:p>
        </p:txBody>
      </p:sp>
      <p:sp>
        <p:nvSpPr>
          <p:cNvPr id="7" name="Номер слайда 6"/>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6" name="Нижний колонтитул 5"/>
          <p:cNvSpPr>
            <a:spLocks noGrp="1"/>
          </p:cNvSpPr>
          <p:nvPr>
            <p:ph type="ftr" sz="quarter" idx="11"/>
          </p:nvPr>
        </p:nvSpPr>
        <p:spPr/>
        <p:txBody>
          <a:bodyPr/>
          <a:lstStyle>
            <a:extLst/>
          </a:lstStyle>
          <a:p>
            <a:endParaRPr lang="uk-UA"/>
          </a:p>
        </p:txBody>
      </p:sp>
      <p:sp>
        <p:nvSpPr>
          <p:cNvPr id="7" name="Номер слайда 6"/>
          <p:cNvSpPr>
            <a:spLocks noGrp="1"/>
          </p:cNvSpPr>
          <p:nvPr>
            <p:ph type="sldNum" sz="quarter" idx="12"/>
          </p:nvPr>
        </p:nvSpPr>
        <p:spPr/>
        <p:txBody>
          <a:bodyPr/>
          <a:lstStyle>
            <a:extLst/>
          </a:lstStyle>
          <a:p>
            <a:fld id="{3C0F7C56-1977-49AD-82E5-422E240EE48E}" type="slidenum">
              <a:rPr lang="uk-UA" smtClean="0"/>
              <a:t>‹#›</a:t>
            </a:fld>
            <a:endParaRPr lang="uk-UA"/>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A0726D53-EDD1-43AD-9EC0-D50B8C7162C3}" type="datetimeFigureOut">
              <a:rPr lang="uk-UA" smtClean="0"/>
              <a:t>02.10.2025</a:t>
            </a:fld>
            <a:endParaRPr lang="uk-UA"/>
          </a:p>
        </p:txBody>
      </p:sp>
      <p:sp>
        <p:nvSpPr>
          <p:cNvPr id="5" name="Нижний колонтитул 4"/>
          <p:cNvSpPr>
            <a:spLocks noGrp="1"/>
          </p:cNvSpPr>
          <p:nvPr>
            <p:ph type="ftr" sz="quarter" idx="11"/>
          </p:nvPr>
        </p:nvSpPr>
        <p:spPr/>
        <p:txBody>
          <a:bodyPr/>
          <a:lstStyle>
            <a:extLst/>
          </a:lstStyle>
          <a:p>
            <a:endParaRPr lang="uk-UA"/>
          </a:p>
        </p:txBody>
      </p:sp>
      <p:sp>
        <p:nvSpPr>
          <p:cNvPr id="6" name="Номер слайда 5"/>
          <p:cNvSpPr>
            <a:spLocks noGrp="1"/>
          </p:cNvSpPr>
          <p:nvPr>
            <p:ph type="sldNum" sz="quarter" idx="12"/>
          </p:nvPr>
        </p:nvSpPr>
        <p:spPr/>
        <p:txBody>
          <a:bodyPr/>
          <a:lstStyle>
            <a:extLst/>
          </a:lstStyle>
          <a:p>
            <a:fld id="{3C0F7C56-1977-49AD-82E5-422E240EE48E}" type="slidenum">
              <a:rPr lang="uk-UA" smtClean="0"/>
              <a:t>‹#›</a:t>
            </a:fld>
            <a:endParaRPr lang="uk-U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fld id="{A0726D53-EDD1-43AD-9EC0-D50B8C7162C3}" type="datetimeFigureOut">
              <a:rPr lang="uk-UA" smtClean="0"/>
              <a:t>02.10.2025</a:t>
            </a:fld>
            <a:endParaRPr lang="uk-UA"/>
          </a:p>
        </p:txBody>
      </p:sp>
      <p:sp>
        <p:nvSpPr>
          <p:cNvPr id="5" name="Нижний колонтитул 4"/>
          <p:cNvSpPr>
            <a:spLocks noGrp="1"/>
          </p:cNvSpPr>
          <p:nvPr>
            <p:ph type="ftr" sz="quarter" idx="11"/>
          </p:nvPr>
        </p:nvSpPr>
        <p:spPr>
          <a:xfrm>
            <a:off x="457200" y="6556248"/>
            <a:ext cx="3657600" cy="228600"/>
          </a:xfrm>
        </p:spPr>
        <p:txBody>
          <a:bodyPr/>
          <a:lstStyle>
            <a:extLst/>
          </a:lstStyle>
          <a:p>
            <a:endParaRPr lang="uk-UA"/>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3C0F7C56-1977-49AD-82E5-422E240EE48E}" type="slidenum">
              <a:rPr lang="uk-UA" smtClean="0"/>
              <a:t>‹#›</a:t>
            </a:fld>
            <a:endParaRPr lang="uk-U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A0726D53-EDD1-43AD-9EC0-D50B8C7162C3}" type="datetimeFigureOut">
              <a:rPr lang="uk-UA" smtClean="0"/>
              <a:t>02.10.2025</a:t>
            </a:fld>
            <a:endParaRPr lang="uk-UA"/>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uk-UA"/>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3C0F7C56-1977-49AD-82E5-422E240EE48E}" type="slidenum">
              <a:rPr lang="uk-UA" smtClean="0"/>
              <a:t>‹#›</a:t>
            </a:fld>
            <a:endParaRPr lang="uk-UA"/>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771800" y="533400"/>
            <a:ext cx="6120680" cy="2751584"/>
          </a:xfrm>
        </p:spPr>
        <p:txBody>
          <a:bodyPr/>
          <a:lstStyle/>
          <a:p>
            <a:r>
              <a:rPr lang="uk-UA" dirty="0" smtClean="0">
                <a:solidFill>
                  <a:srgbClr val="FFC000"/>
                </a:solidFill>
                <a:latin typeface="Times New Roman" pitchFamily="18" charset="0"/>
                <a:cs typeface="Times New Roman" pitchFamily="18" charset="0"/>
              </a:rPr>
              <a:t>Слововживання</a:t>
            </a:r>
            <a:endParaRPr lang="uk-UA" dirty="0">
              <a:solidFill>
                <a:srgbClr val="FFC000"/>
              </a:solidFill>
              <a:latin typeface="Times New Roman" pitchFamily="18" charset="0"/>
              <a:cs typeface="Times New Roman" pitchFamily="18" charset="0"/>
            </a:endParaRPr>
          </a:p>
        </p:txBody>
      </p:sp>
      <p:sp>
        <p:nvSpPr>
          <p:cNvPr id="3" name="Прямоугольник 2"/>
          <p:cNvSpPr/>
          <p:nvPr/>
        </p:nvSpPr>
        <p:spPr>
          <a:xfrm>
            <a:off x="4499992" y="4941168"/>
            <a:ext cx="4104456" cy="1452705"/>
          </a:xfrm>
          <a:prstGeom prst="rect">
            <a:avLst/>
          </a:prstGeom>
        </p:spPr>
        <p:txBody>
          <a:bodyPr wrap="square">
            <a:spAutoFit/>
          </a:bodyPr>
          <a:lstStyle/>
          <a:p>
            <a:pPr lvl="0" algn="ctr">
              <a:spcBef>
                <a:spcPct val="20000"/>
              </a:spcBef>
              <a:buClr>
                <a:srgbClr val="629DD1"/>
              </a:buClr>
              <a:buSzPct val="76000"/>
            </a:pPr>
            <a:r>
              <a:rPr lang="uk-UA" sz="1400" b="1" i="1" dirty="0">
                <a:solidFill>
                  <a:srgbClr val="424242"/>
                </a:solidFill>
                <a:latin typeface="Times New Roman" pitchFamily="18" charset="0"/>
                <a:cs typeface="Times New Roman" pitchFamily="18" charset="0"/>
              </a:rPr>
              <a:t>Кондратюк Людмила Олександрівна </a:t>
            </a:r>
          </a:p>
          <a:p>
            <a:pPr lvl="0" algn="ctr">
              <a:spcBef>
                <a:spcPct val="20000"/>
              </a:spcBef>
              <a:buClr>
                <a:srgbClr val="629DD1"/>
              </a:buClr>
              <a:buSzPct val="76000"/>
            </a:pPr>
            <a:r>
              <a:rPr lang="uk-UA" sz="1400" b="1" i="1" dirty="0">
                <a:solidFill>
                  <a:srgbClr val="424242"/>
                </a:solidFill>
                <a:latin typeface="Times New Roman" pitchFamily="18" charset="0"/>
                <a:cs typeface="Times New Roman" pitchFamily="18" charset="0"/>
              </a:rPr>
              <a:t>Вчитель української мови та літератури</a:t>
            </a:r>
          </a:p>
          <a:p>
            <a:pPr lvl="0" algn="ctr">
              <a:spcBef>
                <a:spcPct val="20000"/>
              </a:spcBef>
              <a:buClr>
                <a:srgbClr val="629DD1"/>
              </a:buClr>
              <a:buSzPct val="76000"/>
            </a:pPr>
            <a:r>
              <a:rPr lang="uk-UA" sz="1400" b="1" i="1" dirty="0">
                <a:solidFill>
                  <a:srgbClr val="424242"/>
                </a:solidFill>
                <a:latin typeface="Times New Roman" pitchFamily="18" charset="0"/>
                <a:cs typeface="Times New Roman" pitchFamily="18" charset="0"/>
              </a:rPr>
              <a:t>Вечірньої (змінної) школи № 20 м. Києва</a:t>
            </a:r>
          </a:p>
          <a:p>
            <a:pPr lvl="0">
              <a:spcBef>
                <a:spcPct val="20000"/>
              </a:spcBef>
              <a:buClr>
                <a:srgbClr val="629DD1"/>
              </a:buClr>
              <a:buSzPct val="76000"/>
            </a:pPr>
            <a:endParaRPr lang="uk-UA" sz="1500" dirty="0">
              <a:solidFill>
                <a:srgbClr val="424242"/>
              </a:solidFill>
              <a:latin typeface="Times New Roman" pitchFamily="18" charset="0"/>
              <a:cs typeface="Times New Roman" pitchFamily="18" charset="0"/>
            </a:endParaRPr>
          </a:p>
          <a:p>
            <a:pPr lvl="0">
              <a:spcBef>
                <a:spcPct val="20000"/>
              </a:spcBef>
              <a:buClr>
                <a:srgbClr val="FDA023"/>
              </a:buClr>
            </a:pPr>
            <a:endParaRPr lang="uk-UA" sz="1900" spc="150" dirty="0">
              <a:solidFill>
                <a:srgbClr val="FFFFFF"/>
              </a:solidFill>
              <a:latin typeface="Calibri"/>
            </a:endParaRPr>
          </a:p>
        </p:txBody>
      </p:sp>
    </p:spTree>
    <p:extLst>
      <p:ext uri="{BB962C8B-B14F-4D97-AF65-F5344CB8AC3E}">
        <p14:creationId xmlns:p14="http://schemas.microsoft.com/office/powerpoint/2010/main" val="29376533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2136339"/>
            <a:ext cx="7632848" cy="329320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uk-UA" sz="4000" b="1" dirty="0" smtClean="0">
                <a:solidFill>
                  <a:srgbClr val="002060"/>
                </a:solidFill>
                <a:latin typeface="Times New Roman" pitchFamily="18" charset="0"/>
                <a:cs typeface="Times New Roman" pitchFamily="18" charset="0"/>
              </a:rPr>
              <a:t>Пригадайте</a:t>
            </a:r>
          </a:p>
          <a:p>
            <a:pPr algn="ctr"/>
            <a:r>
              <a:rPr lang="uk-UA" sz="2400" dirty="0" smtClean="0">
                <a:solidFill>
                  <a:srgbClr val="FF0000"/>
                </a:solidFill>
                <a:latin typeface="Times New Roman" pitchFamily="18" charset="0"/>
                <a:cs typeface="Times New Roman" pitchFamily="18" charset="0"/>
              </a:rPr>
              <a:t> • Що таке лексичне значення слова?</a:t>
            </a:r>
          </a:p>
          <a:p>
            <a:pPr algn="ctr"/>
            <a:r>
              <a:rPr lang="uk-UA" sz="2400" dirty="0" smtClean="0">
                <a:solidFill>
                  <a:srgbClr val="FF0000"/>
                </a:solidFill>
                <a:latin typeface="Times New Roman" pitchFamily="18" charset="0"/>
                <a:cs typeface="Times New Roman" pitchFamily="18" charset="0"/>
              </a:rPr>
              <a:t> • Які слова називають однозначними та багатозначними?</a:t>
            </a:r>
          </a:p>
          <a:p>
            <a:pPr algn="ctr"/>
            <a:r>
              <a:rPr lang="uk-UA" sz="2400" dirty="0" smtClean="0">
                <a:solidFill>
                  <a:srgbClr val="FF0000"/>
                </a:solidFill>
                <a:latin typeface="Times New Roman" pitchFamily="18" charset="0"/>
                <a:cs typeface="Times New Roman" pitchFamily="18" charset="0"/>
              </a:rPr>
              <a:t> • Чому значення багатозначного слова залежить від контексту?</a:t>
            </a:r>
          </a:p>
          <a:p>
            <a:pPr algn="ctr"/>
            <a:r>
              <a:rPr lang="uk-UA" sz="2400" dirty="0" smtClean="0">
                <a:solidFill>
                  <a:srgbClr val="FF0000"/>
                </a:solidFill>
                <a:latin typeface="Times New Roman" pitchFamily="18" charset="0"/>
                <a:cs typeface="Times New Roman" pitchFamily="18" charset="0"/>
              </a:rPr>
              <a:t> • Що регулюють лексичні норми? </a:t>
            </a:r>
          </a:p>
          <a:p>
            <a:pPr algn="ctr"/>
            <a:r>
              <a:rPr lang="uk-UA" sz="2400" dirty="0" smtClean="0">
                <a:solidFill>
                  <a:srgbClr val="FF0000"/>
                </a:solidFill>
                <a:latin typeface="Times New Roman" pitchFamily="18" charset="0"/>
                <a:cs typeface="Times New Roman" pitchFamily="18" charset="0"/>
              </a:rPr>
              <a:t>• Унаслідок чого виникають лексичні помилки</a:t>
            </a:r>
            <a:endParaRPr lang="uk-UA" sz="24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1969275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827584" y="620688"/>
            <a:ext cx="6206672" cy="720079"/>
          </a:xfrm>
          <a:solidFill>
            <a:schemeClr val="tx2">
              <a:lumMod val="90000"/>
            </a:schemeClr>
          </a:solidFill>
        </p:spPr>
        <p:txBody>
          <a:bodyPr>
            <a:normAutofit/>
          </a:bodyPr>
          <a:lstStyle/>
          <a:p>
            <a:pPr algn="ctr"/>
            <a:r>
              <a:rPr lang="uk-UA" b="1" dirty="0" smtClean="0">
                <a:solidFill>
                  <a:srgbClr val="002060"/>
                </a:solidFill>
                <a:latin typeface="Times New Roman" pitchFamily="18" charset="0"/>
                <a:cs typeface="Times New Roman" pitchFamily="18" charset="0"/>
              </a:rPr>
              <a:t>Прочитайте   речення . Чи допущена лексична помилка? </a:t>
            </a:r>
            <a:endParaRPr lang="uk-UA" b="1" dirty="0">
              <a:solidFill>
                <a:srgbClr val="002060"/>
              </a:solidFill>
              <a:latin typeface="Times New Roman" pitchFamily="18" charset="0"/>
              <a:cs typeface="Times New Roman" pitchFamily="18" charset="0"/>
            </a:endParaRPr>
          </a:p>
        </p:txBody>
      </p:sp>
      <p:sp>
        <p:nvSpPr>
          <p:cNvPr id="4" name="Прямоугольник 3"/>
          <p:cNvSpPr/>
          <p:nvPr/>
        </p:nvSpPr>
        <p:spPr>
          <a:xfrm>
            <a:off x="683568" y="2828836"/>
            <a:ext cx="7128792" cy="70788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r>
              <a:rPr lang="uk-UA" sz="2000" b="0" i="0" dirty="0" smtClean="0">
                <a:solidFill>
                  <a:srgbClr val="222222"/>
                </a:solidFill>
                <a:effectLst/>
                <a:latin typeface="times new roman"/>
              </a:rPr>
              <a:t>Саме тут є широке поле для виявлення здібностей до логічного мислення, створення переконливих психологічних здогадів</a:t>
            </a:r>
            <a:endParaRPr lang="uk-UA" sz="2000" dirty="0"/>
          </a:p>
        </p:txBody>
      </p:sp>
    </p:spTree>
    <p:extLst>
      <p:ext uri="{BB962C8B-B14F-4D97-AF65-F5344CB8AC3E}">
        <p14:creationId xmlns:p14="http://schemas.microsoft.com/office/powerpoint/2010/main" val="327423930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4345"/>
            <a:ext cx="7848872" cy="4524315"/>
          </a:xfrm>
          <a:prstGeom prst="rect">
            <a:avLst/>
          </a:prstGeom>
          <a:solidFill>
            <a:schemeClr val="tx1">
              <a:lumMod val="95000"/>
            </a:schemeClr>
          </a:solidFill>
        </p:spPr>
        <p:txBody>
          <a:bodyPr wrap="square">
            <a:spAutoFit/>
          </a:bodyPr>
          <a:lstStyle/>
          <a:p>
            <a:r>
              <a:rPr lang="uk-UA" b="1" dirty="0" smtClean="0">
                <a:solidFill>
                  <a:srgbClr val="00B050"/>
                </a:solidFill>
              </a:rPr>
              <a:t>Лексична сполучуваність </a:t>
            </a:r>
            <a:r>
              <a:rPr lang="uk-UA" dirty="0" smtClean="0">
                <a:solidFill>
                  <a:schemeClr val="bg1"/>
                </a:solidFill>
              </a:rPr>
              <a:t>— це здатність слів з’єднуватися один з одним у мові, утворюючи словосполучення. </a:t>
            </a:r>
          </a:p>
          <a:p>
            <a:endParaRPr lang="uk-UA" dirty="0" smtClean="0">
              <a:solidFill>
                <a:schemeClr val="bg1"/>
              </a:solidFill>
            </a:endParaRPr>
          </a:p>
          <a:p>
            <a:pPr algn="ctr"/>
            <a:r>
              <a:rPr lang="uk-UA" dirty="0" smtClean="0">
                <a:solidFill>
                  <a:schemeClr val="bg1"/>
                </a:solidFill>
                <a:latin typeface="Times New Roman" pitchFamily="18" charset="0"/>
                <a:cs typeface="Times New Roman" pitchFamily="18" charset="0"/>
              </a:rPr>
              <a:t>Лексична сполучуваність </a:t>
            </a:r>
          </a:p>
          <a:p>
            <a:pPr marL="342900" indent="-342900" algn="ctr">
              <a:buAutoNum type="arabicPeriod"/>
            </a:pPr>
            <a:r>
              <a:rPr lang="uk-UA" dirty="0" smtClean="0">
                <a:solidFill>
                  <a:schemeClr val="bg1"/>
                </a:solidFill>
                <a:latin typeface="Times New Roman" pitchFamily="18" charset="0"/>
                <a:cs typeface="Times New Roman" pitchFamily="18" charset="0"/>
              </a:rPr>
              <a:t>Не всі слова можуть між собою сполучатися, тож, поєднуючи їх, ми маємо передусім зважати на їхнє лексичне значення.</a:t>
            </a:r>
          </a:p>
          <a:p>
            <a:pPr algn="ctr"/>
            <a:r>
              <a:rPr lang="uk-UA" dirty="0" smtClean="0">
                <a:solidFill>
                  <a:schemeClr val="bg1"/>
                </a:solidFill>
                <a:latin typeface="Times New Roman" pitchFamily="18" charset="0"/>
                <a:cs typeface="Times New Roman" pitchFamily="18" charset="0"/>
              </a:rPr>
              <a:t> Не можна поєднати прикметник </a:t>
            </a:r>
            <a:r>
              <a:rPr lang="uk-UA" i="1" dirty="0" smtClean="0">
                <a:solidFill>
                  <a:schemeClr val="bg1"/>
                </a:solidFill>
                <a:latin typeface="Times New Roman" pitchFamily="18" charset="0"/>
                <a:cs typeface="Times New Roman" pitchFamily="18" charset="0"/>
              </a:rPr>
              <a:t>молода з іменником дівчина, бо старих дівчат не буває. </a:t>
            </a:r>
          </a:p>
          <a:p>
            <a:pPr algn="ctr"/>
            <a:r>
              <a:rPr lang="uk-UA" dirty="0" smtClean="0">
                <a:solidFill>
                  <a:schemeClr val="bg1"/>
                </a:solidFill>
                <a:latin typeface="Times New Roman" pitchFamily="18" charset="0"/>
                <a:cs typeface="Times New Roman" pitchFamily="18" charset="0"/>
              </a:rPr>
              <a:t>Так само непоєднуваними є прийменник </a:t>
            </a:r>
            <a:r>
              <a:rPr lang="uk-UA" dirty="0" smtClean="0">
                <a:solidFill>
                  <a:srgbClr val="FF0000"/>
                </a:solidFill>
                <a:latin typeface="Times New Roman" pitchFamily="18" charset="0"/>
                <a:cs typeface="Times New Roman" pitchFamily="18" charset="0"/>
              </a:rPr>
              <a:t>біля</a:t>
            </a:r>
            <a:r>
              <a:rPr lang="uk-UA" dirty="0" smtClean="0">
                <a:solidFill>
                  <a:schemeClr val="bg1"/>
                </a:solidFill>
                <a:latin typeface="Times New Roman" pitchFamily="18" charset="0"/>
                <a:cs typeface="Times New Roman" pitchFamily="18" charset="0"/>
              </a:rPr>
              <a:t> й сполука слів на позначення кількості або часу: </a:t>
            </a:r>
            <a:r>
              <a:rPr lang="uk-UA" i="1" dirty="0" smtClean="0">
                <a:solidFill>
                  <a:schemeClr val="bg1"/>
                </a:solidFill>
                <a:latin typeface="Times New Roman" pitchFamily="18" charset="0"/>
                <a:cs typeface="Times New Roman" pitchFamily="18" charset="0"/>
              </a:rPr>
              <a:t>не біля, а близько одинадцятої години; не біля ста тисяч слів, а близько ста тисяч слів.</a:t>
            </a:r>
          </a:p>
          <a:p>
            <a:pPr algn="ctr"/>
            <a:endParaRPr lang="uk-UA" dirty="0" smtClean="0">
              <a:solidFill>
                <a:schemeClr val="bg1"/>
              </a:solidFill>
              <a:latin typeface="Times New Roman" pitchFamily="18" charset="0"/>
              <a:cs typeface="Times New Roman" pitchFamily="18" charset="0"/>
            </a:endParaRPr>
          </a:p>
          <a:p>
            <a:pPr algn="ctr"/>
            <a:r>
              <a:rPr lang="uk-UA" dirty="0" smtClean="0">
                <a:solidFill>
                  <a:schemeClr val="bg1"/>
                </a:solidFill>
                <a:latin typeface="Times New Roman" pitchFamily="18" charset="0"/>
                <a:cs typeface="Times New Roman" pitchFamily="18" charset="0"/>
              </a:rPr>
              <a:t>2. Порушенням лексичної сполучуваності є поєднання дієслова </a:t>
            </a:r>
            <a:r>
              <a:rPr lang="uk-UA" b="1" i="1" dirty="0" smtClean="0">
                <a:solidFill>
                  <a:schemeClr val="bg1"/>
                </a:solidFill>
                <a:latin typeface="Times New Roman" pitchFamily="18" charset="0"/>
                <a:cs typeface="Times New Roman" pitchFamily="18" charset="0"/>
              </a:rPr>
              <a:t>розповсюджувати </a:t>
            </a:r>
            <a:r>
              <a:rPr lang="uk-UA" dirty="0" smtClean="0">
                <a:solidFill>
                  <a:schemeClr val="bg1"/>
                </a:solidFill>
                <a:latin typeface="Times New Roman" pitchFamily="18" charset="0"/>
                <a:cs typeface="Times New Roman" pitchFamily="18" charset="0"/>
              </a:rPr>
              <a:t>з іменниками, що мають абстрактне значення: </a:t>
            </a:r>
            <a:r>
              <a:rPr lang="uk-UA" b="1" dirty="0" smtClean="0">
                <a:solidFill>
                  <a:srgbClr val="FF0000"/>
                </a:solidFill>
                <a:latin typeface="Times New Roman" pitchFamily="18" charset="0"/>
                <a:cs typeface="Times New Roman" pitchFamily="18" charset="0"/>
              </a:rPr>
              <a:t>розповсюджують конкретні предмети, наприклад, листівки, літературу</a:t>
            </a:r>
            <a:r>
              <a:rPr lang="uk-UA" dirty="0" smtClean="0">
                <a:solidFill>
                  <a:schemeClr val="bg1"/>
                </a:solidFill>
                <a:latin typeface="Times New Roman" pitchFamily="18" charset="0"/>
                <a:cs typeface="Times New Roman" pitchFamily="18" charset="0"/>
              </a:rPr>
              <a:t>, </a:t>
            </a:r>
            <a:r>
              <a:rPr lang="uk-UA" b="1" dirty="0" smtClean="0">
                <a:solidFill>
                  <a:schemeClr val="bg1"/>
                </a:solidFill>
                <a:latin typeface="Times New Roman" pitchFamily="18" charset="0"/>
                <a:cs typeface="Times New Roman" pitchFamily="18" charset="0"/>
              </a:rPr>
              <a:t>а </a:t>
            </a:r>
            <a:r>
              <a:rPr lang="uk-UA" b="1" dirty="0" smtClean="0">
                <a:solidFill>
                  <a:srgbClr val="C00000"/>
                </a:solidFill>
                <a:latin typeface="Times New Roman" pitchFamily="18" charset="0"/>
                <a:cs typeface="Times New Roman" pitchFamily="18" charset="0"/>
              </a:rPr>
              <a:t>інформацію, новини й чутки поширюють</a:t>
            </a:r>
            <a:endParaRPr lang="uk-UA" b="1" dirty="0">
              <a:solidFill>
                <a:srgbClr val="C00000"/>
              </a:solidFill>
              <a:latin typeface="Times New Roman" pitchFamily="18" charset="0"/>
              <a:cs typeface="Times New Roman" pitchFamily="18" charset="0"/>
            </a:endParaRPr>
          </a:p>
        </p:txBody>
      </p:sp>
    </p:spTree>
    <p:extLst>
      <p:ext uri="{BB962C8B-B14F-4D97-AF65-F5344CB8AC3E}">
        <p14:creationId xmlns:p14="http://schemas.microsoft.com/office/powerpoint/2010/main" val="37509812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39000" cy="732696"/>
          </a:xfrm>
        </p:spPr>
        <p:style>
          <a:lnRef idx="2">
            <a:schemeClr val="accent4"/>
          </a:lnRef>
          <a:fillRef idx="1">
            <a:schemeClr val="lt1"/>
          </a:fillRef>
          <a:effectRef idx="0">
            <a:schemeClr val="accent4"/>
          </a:effectRef>
          <a:fontRef idx="minor">
            <a:schemeClr val="dk1"/>
          </a:fontRef>
        </p:style>
        <p:txBody>
          <a:bodyPr>
            <a:normAutofit/>
          </a:bodyPr>
          <a:lstStyle/>
          <a:p>
            <a:pPr algn="ctr"/>
            <a:r>
              <a:rPr lang="uk-UA" sz="1600" dirty="0" smtClean="0">
                <a:solidFill>
                  <a:schemeClr val="bg1"/>
                </a:solidFill>
                <a:latin typeface="Times New Roman" pitchFamily="18" charset="0"/>
                <a:cs typeface="Times New Roman" pitchFamily="18" charset="0"/>
              </a:rPr>
              <a:t>Прочитайте два тексти. Яка їх тема? Зверніть увагу на вживання виділених слів. Запишіть по одному реченню з правильним їх уживанням.</a:t>
            </a:r>
            <a:endParaRPr lang="uk-UA" sz="1600" dirty="0">
              <a:solidFill>
                <a:schemeClr val="bg1"/>
              </a:solidFill>
              <a:latin typeface="Times New Roman" pitchFamily="18" charset="0"/>
              <a:cs typeface="Times New Roman" pitchFamily="18" charset="0"/>
            </a:endParaRPr>
          </a:p>
        </p:txBody>
      </p:sp>
      <p:sp>
        <p:nvSpPr>
          <p:cNvPr id="3" name="Объект 2"/>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a:bodyPr>
          <a:lstStyle/>
          <a:p>
            <a:pPr marL="0" indent="0">
              <a:buNone/>
            </a:pPr>
            <a:r>
              <a:rPr lang="uk-UA" sz="1800" b="1" dirty="0" smtClean="0">
                <a:solidFill>
                  <a:schemeClr val="bg1"/>
                </a:solidFill>
                <a:latin typeface="Times New Roman" pitchFamily="18" charset="0"/>
                <a:cs typeface="Times New Roman" pitchFamily="18" charset="0"/>
              </a:rPr>
              <a:t>ТЕКСТ 1.</a:t>
            </a:r>
          </a:p>
          <a:p>
            <a:pPr marL="0" indent="0">
              <a:buNone/>
            </a:pPr>
            <a:r>
              <a:rPr lang="uk-UA" sz="1800" dirty="0">
                <a:solidFill>
                  <a:schemeClr val="bg1"/>
                </a:solidFill>
                <a:latin typeface="Times New Roman" pitchFamily="18" charset="0"/>
                <a:cs typeface="Times New Roman" pitchFamily="18" charset="0"/>
              </a:rPr>
              <a:t> </a:t>
            </a:r>
            <a:r>
              <a:rPr lang="uk-UA" sz="1800" dirty="0" smtClean="0">
                <a:solidFill>
                  <a:schemeClr val="bg1"/>
                </a:solidFill>
                <a:latin typeface="Times New Roman" pitchFamily="18" charset="0"/>
                <a:cs typeface="Times New Roman" pitchFamily="18" charset="0"/>
              </a:rPr>
              <a:t> </a:t>
            </a:r>
            <a:r>
              <a:rPr lang="uk-UA" sz="1800" dirty="0" smtClean="0">
                <a:solidFill>
                  <a:srgbClr val="222222"/>
                </a:solidFill>
                <a:latin typeface="times new roman"/>
              </a:rPr>
              <a:t>1. Не дивлячись на перешкоди та </a:t>
            </a:r>
            <a:r>
              <a:rPr lang="uk-UA" sz="1800" dirty="0" smtClean="0">
                <a:solidFill>
                  <a:srgbClr val="222222"/>
                </a:solidFill>
                <a:latin typeface="times new roman"/>
              </a:rPr>
              <a:t>несправедливість,   що </a:t>
            </a:r>
            <a:r>
              <a:rPr lang="uk-UA" sz="1800" dirty="0" smtClean="0">
                <a:solidFill>
                  <a:srgbClr val="222222"/>
                </a:solidFill>
                <a:latin typeface="times new roman"/>
              </a:rPr>
              <a:t> </a:t>
            </a:r>
            <a:r>
              <a:rPr lang="uk-UA" sz="1800" i="1" dirty="0" smtClean="0">
                <a:solidFill>
                  <a:srgbClr val="222222"/>
                </a:solidFill>
                <a:latin typeface="times new roman"/>
              </a:rPr>
              <a:t>зустрічалися </a:t>
            </a:r>
            <a:r>
              <a:rPr lang="uk-UA" sz="1800" dirty="0" smtClean="0">
                <a:solidFill>
                  <a:srgbClr val="222222"/>
                </a:solidFill>
                <a:latin typeface="times new roman"/>
              </a:rPr>
              <a:t> йому на шляху, він все одно зміг врятуватися та жити щасливо. 2. Часто в житті </a:t>
            </a:r>
            <a:r>
              <a:rPr lang="uk-UA" sz="1800" dirty="0" smtClean="0">
                <a:solidFill>
                  <a:srgbClr val="222222"/>
                </a:solidFill>
                <a:latin typeface="times new roman"/>
              </a:rPr>
              <a:t>нам </a:t>
            </a:r>
            <a:r>
              <a:rPr lang="uk-UA" sz="1800" dirty="0" smtClean="0">
                <a:solidFill>
                  <a:srgbClr val="222222"/>
                </a:solidFill>
                <a:latin typeface="times new roman"/>
              </a:rPr>
              <a:t> </a:t>
            </a:r>
            <a:r>
              <a:rPr lang="uk-UA" sz="1800" i="1" dirty="0" smtClean="0">
                <a:solidFill>
                  <a:srgbClr val="222222"/>
                </a:solidFill>
                <a:latin typeface="times new roman"/>
              </a:rPr>
              <a:t>зустрічаються</a:t>
            </a:r>
            <a:r>
              <a:rPr lang="uk-UA" sz="1800" dirty="0" smtClean="0">
                <a:solidFill>
                  <a:srgbClr val="222222"/>
                </a:solidFill>
                <a:latin typeface="times new roman"/>
              </a:rPr>
              <a:t> </a:t>
            </a:r>
            <a:r>
              <a:rPr lang="uk-UA" sz="1800" dirty="0" smtClean="0">
                <a:solidFill>
                  <a:srgbClr val="222222"/>
                </a:solidFill>
                <a:latin typeface="times new roman"/>
              </a:rPr>
              <a:t> негаразди</a:t>
            </a:r>
            <a:r>
              <a:rPr lang="uk-UA" sz="1800" dirty="0" smtClean="0">
                <a:solidFill>
                  <a:srgbClr val="222222"/>
                </a:solidFill>
                <a:latin typeface="times new roman"/>
              </a:rPr>
              <a:t>.</a:t>
            </a:r>
          </a:p>
          <a:p>
            <a:pPr marL="0" indent="0">
              <a:buNone/>
            </a:pPr>
            <a:endParaRPr lang="uk-UA" sz="1800" dirty="0" smtClean="0">
              <a:solidFill>
                <a:srgbClr val="222222"/>
              </a:solidFill>
              <a:latin typeface="times new roman"/>
              <a:cs typeface="Times New Roman" pitchFamily="18" charset="0"/>
            </a:endParaRPr>
          </a:p>
          <a:p>
            <a:pPr marL="0" indent="0">
              <a:lnSpc>
                <a:spcPts val="1920"/>
              </a:lnSpc>
              <a:buNone/>
            </a:pPr>
            <a:r>
              <a:rPr lang="ru-RU" sz="1800" b="1" i="1" dirty="0">
                <a:solidFill>
                  <a:srgbClr val="222222"/>
                </a:solidFill>
                <a:latin typeface="times new roman"/>
              </a:rPr>
              <a:t> </a:t>
            </a:r>
            <a:r>
              <a:rPr lang="uk-UA" sz="1800" b="1" i="1" dirty="0" smtClean="0">
                <a:solidFill>
                  <a:srgbClr val="222222"/>
                </a:solidFill>
                <a:latin typeface="times new roman"/>
              </a:rPr>
              <a:t>ТЕКСТ 2</a:t>
            </a:r>
            <a:endParaRPr lang="uk-UA" sz="1800" b="1" dirty="0" smtClean="0">
              <a:solidFill>
                <a:srgbClr val="222222"/>
              </a:solidFill>
              <a:latin typeface="Georgia"/>
            </a:endParaRPr>
          </a:p>
          <a:p>
            <a:pPr marL="0" indent="0">
              <a:lnSpc>
                <a:spcPts val="1920"/>
              </a:lnSpc>
              <a:buNone/>
            </a:pPr>
            <a:r>
              <a:rPr lang="uk-UA" sz="1800" b="1" dirty="0" smtClean="0">
                <a:solidFill>
                  <a:srgbClr val="222222"/>
                </a:solidFill>
                <a:latin typeface="times new roman"/>
              </a:rPr>
              <a:t>    </a:t>
            </a:r>
            <a:r>
              <a:rPr lang="uk-UA" sz="1800" dirty="0" smtClean="0">
                <a:solidFill>
                  <a:srgbClr val="222222"/>
                </a:solidFill>
                <a:latin typeface="times new roman"/>
              </a:rPr>
              <a:t> 1. Але це не завжди є стовідсотково вірним рішенням. 2. Потрібно мати неабияку силу, щоб обрати вірний шлях. 3. На мою думку, вислів "Добро завжди має перемагати – </a:t>
            </a:r>
            <a:r>
              <a:rPr lang="uk-UA" sz="1800" dirty="0" smtClean="0">
                <a:solidFill>
                  <a:srgbClr val="222222"/>
                </a:solidFill>
                <a:latin typeface="times new roman"/>
              </a:rPr>
              <a:t>це </a:t>
            </a:r>
            <a:r>
              <a:rPr lang="uk-UA" sz="1800" dirty="0" smtClean="0">
                <a:solidFill>
                  <a:srgbClr val="222222"/>
                </a:solidFill>
                <a:latin typeface="times new roman"/>
              </a:rPr>
              <a:t>ми знаємо з дитинства" є вірним.</a:t>
            </a:r>
            <a:endParaRPr lang="uk-UA" sz="1800" b="1" dirty="0" smtClean="0">
              <a:solidFill>
                <a:srgbClr val="222222"/>
              </a:solidFill>
              <a:latin typeface="Georgia"/>
            </a:endParaRPr>
          </a:p>
          <a:p>
            <a:pPr marL="0" indent="0">
              <a:buNone/>
            </a:pPr>
            <a:endParaRPr lang="uk-UA" sz="1800"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8102938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107504" y="137485"/>
            <a:ext cx="7920880" cy="5314275"/>
          </a:xfrm>
          <a:prstGeom prst="rect">
            <a:avLst/>
          </a:prstGeom>
          <a:solidFill>
            <a:srgbClr val="FCFC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600" b="1" i="1" u="none" strike="noStrike" cap="none" normalizeH="0" baseline="0" dirty="0" smtClean="0">
                <a:ln>
                  <a:noFill/>
                </a:ln>
                <a:solidFill>
                  <a:srgbClr val="222222"/>
                </a:solidFill>
                <a:effectLst/>
                <a:latin typeface="Times New Roman" pitchFamily="18" charset="0"/>
                <a:cs typeface="Times New Roman" pitchFamily="18" charset="0"/>
              </a:rPr>
              <a:t>   </a:t>
            </a:r>
            <a:r>
              <a:rPr kumimoji="0" lang="ru-RU" sz="1600" b="0" i="1" u="none" strike="noStrike" cap="none" normalizeH="0" baseline="0" dirty="0" smtClean="0">
                <a:ln>
                  <a:noFill/>
                </a:ln>
                <a:solidFill>
                  <a:srgbClr val="222222"/>
                </a:solidFill>
                <a:effectLst/>
                <a:latin typeface="Times New Roman" pitchFamily="18" charset="0"/>
                <a:cs typeface="Times New Roman" pitchFamily="18" charset="0"/>
              </a:rPr>
              <a:t>  </a:t>
            </a:r>
            <a:r>
              <a:rPr kumimoji="0" lang="uk-UA" b="0" i="1" u="none" strike="noStrike" cap="none" normalizeH="0" baseline="0" dirty="0" smtClean="0">
                <a:ln>
                  <a:noFill/>
                </a:ln>
                <a:solidFill>
                  <a:srgbClr val="222222"/>
                </a:solidFill>
                <a:effectLst/>
                <a:latin typeface="Times New Roman" pitchFamily="18" charset="0"/>
                <a:cs typeface="Times New Roman" pitchFamily="18" charset="0"/>
              </a:rPr>
              <a:t>Вправа 1.   </a:t>
            </a:r>
            <a:r>
              <a:rPr lang="uk-UA" i="1" dirty="0" smtClean="0">
                <a:solidFill>
                  <a:srgbClr val="222222"/>
                </a:solidFill>
                <a:latin typeface="Times New Roman" pitchFamily="18" charset="0"/>
                <a:cs typeface="Times New Roman" pitchFamily="18" charset="0"/>
              </a:rPr>
              <a:t>В</a:t>
            </a:r>
            <a:r>
              <a:rPr kumimoji="0" lang="uk-UA" b="0" i="1" u="none" strike="noStrike" cap="none" normalizeH="0" baseline="0" dirty="0" smtClean="0">
                <a:ln>
                  <a:noFill/>
                </a:ln>
                <a:solidFill>
                  <a:srgbClr val="222222"/>
                </a:solidFill>
                <a:effectLst/>
                <a:latin typeface="Times New Roman" pitchFamily="18" charset="0"/>
                <a:cs typeface="Times New Roman" pitchFamily="18" charset="0"/>
              </a:rPr>
              <a:t>ідредагуйте</a:t>
            </a:r>
            <a:r>
              <a:rPr kumimoji="0" lang="uk-UA" b="0" i="1" u="none" strike="noStrike" cap="none" normalizeH="0" dirty="0" smtClean="0">
                <a:ln>
                  <a:noFill/>
                </a:ln>
                <a:solidFill>
                  <a:srgbClr val="222222"/>
                </a:solidFill>
                <a:effectLst/>
                <a:latin typeface="Times New Roman" pitchFamily="18" charset="0"/>
                <a:cs typeface="Times New Roman" pitchFamily="18" charset="0"/>
              </a:rPr>
              <a:t> </a:t>
            </a:r>
            <a:r>
              <a:rPr kumimoji="0" lang="uk-UA" b="0" i="1" u="none" strike="noStrike" cap="none" normalizeH="0" baseline="0" dirty="0" smtClean="0">
                <a:ln>
                  <a:noFill/>
                </a:ln>
                <a:solidFill>
                  <a:srgbClr val="222222"/>
                </a:solidFill>
                <a:effectLst/>
                <a:latin typeface="Times New Roman" pitchFamily="18" charset="0"/>
                <a:cs typeface="Times New Roman" pitchFamily="18" charset="0"/>
              </a:rPr>
              <a:t>речення</a:t>
            </a:r>
            <a:r>
              <a:rPr lang="uk-UA" i="1" dirty="0" smtClean="0">
                <a:solidFill>
                  <a:srgbClr val="222222"/>
                </a:solidFill>
                <a:latin typeface="Times New Roman" pitchFamily="18" charset="0"/>
                <a:cs typeface="Times New Roman" pitchFamily="18" charset="0"/>
              </a:rPr>
              <a:t>.</a:t>
            </a:r>
            <a:endParaRPr kumimoji="0" lang="uk-UA"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b="1" i="0" u="none" strike="noStrike" cap="none" normalizeH="0" baseline="0" dirty="0" smtClean="0">
                <a:ln>
                  <a:noFill/>
                </a:ln>
                <a:solidFill>
                  <a:srgbClr val="222222"/>
                </a:solidFill>
                <a:effectLst/>
                <a:latin typeface="Times New Roman" pitchFamily="18" charset="0"/>
                <a:cs typeface="Times New Roman" pitchFamily="18" charset="0"/>
              </a:rPr>
              <a:t>  </a:t>
            </a: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   1. Я вибачаюся за своє запізнення. 2. Завдяки хворобі Сергій відстав у навчанні від своїх </a:t>
            </a: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однокласників</a:t>
            </a: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 3. Вулицю давно збираються висвітлювати.</a:t>
            </a:r>
            <a:endParaRPr kumimoji="0" lang="uk-UA"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uk-UA"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b="1" i="1" u="none" strike="noStrike" cap="none" normalizeH="0" baseline="0" dirty="0" smtClean="0">
                <a:ln>
                  <a:noFill/>
                </a:ln>
                <a:solidFill>
                  <a:srgbClr val="222222"/>
                </a:solidFill>
                <a:effectLst/>
                <a:latin typeface="Times New Roman" pitchFamily="18" charset="0"/>
                <a:cs typeface="Times New Roman" pitchFamily="18" charset="0"/>
              </a:rPr>
              <a:t>    </a:t>
            </a:r>
            <a:r>
              <a:rPr kumimoji="0" lang="uk-UA" b="0" i="1" u="none" strike="noStrike" cap="none" normalizeH="0" baseline="0" dirty="0" smtClean="0">
                <a:ln>
                  <a:noFill/>
                </a:ln>
                <a:solidFill>
                  <a:srgbClr val="222222"/>
                </a:solidFill>
                <a:effectLst/>
                <a:latin typeface="Times New Roman" pitchFamily="18" charset="0"/>
                <a:cs typeface="Times New Roman" pitchFamily="18" charset="0"/>
              </a:rPr>
              <a:t>  Вправа 2.  Заповніть пропуски словами з дужок.</a:t>
            </a:r>
            <a:endParaRPr kumimoji="0" lang="uk-UA"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     1. Пам'ятник невідомому солдату – ... споруда. Від Шевченка українська література співає ... пісню матері </a:t>
            </a:r>
            <a:r>
              <a:rPr kumimoji="0" lang="uk-UA" b="0" i="1" u="none" strike="noStrike" cap="none" normalizeH="0" baseline="0" dirty="0" smtClean="0">
                <a:ln>
                  <a:noFill/>
                </a:ln>
                <a:solidFill>
                  <a:srgbClr val="222222"/>
                </a:solidFill>
                <a:effectLst/>
                <a:latin typeface="Times New Roman" pitchFamily="18" charset="0"/>
                <a:cs typeface="Times New Roman" pitchFamily="18" charset="0"/>
              </a:rPr>
              <a:t>(величний, величальний)</a:t>
            </a: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 2. Віталій – постійний ... оператора "</a:t>
            </a:r>
            <a:r>
              <a:rPr kumimoji="0" lang="uk-UA" b="0" i="0" u="none" strike="noStrike" cap="none" normalizeH="0" baseline="0" dirty="0" err="1" smtClean="0">
                <a:ln>
                  <a:noFill/>
                </a:ln>
                <a:solidFill>
                  <a:srgbClr val="222222"/>
                </a:solidFill>
                <a:effectLst/>
                <a:latin typeface="Times New Roman" pitchFamily="18" charset="0"/>
                <a:cs typeface="Times New Roman" pitchFamily="18" charset="0"/>
              </a:rPr>
              <a:t>Водафон</a:t>
            </a: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 Галина придбала ... на відвідання спортклубу </a:t>
            </a:r>
            <a:r>
              <a:rPr kumimoji="0" lang="uk-UA" b="0" i="1" u="none" strike="noStrike" cap="none" normalizeH="0" baseline="0" dirty="0" smtClean="0">
                <a:ln>
                  <a:noFill/>
                </a:ln>
                <a:solidFill>
                  <a:srgbClr val="222222"/>
                </a:solidFill>
                <a:effectLst/>
                <a:latin typeface="Times New Roman" pitchFamily="18" charset="0"/>
                <a:cs typeface="Times New Roman" pitchFamily="18" charset="0"/>
              </a:rPr>
              <a:t>(абонемент, абонент)</a:t>
            </a:r>
            <a:r>
              <a:rPr kumimoji="0" lang="uk-UA" b="0" i="0" u="none" strike="noStrike" cap="none" normalizeH="0" baseline="0" dirty="0" smtClean="0">
                <a:ln>
                  <a:noFill/>
                </a:ln>
                <a:solidFill>
                  <a:srgbClr val="222222"/>
                </a:solidFill>
                <a:effectLst/>
                <a:latin typeface="Times New Roman" pitchFamily="18" charset="0"/>
                <a:cs typeface="Times New Roman" pitchFamily="18" charset="0"/>
              </a:rPr>
              <a:t>.</a:t>
            </a:r>
          </a:p>
          <a:p>
            <a:pPr marL="0" marR="0" lvl="0" indent="0" algn="ctr" defTabSz="914400" rtl="0" eaLnBrk="0" fontAlgn="base" latinLnBrk="0" hangingPunct="0">
              <a:lnSpc>
                <a:spcPct val="100000"/>
              </a:lnSpc>
              <a:spcBef>
                <a:spcPct val="0"/>
              </a:spcBef>
              <a:spcAft>
                <a:spcPct val="0"/>
              </a:spcAft>
              <a:buClrTx/>
              <a:buSzTx/>
              <a:buFontTx/>
              <a:buNone/>
              <a:tabLst/>
            </a:pPr>
            <a:endParaRPr lang="uk-UA" dirty="0" smtClean="0">
              <a:solidFill>
                <a:srgbClr val="222222"/>
              </a:solidFill>
              <a:latin typeface="Times New Roman" pitchFamily="18" charset="0"/>
              <a:cs typeface="Times New Roman" pitchFamily="18" charset="0"/>
            </a:endParaRPr>
          </a:p>
          <a:p>
            <a:pPr algn="ctr">
              <a:lnSpc>
                <a:spcPts val="1920"/>
              </a:lnSpc>
            </a:pPr>
            <a:r>
              <a:rPr lang="uk-UA" i="1" dirty="0" smtClean="0">
                <a:solidFill>
                  <a:srgbClr val="222222"/>
                </a:solidFill>
                <a:effectLst/>
                <a:latin typeface="times new roman"/>
              </a:rPr>
              <a:t>      Вправа 3.  Виберіть і запишіть правильний варіант словосполучень. Два   словосполучення  введіть у самостійно складені речення і запишіть.</a:t>
            </a:r>
            <a:endParaRPr lang="uk-UA" i="1" dirty="0" smtClean="0">
              <a:solidFill>
                <a:srgbClr val="222222"/>
              </a:solidFill>
              <a:effectLst/>
              <a:latin typeface="Georgia"/>
            </a:endParaRPr>
          </a:p>
          <a:p>
            <a:pPr algn="ctr">
              <a:lnSpc>
                <a:spcPts val="1920"/>
              </a:lnSpc>
            </a:pPr>
            <a:r>
              <a:rPr lang="uk-UA" b="1" i="0" dirty="0" smtClean="0">
                <a:solidFill>
                  <a:srgbClr val="222222"/>
                </a:solidFill>
                <a:effectLst/>
                <a:latin typeface="times new roman"/>
              </a:rPr>
              <a:t>   </a:t>
            </a:r>
            <a:r>
              <a:rPr lang="uk-UA" b="0" i="0" dirty="0" smtClean="0">
                <a:solidFill>
                  <a:srgbClr val="222222"/>
                </a:solidFill>
                <a:effectLst/>
                <a:latin typeface="times new roman"/>
              </a:rPr>
              <a:t>  Бавовницька тканина, бавовняна тканина; інструменталіст заводу, інструментальник заводу; </a:t>
            </a:r>
            <a:r>
              <a:rPr lang="uk-UA" b="0" i="0" dirty="0" smtClean="0">
                <a:solidFill>
                  <a:srgbClr val="222222"/>
                </a:solidFill>
                <a:effectLst/>
                <a:latin typeface="times new roman"/>
              </a:rPr>
              <a:t>бджолиний </a:t>
            </a:r>
            <a:r>
              <a:rPr lang="uk-UA" b="0" i="0" dirty="0" smtClean="0">
                <a:solidFill>
                  <a:srgbClr val="222222"/>
                </a:solidFill>
                <a:effectLst/>
                <a:latin typeface="times new roman"/>
              </a:rPr>
              <a:t>рій, бджільницький рій.</a:t>
            </a:r>
            <a:endParaRPr lang="uk-UA" b="1" i="0" dirty="0" smtClean="0">
              <a:solidFill>
                <a:srgbClr val="222222"/>
              </a:solidFill>
              <a:effectLst/>
              <a:latin typeface="Georgia"/>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uk-UA" b="1" i="0" u="none" strike="noStrike" cap="none" normalizeH="0" baseline="0" dirty="0" smtClean="0">
              <a:ln>
                <a:noFill/>
              </a:ln>
              <a:solidFill>
                <a:srgbClr val="222222"/>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uk-UA" b="1" dirty="0" smtClean="0">
              <a:solidFill>
                <a:srgbClr val="222222"/>
              </a:solidFill>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222222"/>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600"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1232123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611560" y="701451"/>
            <a:ext cx="7200800" cy="3970318"/>
          </a:xfrm>
          <a:prstGeom prst="rect">
            <a:avLst/>
          </a:prstGeom>
          <a:solidFill>
            <a:srgbClr val="FCFC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000" b="1" i="0" u="none" strike="noStrike" cap="none" normalizeH="0" baseline="0" dirty="0" smtClean="0">
                <a:ln>
                  <a:noFill/>
                </a:ln>
                <a:solidFill>
                  <a:srgbClr val="222222"/>
                </a:solidFill>
                <a:effectLst/>
                <a:latin typeface="Times New Roman" pitchFamily="18" charset="0"/>
                <a:cs typeface="Times New Roman" pitchFamily="18" charset="0"/>
              </a:rPr>
              <a:t>Робота над помилками</a:t>
            </a:r>
            <a:endParaRPr kumimoji="0" lang="uk-UA" sz="2000"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2000" b="1" i="1" u="none" strike="noStrike" cap="none" normalizeH="0" baseline="0" dirty="0" smtClean="0">
                <a:ln>
                  <a:noFill/>
                </a:ln>
                <a:solidFill>
                  <a:srgbClr val="222222"/>
                </a:solidFill>
                <a:effectLst/>
                <a:latin typeface="Times New Roman" pitchFamily="18" charset="0"/>
                <a:cs typeface="Times New Roman" pitchFamily="18" charset="0"/>
              </a:rPr>
              <a:t>     </a:t>
            </a:r>
            <a:r>
              <a:rPr kumimoji="0" lang="uk-UA" sz="2000" b="0" i="1" u="none" strike="noStrike" cap="none" normalizeH="0" baseline="0" dirty="0" smtClean="0">
                <a:ln>
                  <a:noFill/>
                </a:ln>
                <a:solidFill>
                  <a:srgbClr val="222222"/>
                </a:solidFill>
                <a:effectLst/>
                <a:latin typeface="Times New Roman" pitchFamily="18" charset="0"/>
                <a:cs typeface="Times New Roman" pitchFamily="18" charset="0"/>
              </a:rPr>
              <a:t>Укажіть недоліки у вживанні слів у поданих реченнях. Як треба сказати правильно?</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uk-UA" sz="2000"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uk-UA" sz="2000" b="0" i="0" u="none" strike="noStrike" cap="none" normalizeH="0" baseline="0" dirty="0" smtClean="0">
                <a:ln>
                  <a:noFill/>
                </a:ln>
                <a:solidFill>
                  <a:srgbClr val="222222"/>
                </a:solidFill>
                <a:effectLst/>
                <a:latin typeface="Times New Roman" pitchFamily="18" charset="0"/>
                <a:cs typeface="Times New Roman" pitchFamily="18" charset="0"/>
              </a:rPr>
              <a:t>     1. Школярам доручили прибрати шкільний двір. 2. Кожному гостеві нашого закладу подарували пам'ятний сувенір. 3. Молоко дуже корисливе для дитячого організму.. 4. Ми зайняли перше місце на конкурсі. 5. На сьогодні вітається креативна творчість. 6. Підкорювати вершини заради свого власного успіху. 7. Освоюючи природу, людина несла негативний вплив на неї. 8. Підводячи підсумок, хочеться зауважити, що всі прагнуть говорити правильно і красиво.</a:t>
            </a:r>
            <a:endParaRPr kumimoji="0" lang="uk-UA" sz="2000" b="1" i="0" u="none" strike="noStrike" cap="none" normalizeH="0" baseline="0" dirty="0" smtClean="0">
              <a:ln>
                <a:noFill/>
              </a:ln>
              <a:solidFill>
                <a:srgbClr val="222222"/>
              </a:solidFill>
              <a:effectLst/>
              <a:latin typeface="Georg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418751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92695"/>
            <a:ext cx="7488832" cy="488338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spcBef>
                <a:spcPts val="0"/>
              </a:spcBef>
              <a:spcAft>
                <a:spcPts val="1000"/>
              </a:spcAft>
            </a:pPr>
            <a:r>
              <a:rPr lang="uk-UA" sz="2800" b="1" i="0" dirty="0" smtClean="0">
                <a:solidFill>
                  <a:srgbClr val="FF0000"/>
                </a:solidFill>
                <a:effectLst/>
                <a:latin typeface="Times New Roman" pitchFamily="18" charset="0"/>
                <a:cs typeface="Times New Roman" pitchFamily="18" charset="0"/>
              </a:rPr>
              <a:t>ДОМАШНЄ ЗАВДАННЯ:</a:t>
            </a:r>
          </a:p>
          <a:p>
            <a:pPr algn="ctr">
              <a:spcBef>
                <a:spcPts val="0"/>
              </a:spcBef>
              <a:spcAft>
                <a:spcPts val="1000"/>
              </a:spcAft>
            </a:pPr>
            <a:r>
              <a:rPr lang="uk-UA" sz="1600" b="1" i="1" dirty="0" err="1" smtClean="0">
                <a:solidFill>
                  <a:srgbClr val="333333"/>
                </a:solidFill>
                <a:latin typeface="Times New Roman" pitchFamily="18" charset="0"/>
                <a:cs typeface="Times New Roman" pitchFamily="18" charset="0"/>
              </a:rPr>
              <a:t>Відредегуйте</a:t>
            </a:r>
            <a:r>
              <a:rPr lang="uk-UA" sz="1600" b="1" i="1" dirty="0" smtClean="0">
                <a:solidFill>
                  <a:srgbClr val="333333"/>
                </a:solidFill>
                <a:latin typeface="Times New Roman" pitchFamily="18" charset="0"/>
                <a:cs typeface="Times New Roman" pitchFamily="18" charset="0"/>
              </a:rPr>
              <a:t> текст.</a:t>
            </a:r>
            <a:endParaRPr lang="uk-UA" sz="1600" b="1" i="1" dirty="0">
              <a:solidFill>
                <a:srgbClr val="333333"/>
              </a:solidFill>
              <a:latin typeface="Times New Roman" pitchFamily="18" charset="0"/>
              <a:cs typeface="Times New Roman" pitchFamily="18" charset="0"/>
            </a:endParaRPr>
          </a:p>
          <a:p>
            <a:pPr algn="ctr">
              <a:spcBef>
                <a:spcPts val="0"/>
              </a:spcBef>
              <a:spcAft>
                <a:spcPts val="1000"/>
              </a:spcAft>
            </a:pPr>
            <a:r>
              <a:rPr lang="uk-UA" b="1" i="0" dirty="0" smtClean="0">
                <a:solidFill>
                  <a:srgbClr val="333333"/>
                </a:solidFill>
                <a:effectLst/>
                <a:latin typeface="Times New Roman" pitchFamily="18" charset="0"/>
                <a:cs typeface="Times New Roman" pitchFamily="18" charset="0"/>
              </a:rPr>
              <a:t>Панас Мирний, “Хіба </a:t>
            </a:r>
            <a:r>
              <a:rPr lang="uk-UA" b="1" i="0" dirty="0" err="1" smtClean="0">
                <a:solidFill>
                  <a:srgbClr val="333333"/>
                </a:solidFill>
                <a:effectLst/>
                <a:latin typeface="Times New Roman" pitchFamily="18" charset="0"/>
                <a:cs typeface="Times New Roman" pitchFamily="18" charset="0"/>
              </a:rPr>
              <a:t>ривуть</a:t>
            </a:r>
            <a:r>
              <a:rPr lang="uk-UA" b="1" i="0" dirty="0" smtClean="0">
                <a:solidFill>
                  <a:srgbClr val="333333"/>
                </a:solidFill>
                <a:effectLst/>
                <a:latin typeface="Times New Roman" pitchFamily="18" charset="0"/>
                <a:cs typeface="Times New Roman" pitchFamily="18" charset="0"/>
              </a:rPr>
              <a:t> воли, як ясла повні?”</a:t>
            </a:r>
            <a:endParaRPr lang="uk-UA" b="0" i="0" dirty="0" smtClean="0">
              <a:solidFill>
                <a:srgbClr val="333333"/>
              </a:solidFill>
              <a:effectLst/>
              <a:latin typeface="Times New Roman" pitchFamily="18" charset="0"/>
              <a:cs typeface="Times New Roman" pitchFamily="18" charset="0"/>
            </a:endParaRPr>
          </a:p>
          <a:p>
            <a:pPr algn="ctr">
              <a:spcBef>
                <a:spcPts val="0"/>
              </a:spcBef>
              <a:spcAft>
                <a:spcPts val="1000"/>
              </a:spcAft>
            </a:pPr>
            <a:r>
              <a:rPr lang="uk-UA" b="0" i="0" dirty="0" smtClean="0">
                <a:solidFill>
                  <a:srgbClr val="333333"/>
                </a:solidFill>
                <a:effectLst/>
                <a:latin typeface="Times New Roman" pitchFamily="18" charset="0"/>
                <a:cs typeface="Times New Roman" pitchFamily="18" charset="0"/>
              </a:rPr>
              <a:t>ПОЛЬОВА ЦАРІВНА</a:t>
            </a:r>
          </a:p>
          <a:p>
            <a:pPr indent="450215" algn="just">
              <a:spcBef>
                <a:spcPts val="0"/>
              </a:spcBef>
              <a:spcAft>
                <a:spcPts val="0"/>
              </a:spcAft>
            </a:pPr>
            <a:r>
              <a:rPr lang="uk-UA" b="0" i="0" dirty="0" smtClean="0">
                <a:solidFill>
                  <a:srgbClr val="333333"/>
                </a:solidFill>
                <a:effectLst/>
                <a:latin typeface="Times New Roman" pitchFamily="18" charset="0"/>
                <a:cs typeface="Times New Roman" pitchFamily="18" charset="0"/>
              </a:rPr>
              <a:t>На дворі весна в повні. Куди </a:t>
            </a:r>
            <a:r>
              <a:rPr lang="uk-UA" b="0" i="0" dirty="0" err="1" smtClean="0">
                <a:solidFill>
                  <a:srgbClr val="333333"/>
                </a:solidFill>
                <a:effectLst/>
                <a:latin typeface="Times New Roman" pitchFamily="18" charset="0"/>
                <a:cs typeface="Times New Roman" pitchFamily="18" charset="0"/>
              </a:rPr>
              <a:t>неглянь</a:t>
            </a:r>
            <a:r>
              <a:rPr lang="uk-UA" b="0" i="0" dirty="0" smtClean="0">
                <a:solidFill>
                  <a:srgbClr val="333333"/>
                </a:solidFill>
                <a:effectLst/>
                <a:latin typeface="Times New Roman" pitchFamily="18" charset="0"/>
                <a:cs typeface="Times New Roman" pitchFamily="18" charset="0"/>
              </a:rPr>
              <a:t> — скрізь розвернулося, </a:t>
            </a:r>
            <a:r>
              <a:rPr lang="uk-UA" b="0" i="0" dirty="0" err="1" smtClean="0">
                <a:solidFill>
                  <a:srgbClr val="333333"/>
                </a:solidFill>
                <a:effectLst/>
                <a:latin typeface="Times New Roman" pitchFamily="18" charset="0"/>
                <a:cs typeface="Times New Roman" pitchFamily="18" charset="0"/>
              </a:rPr>
              <a:t>роспустилося</a:t>
            </a:r>
            <a:r>
              <a:rPr lang="uk-UA" b="0" i="0" dirty="0" smtClean="0">
                <a:solidFill>
                  <a:srgbClr val="333333"/>
                </a:solidFill>
                <a:effectLst/>
                <a:latin typeface="Times New Roman" pitchFamily="18" charset="0"/>
                <a:cs typeface="Times New Roman" pitchFamily="18" charset="0"/>
              </a:rPr>
              <a:t>, зацвіло пишним цвітом. Ясне сонце, тепле й приязне, ще </a:t>
            </a:r>
            <a:r>
              <a:rPr lang="uk-UA" b="0" i="0" dirty="0" err="1" smtClean="0">
                <a:solidFill>
                  <a:srgbClr val="333333"/>
                </a:solidFill>
                <a:effectLst/>
                <a:latin typeface="Times New Roman" pitchFamily="18" charset="0"/>
                <a:cs typeface="Times New Roman" pitchFamily="18" charset="0"/>
              </a:rPr>
              <a:t>невспіло</a:t>
            </a:r>
            <a:r>
              <a:rPr lang="uk-UA" b="0" i="0" dirty="0" smtClean="0">
                <a:solidFill>
                  <a:srgbClr val="333333"/>
                </a:solidFill>
                <a:effectLst/>
                <a:latin typeface="Times New Roman" pitchFamily="18" charset="0"/>
                <a:cs typeface="Times New Roman" pitchFamily="18" charset="0"/>
              </a:rPr>
              <a:t> наложити палючих слідів на землю: як на </a:t>
            </a:r>
            <a:r>
              <a:rPr lang="uk-UA" b="0" i="0" dirty="0" err="1" smtClean="0">
                <a:solidFill>
                  <a:srgbClr val="333333"/>
                </a:solidFill>
                <a:effectLst/>
                <a:latin typeface="Times New Roman" pitchFamily="18" charset="0"/>
                <a:cs typeface="Times New Roman" pitchFamily="18" charset="0"/>
              </a:rPr>
              <a:t>великдень</a:t>
            </a:r>
            <a:r>
              <a:rPr lang="uk-UA" b="0" i="0" dirty="0" smtClean="0">
                <a:solidFill>
                  <a:srgbClr val="333333"/>
                </a:solidFill>
                <a:effectLst/>
                <a:latin typeface="Times New Roman" pitchFamily="18" charset="0"/>
                <a:cs typeface="Times New Roman" pitchFamily="18" charset="0"/>
              </a:rPr>
              <a:t> дівчина, </a:t>
            </a:r>
            <a:r>
              <a:rPr lang="uk-UA" b="0" i="0" dirty="0" err="1" smtClean="0">
                <a:solidFill>
                  <a:srgbClr val="333333"/>
                </a:solidFill>
                <a:effectLst/>
                <a:latin typeface="Times New Roman" pitchFamily="18" charset="0"/>
                <a:cs typeface="Times New Roman" pitchFamily="18" charset="0"/>
              </a:rPr>
              <a:t>красуєця</a:t>
            </a:r>
            <a:r>
              <a:rPr lang="uk-UA" b="0" i="0" dirty="0" smtClean="0">
                <a:solidFill>
                  <a:srgbClr val="333333"/>
                </a:solidFill>
                <a:effectLst/>
                <a:latin typeface="Times New Roman" pitchFamily="18" charset="0"/>
                <a:cs typeface="Times New Roman" pitchFamily="18" charset="0"/>
              </a:rPr>
              <a:t> вона в своїм </a:t>
            </a:r>
            <a:r>
              <a:rPr lang="uk-UA" b="0" i="0" dirty="0" err="1" smtClean="0">
                <a:solidFill>
                  <a:srgbClr val="333333"/>
                </a:solidFill>
                <a:effectLst/>
                <a:latin typeface="Times New Roman" pitchFamily="18" charset="0"/>
                <a:cs typeface="Times New Roman" pitchFamily="18" charset="0"/>
              </a:rPr>
              <a:t>роскішнім</a:t>
            </a:r>
            <a:r>
              <a:rPr lang="uk-UA" b="0" i="0" dirty="0" smtClean="0">
                <a:solidFill>
                  <a:srgbClr val="333333"/>
                </a:solidFill>
                <a:effectLst/>
                <a:latin typeface="Times New Roman" pitchFamily="18" charset="0"/>
                <a:cs typeface="Times New Roman" pitchFamily="18" charset="0"/>
              </a:rPr>
              <a:t> убранні... Поле — що безкрає море — скільки </a:t>
            </a:r>
            <a:r>
              <a:rPr lang="uk-UA" b="0" i="0" dirty="0" err="1" smtClean="0">
                <a:solidFill>
                  <a:srgbClr val="333333"/>
                </a:solidFill>
                <a:effectLst/>
                <a:latin typeface="Times New Roman" pitchFamily="18" charset="0"/>
                <a:cs typeface="Times New Roman" pitchFamily="18" charset="0"/>
              </a:rPr>
              <a:t>зглянеш</a:t>
            </a:r>
            <a:r>
              <a:rPr lang="uk-UA" b="0" i="0" dirty="0" smtClean="0">
                <a:solidFill>
                  <a:srgbClr val="333333"/>
                </a:solidFill>
                <a:effectLst/>
                <a:latin typeface="Times New Roman" pitchFamily="18" charset="0"/>
                <a:cs typeface="Times New Roman" pitchFamily="18" charset="0"/>
              </a:rPr>
              <a:t> — розіслало </a:t>
            </a:r>
            <a:r>
              <a:rPr lang="uk-UA" b="0" i="0" dirty="0" err="1" smtClean="0">
                <a:solidFill>
                  <a:srgbClr val="333333"/>
                </a:solidFill>
                <a:effectLst/>
                <a:latin typeface="Times New Roman" pitchFamily="18" charset="0"/>
                <a:cs typeface="Times New Roman" pitchFamily="18" charset="0"/>
              </a:rPr>
              <a:t>зилений</a:t>
            </a:r>
            <a:r>
              <a:rPr lang="uk-UA" b="0" i="0" dirty="0" smtClean="0">
                <a:solidFill>
                  <a:srgbClr val="333333"/>
                </a:solidFill>
                <a:effectLst/>
                <a:latin typeface="Times New Roman" pitchFamily="18" charset="0"/>
                <a:cs typeface="Times New Roman" pitchFamily="18" charset="0"/>
              </a:rPr>
              <a:t> килим, аж сміється в очах. Над ним синім шатром </a:t>
            </a:r>
            <a:r>
              <a:rPr lang="uk-UA" b="0" i="0" dirty="0" err="1" smtClean="0">
                <a:solidFill>
                  <a:srgbClr val="333333"/>
                </a:solidFill>
                <a:effectLst/>
                <a:latin typeface="Times New Roman" pitchFamily="18" charset="0"/>
                <a:cs typeface="Times New Roman" pitchFamily="18" charset="0"/>
              </a:rPr>
              <a:t>розіпялось</a:t>
            </a:r>
            <a:r>
              <a:rPr lang="uk-UA" b="0" i="0" dirty="0" smtClean="0">
                <a:solidFill>
                  <a:srgbClr val="333333"/>
                </a:solidFill>
                <a:effectLst/>
                <a:latin typeface="Times New Roman" pitchFamily="18" charset="0"/>
                <a:cs typeface="Times New Roman" pitchFamily="18" charset="0"/>
              </a:rPr>
              <a:t> небо — ні плямочки, ні хмарочки, чисте, прозоре — погляд так і тоне... З неба, як </a:t>
            </a:r>
            <a:r>
              <a:rPr lang="uk-UA" b="0" i="0" dirty="0" err="1" smtClean="0">
                <a:solidFill>
                  <a:srgbClr val="333333"/>
                </a:solidFill>
                <a:effectLst/>
                <a:latin typeface="Times New Roman" pitchFamily="18" charset="0"/>
                <a:cs typeface="Times New Roman" pitchFamily="18" charset="0"/>
              </a:rPr>
              <a:t>ростоплене</a:t>
            </a:r>
            <a:r>
              <a:rPr lang="uk-UA" b="0" i="0" dirty="0" smtClean="0">
                <a:solidFill>
                  <a:srgbClr val="333333"/>
                </a:solidFill>
                <a:effectLst/>
                <a:latin typeface="Times New Roman" pitchFamily="18" charset="0"/>
                <a:cs typeface="Times New Roman" pitchFamily="18" charset="0"/>
              </a:rPr>
              <a:t> золото, </a:t>
            </a:r>
            <a:r>
              <a:rPr lang="uk-UA" b="0" i="0" dirty="0" err="1" smtClean="0">
                <a:solidFill>
                  <a:srgbClr val="333333"/>
                </a:solidFill>
                <a:effectLst/>
                <a:latin typeface="Times New Roman" pitchFamily="18" charset="0"/>
                <a:cs typeface="Times New Roman" pitchFamily="18" charset="0"/>
              </a:rPr>
              <a:t>льється</a:t>
            </a:r>
            <a:r>
              <a:rPr lang="uk-UA" b="0" i="0" dirty="0" smtClean="0">
                <a:solidFill>
                  <a:srgbClr val="333333"/>
                </a:solidFill>
                <a:effectLst/>
                <a:latin typeface="Times New Roman" pitchFamily="18" charset="0"/>
                <a:cs typeface="Times New Roman" pitchFamily="18" charset="0"/>
              </a:rPr>
              <a:t> на землю блискучий світ сонця; на ланах грає </a:t>
            </a:r>
            <a:r>
              <a:rPr lang="uk-UA" b="0" i="0" dirty="0" err="1" smtClean="0">
                <a:solidFill>
                  <a:srgbClr val="333333"/>
                </a:solidFill>
                <a:effectLst/>
                <a:latin typeface="Times New Roman" pitchFamily="18" charset="0"/>
                <a:cs typeface="Times New Roman" pitchFamily="18" charset="0"/>
              </a:rPr>
              <a:t>соняшна</a:t>
            </a:r>
            <a:r>
              <a:rPr lang="uk-UA" b="0" i="0" dirty="0" smtClean="0">
                <a:solidFill>
                  <a:srgbClr val="333333"/>
                </a:solidFill>
                <a:effectLst/>
                <a:latin typeface="Times New Roman" pitchFamily="18" charset="0"/>
                <a:cs typeface="Times New Roman" pitchFamily="18" charset="0"/>
              </a:rPr>
              <a:t> хвиля; під хвилею спіє хліборобська доля... </a:t>
            </a:r>
            <a:r>
              <a:rPr lang="uk-UA" b="0" i="0" dirty="0" err="1" smtClean="0">
                <a:solidFill>
                  <a:srgbClr val="333333"/>
                </a:solidFill>
                <a:effectLst/>
                <a:latin typeface="Times New Roman" pitchFamily="18" charset="0"/>
                <a:cs typeface="Times New Roman" pitchFamily="18" charset="0"/>
              </a:rPr>
              <a:t>Лигенький</a:t>
            </a:r>
            <a:r>
              <a:rPr lang="uk-UA" b="0" i="0" dirty="0" smtClean="0">
                <a:solidFill>
                  <a:srgbClr val="333333"/>
                </a:solidFill>
                <a:effectLst/>
                <a:latin typeface="Times New Roman" pitchFamily="18" charset="0"/>
                <a:cs typeface="Times New Roman" pitchFamily="18" charset="0"/>
              </a:rPr>
              <a:t> </a:t>
            </a:r>
            <a:r>
              <a:rPr lang="uk-UA" b="0" i="0" dirty="0" err="1" smtClean="0">
                <a:solidFill>
                  <a:srgbClr val="333333"/>
                </a:solidFill>
                <a:effectLst/>
                <a:latin typeface="Times New Roman" pitchFamily="18" charset="0"/>
                <a:cs typeface="Times New Roman" pitchFamily="18" charset="0"/>
              </a:rPr>
              <a:t>вітрец</a:t>
            </a:r>
            <a:r>
              <a:rPr lang="uk-UA" b="0" i="0" dirty="0" smtClean="0">
                <a:solidFill>
                  <a:srgbClr val="333333"/>
                </a:solidFill>
                <a:effectLst/>
                <a:latin typeface="Times New Roman" pitchFamily="18" charset="0"/>
                <a:cs typeface="Times New Roman" pitchFamily="18" charset="0"/>
              </a:rPr>
              <a:t> подихав з теплого краю, перебігав з нивки на нивку, живив, освіжав кожну билинку... І ведуть вони між собою </a:t>
            </a:r>
            <a:r>
              <a:rPr lang="uk-UA" b="0" i="0" dirty="0" err="1" smtClean="0">
                <a:solidFill>
                  <a:srgbClr val="333333"/>
                </a:solidFill>
                <a:effectLst/>
                <a:latin typeface="Times New Roman" pitchFamily="18" charset="0"/>
                <a:cs typeface="Times New Roman" pitchFamily="18" charset="0"/>
              </a:rPr>
              <a:t>тихутаємну</a:t>
            </a:r>
            <a:r>
              <a:rPr lang="uk-UA" b="0" i="0" dirty="0" smtClean="0">
                <a:solidFill>
                  <a:srgbClr val="333333"/>
                </a:solidFill>
                <a:effectLst/>
                <a:latin typeface="Times New Roman" pitchFamily="18" charset="0"/>
                <a:cs typeface="Times New Roman" pitchFamily="18" charset="0"/>
              </a:rPr>
              <a:t> розмову: чутно тільки </a:t>
            </a:r>
            <a:r>
              <a:rPr lang="uk-UA" b="0" i="0" dirty="0" err="1" smtClean="0">
                <a:solidFill>
                  <a:srgbClr val="333333"/>
                </a:solidFill>
                <a:effectLst/>
                <a:latin typeface="Times New Roman" pitchFamily="18" charset="0"/>
                <a:cs typeface="Times New Roman" pitchFamily="18" charset="0"/>
              </a:rPr>
              <a:t>шелист</a:t>
            </a:r>
            <a:r>
              <a:rPr lang="uk-UA" b="0" i="0" dirty="0" smtClean="0">
                <a:solidFill>
                  <a:srgbClr val="333333"/>
                </a:solidFill>
                <a:effectLst/>
                <a:latin typeface="Times New Roman" pitchFamily="18" charset="0"/>
                <a:cs typeface="Times New Roman" pitchFamily="18" charset="0"/>
              </a:rPr>
              <a:t> жита, травиці...</a:t>
            </a:r>
            <a:r>
              <a:rPr lang="ru-RU" b="0" i="0" dirty="0" smtClean="0">
                <a:solidFill>
                  <a:srgbClr val="333333"/>
                </a:solidFill>
                <a:effectLst/>
                <a:latin typeface="Times New Roman" pitchFamily="18" charset="0"/>
                <a:cs typeface="Times New Roman" pitchFamily="18" charset="0"/>
              </a:rPr>
              <a:t> </a:t>
            </a:r>
            <a:endParaRPr lang="ru-RU" b="0" i="0" dirty="0">
              <a:solidFill>
                <a:srgbClr val="333333"/>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32661337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зящная">
  <a:themeElements>
    <a:clrScheme name="Обычная">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Opulent</Template>
  <TotalTime>73</TotalTime>
  <Words>415</Words>
  <Application>Microsoft Office PowerPoint</Application>
  <PresentationFormat>Экран (4:3)</PresentationFormat>
  <Paragraphs>47</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Изящная</vt:lpstr>
      <vt:lpstr>Слововживання</vt:lpstr>
      <vt:lpstr>Презентация PowerPoint</vt:lpstr>
      <vt:lpstr>Презентация PowerPoint</vt:lpstr>
      <vt:lpstr>Презентация PowerPoint</vt:lpstr>
      <vt:lpstr>Прочитайте два тексти. Яка їх тема? Зверніть увагу на вживання виділених слів. Запишіть по одному реченню з правильним їх уживанням.</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Слововживання</dc:title>
  <dc:creator>Людмила Кондратюк</dc:creator>
  <cp:lastModifiedBy>Людмила Кондратюк</cp:lastModifiedBy>
  <cp:revision>7</cp:revision>
  <dcterms:created xsi:type="dcterms:W3CDTF">2025-10-02T07:59:42Z</dcterms:created>
  <dcterms:modified xsi:type="dcterms:W3CDTF">2025-10-02T09:37:14Z</dcterms:modified>
</cp:coreProperties>
</file>