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70" r:id="rId6"/>
    <p:sldId id="271" r:id="rId7"/>
    <p:sldId id="272" r:id="rId8"/>
    <p:sldId id="259" r:id="rId9"/>
    <p:sldId id="269" r:id="rId10"/>
    <p:sldId id="260" r:id="rId11"/>
    <p:sldId id="262" r:id="rId12"/>
    <p:sldId id="263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03338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40034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4932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85879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58373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7010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97544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3976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2083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02759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82442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3BFC7908-5353-418A-A87C-715AF08DD2BD}" type="datetimeFigureOut">
              <a:rPr lang="ru-UA" smtClean="0"/>
              <a:t>25.11.2022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42D3B00-0AF9-4119-A669-6955F60C8D00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316216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4FC53D-C619-42D6-812B-347D1214CD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sz="36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Способи вираження присудка. Простий і складений присудки</a:t>
            </a:r>
            <a:endParaRPr lang="ru-UA" sz="9600" b="1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2C379B2-B5A3-4CAF-8253-4CA5F04FCA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  <a:p>
            <a:r>
              <a:rPr lang="uk-UA" sz="4400" dirty="0"/>
              <a:t>8 клас</a:t>
            </a:r>
            <a:endParaRPr lang="ru-UA" sz="4400" dirty="0"/>
          </a:p>
        </p:txBody>
      </p:sp>
    </p:spTree>
    <p:extLst>
      <p:ext uri="{BB962C8B-B14F-4D97-AF65-F5344CB8AC3E}">
        <p14:creationId xmlns:p14="http://schemas.microsoft.com/office/powerpoint/2010/main" val="309025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70E25-6A95-4502-A89F-2FCA0AEBA3B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24206" y="284163"/>
            <a:ext cx="11767794" cy="1508125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Мета:</a:t>
            </a:r>
            <a:endParaRPr lang="ru-UA" b="1" dirty="0">
              <a:solidFill>
                <a:srgbClr val="FF0000"/>
              </a:solidFill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96008D-D1B6-42B5-BE69-ACC3DF4DF8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2011363"/>
            <a:ext cx="10624008" cy="4206875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600"/>
              <a:buFont typeface="Arial" panose="020B0604020202020204" pitchFamily="34" charset="0"/>
              <a:buChar char="-"/>
            </a:pP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поглибити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знання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учнів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про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види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присудків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,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ознайомити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зі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способами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вираження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простих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і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складених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присудків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,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їх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дієслівної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та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іменної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частини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;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сформувати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вміння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відрізняти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складений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іменний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присудок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від простого і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складеного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дієслівного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;</a:t>
            </a:r>
            <a:endParaRPr lang="ru-UA" sz="28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600"/>
              <a:buFont typeface="Arial" panose="020B0604020202020204" pitchFamily="34" charset="0"/>
              <a:buChar char="-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розвивати </a:t>
            </a:r>
            <a:r>
              <a:rPr lang="uk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моленнєві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навички та логічне мислення учнів шляхом зіставлення різних </a:t>
            </a:r>
            <a:r>
              <a:rPr lang="uk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мовних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фактів; </a:t>
            </a:r>
            <a:endParaRPr lang="ru-UA" sz="28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buSzPts val="1600"/>
              <a:buFont typeface="Arial" panose="020B0604020202020204" pitchFamily="34" charset="0"/>
              <a:buChar char="-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виховувати любов до рідної мови, естетичний смак до краси слова</a:t>
            </a:r>
            <a:endParaRPr lang="ru-UA" sz="28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439625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057058C-808A-4C1E-8B6E-8B849C9B74BE}"/>
              </a:ext>
            </a:extLst>
          </p:cNvPr>
          <p:cNvSpPr txBox="1"/>
          <p:nvPr/>
        </p:nvSpPr>
        <p:spPr>
          <a:xfrm>
            <a:off x="546755" y="556181"/>
            <a:ext cx="11349872" cy="5400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Гра «Так» чи «ні»?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UA" sz="16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Граматична основа будь – якого речення обов’язково складається з підмета і присудка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Підмет відповідає на питання що роблять? що зроблять?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Підмет може бути тільки простий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У ролі підмета може виступати фразеологізм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Щоб перевірити, чи правильно ви визначили підмет, замініть його відповідними займенниками він, вона, воно, вони у Н. в.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Підмет пов’язаний з присудком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948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A3E19F4-5016-472B-9426-0D4234CF6019}"/>
              </a:ext>
            </a:extLst>
          </p:cNvPr>
          <p:cNvSpPr txBox="1"/>
          <p:nvPr/>
        </p:nvSpPr>
        <p:spPr>
          <a:xfrm>
            <a:off x="1282045" y="348791"/>
            <a:ext cx="10341204" cy="1003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Розгадавши ребус, ви дізнаєтеся тему уроку</a:t>
            </a:r>
            <a:endParaRPr lang="ru-UA" sz="28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B91E80-4245-4FFD-A2C1-ED5118788243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"/>
          <a:stretch/>
        </p:blipFill>
        <p:spPr bwMode="auto">
          <a:xfrm>
            <a:off x="471340" y="1574276"/>
            <a:ext cx="11481848" cy="4242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4291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9A120F-AC23-4320-B8CD-BF4F71C82C59}"/>
              </a:ext>
            </a:extLst>
          </p:cNvPr>
          <p:cNvSpPr txBox="1"/>
          <p:nvPr/>
        </p:nvSpPr>
        <p:spPr>
          <a:xfrm>
            <a:off x="583660" y="593388"/>
            <a:ext cx="11099259" cy="64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«Типи присудків і засоби їх вираження»</a:t>
            </a:r>
            <a:endParaRPr lang="ru-UA" sz="32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: вниз 5">
            <a:extLst>
              <a:ext uri="{FF2B5EF4-FFF2-40B4-BE49-F238E27FC236}">
                <a16:creationId xmlns:a16="http://schemas.microsoft.com/office/drawing/2014/main" id="{13344D94-75FA-4C63-B38C-8FB08CCB1AE5}"/>
              </a:ext>
            </a:extLst>
          </p:cNvPr>
          <p:cNvSpPr/>
          <p:nvPr/>
        </p:nvSpPr>
        <p:spPr>
          <a:xfrm rot="2443760">
            <a:off x="2538919" y="1245140"/>
            <a:ext cx="1507787" cy="30350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AF312FD-250A-4D43-BB4C-31173FAB2BDB}"/>
              </a:ext>
            </a:extLst>
          </p:cNvPr>
          <p:cNvSpPr/>
          <p:nvPr/>
        </p:nvSpPr>
        <p:spPr>
          <a:xfrm>
            <a:off x="321013" y="4212077"/>
            <a:ext cx="4727759" cy="23832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Простий дієслівний присудок – виражається дієсловом у формі будь – якого способу, часу і особи:        </a:t>
            </a:r>
            <a:r>
              <a:rPr lang="uk-UA" sz="1800" i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Я на гору круту крем’яную </a:t>
            </a:r>
            <a:r>
              <a:rPr lang="uk-UA" sz="1800" i="1" u="dbl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буду </a:t>
            </a:r>
            <a:r>
              <a:rPr lang="uk-UA" sz="1800" i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камінь важкий </a:t>
            </a:r>
            <a:r>
              <a:rPr lang="uk-UA" sz="1800" i="1" u="dbl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підіймать</a:t>
            </a:r>
            <a:r>
              <a:rPr lang="uk-UA" sz="1800" i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, і, несучи вагу ту страшную, </a:t>
            </a:r>
            <a:r>
              <a:rPr lang="uk-UA" sz="1800" i="1" u="dbl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буду </a:t>
            </a:r>
            <a:r>
              <a:rPr lang="uk-UA" sz="1800" i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пісню веселу </a:t>
            </a:r>
            <a:r>
              <a:rPr lang="uk-UA" sz="1800" i="1" u="dbl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співать</a:t>
            </a:r>
            <a:r>
              <a:rPr lang="uk-UA" sz="1800" i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. (Леся Українка)</a:t>
            </a:r>
            <a:endParaRPr lang="ru-UA" sz="1800" i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id="{076499B4-D103-4AE6-BFAE-C96616A81AA5}"/>
              </a:ext>
            </a:extLst>
          </p:cNvPr>
          <p:cNvSpPr/>
          <p:nvPr/>
        </p:nvSpPr>
        <p:spPr>
          <a:xfrm rot="19605021">
            <a:off x="7826073" y="1245139"/>
            <a:ext cx="1507787" cy="30350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55B9A16-A235-4FD8-92AF-19611A54A701}"/>
              </a:ext>
            </a:extLst>
          </p:cNvPr>
          <p:cNvSpPr/>
          <p:nvPr/>
        </p:nvSpPr>
        <p:spPr>
          <a:xfrm>
            <a:off x="6096000" y="4445086"/>
            <a:ext cx="2431915" cy="16638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7030A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Складений дієслівний</a:t>
            </a:r>
            <a:endParaRPr lang="ru-UA" sz="2800" dirty="0">
              <a:solidFill>
                <a:srgbClr val="7030A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1DBD0E6-C284-4C4E-94AD-5845D31DFE03}"/>
              </a:ext>
            </a:extLst>
          </p:cNvPr>
          <p:cNvSpPr/>
          <p:nvPr/>
        </p:nvSpPr>
        <p:spPr>
          <a:xfrm>
            <a:off x="9575142" y="4445085"/>
            <a:ext cx="2431915" cy="16638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7030A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Складений іменний</a:t>
            </a:r>
            <a:endParaRPr lang="ru-UA" sz="2800" dirty="0">
              <a:solidFill>
                <a:srgbClr val="7030A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035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11561FF-4993-466E-8C17-01EBCD48948A}"/>
              </a:ext>
            </a:extLst>
          </p:cNvPr>
          <p:cNvSpPr txBox="1"/>
          <p:nvPr/>
        </p:nvSpPr>
        <p:spPr>
          <a:xfrm>
            <a:off x="1517514" y="204282"/>
            <a:ext cx="8715983" cy="64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Складений дієслівний присудок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AD69C9D-67F8-4E13-9420-8477593EE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205424"/>
              </p:ext>
            </p:extLst>
          </p:nvPr>
        </p:nvGraphicFramePr>
        <p:xfrm>
          <a:off x="145915" y="1186102"/>
          <a:ext cx="11955294" cy="5467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85098">
                  <a:extLst>
                    <a:ext uri="{9D8B030D-6E8A-4147-A177-3AD203B41FA5}">
                      <a16:colId xmlns:a16="http://schemas.microsoft.com/office/drawing/2014/main" val="3340995269"/>
                    </a:ext>
                  </a:extLst>
                </a:gridCol>
                <a:gridCol w="3985098">
                  <a:extLst>
                    <a:ext uri="{9D8B030D-6E8A-4147-A177-3AD203B41FA5}">
                      <a16:colId xmlns:a16="http://schemas.microsoft.com/office/drawing/2014/main" val="2270997138"/>
                    </a:ext>
                  </a:extLst>
                </a:gridCol>
                <a:gridCol w="3985098">
                  <a:extLst>
                    <a:ext uri="{9D8B030D-6E8A-4147-A177-3AD203B41FA5}">
                      <a16:colId xmlns:a16="http://schemas.microsoft.com/office/drawing/2014/main" val="2115267035"/>
                    </a:ext>
                  </a:extLst>
                </a:gridCol>
              </a:tblGrid>
              <a:tr h="16218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4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Допоміжне слово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4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UA" sz="20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4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Інфінітив</a:t>
                      </a:r>
                      <a:endParaRPr lang="ru-UA" sz="20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4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Приклад</a:t>
                      </a:r>
                      <a:endParaRPr lang="ru-UA" sz="2000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2687532"/>
                  </a:ext>
                </a:extLst>
              </a:tr>
              <a:tr h="384577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початок, продовження чи кінець дії: починати, продовжувати, закінчувати, стати, перестати і под.;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волевиявлення (бажання, прагнення, необхідність): могти, мусити, бажати, намагатися, треба і под.;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прикметники типу згодний, ладен, радий, здатний 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Інфінітив із будь – яким значенням 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М’який, лапастий сніг </a:t>
                      </a:r>
                      <a:r>
                        <a:rPr lang="uk-UA" sz="1800" u="dbl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не переставав падати 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(І. Микитенко)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r>
                        <a:rPr lang="uk-UA" sz="1800" u="dbl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Бажаю</a:t>
                      </a: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 так </a:t>
                      </a:r>
                      <a:r>
                        <a:rPr lang="uk-UA" sz="1800" u="dbl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скінчити</a:t>
                      </a: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 я свій шлях, як починала; з співом на устах (Леся Українка)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Про дідуся хлопець щовечора </a:t>
                      </a:r>
                      <a:r>
                        <a:rPr lang="ru-UA" sz="1800" u="dbl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ладен </a:t>
                      </a:r>
                      <a:r>
                        <a:rPr lang="ru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їм </a:t>
                      </a:r>
                      <a:r>
                        <a:rPr lang="ru-UA" sz="1800" u="dbl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розповідати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(О. Гончар)</a:t>
                      </a:r>
                      <a:r>
                        <a:rPr lang="ru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endParaRPr lang="ru-UA" sz="1600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20477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963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0FA236-0BFB-4A22-844A-4C92F2F6A8AA}"/>
              </a:ext>
            </a:extLst>
          </p:cNvPr>
          <p:cNvSpPr txBox="1"/>
          <p:nvPr/>
        </p:nvSpPr>
        <p:spPr>
          <a:xfrm>
            <a:off x="2081718" y="457200"/>
            <a:ext cx="8385243" cy="64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Складений іменний присудок</a:t>
            </a:r>
            <a:endParaRPr lang="ru-UA" sz="3200" b="1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FA2EBF12-3821-4924-90E7-22EAECAF1D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550452"/>
              </p:ext>
            </p:extLst>
          </p:nvPr>
        </p:nvGraphicFramePr>
        <p:xfrm>
          <a:off x="136187" y="1361873"/>
          <a:ext cx="11955294" cy="53768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85098">
                  <a:extLst>
                    <a:ext uri="{9D8B030D-6E8A-4147-A177-3AD203B41FA5}">
                      <a16:colId xmlns:a16="http://schemas.microsoft.com/office/drawing/2014/main" val="1514256546"/>
                    </a:ext>
                  </a:extLst>
                </a:gridCol>
                <a:gridCol w="3985098">
                  <a:extLst>
                    <a:ext uri="{9D8B030D-6E8A-4147-A177-3AD203B41FA5}">
                      <a16:colId xmlns:a16="http://schemas.microsoft.com/office/drawing/2014/main" val="1439459532"/>
                    </a:ext>
                  </a:extLst>
                </a:gridCol>
                <a:gridCol w="3985098">
                  <a:extLst>
                    <a:ext uri="{9D8B030D-6E8A-4147-A177-3AD203B41FA5}">
                      <a16:colId xmlns:a16="http://schemas.microsoft.com/office/drawing/2014/main" val="1171097397"/>
                    </a:ext>
                  </a:extLst>
                </a:gridCol>
              </a:tblGrid>
              <a:tr h="1813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Дієслово – зв’язка 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Іменна частина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Приклад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1462637"/>
                  </a:ext>
                </a:extLst>
              </a:tr>
              <a:tr h="34006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бути (є)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ставати 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робитися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здаватися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вважатися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chemeClr val="bg1"/>
                          </a:solidFill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називатися і под. </a:t>
                      </a:r>
                      <a:endParaRPr lang="ru-UA" sz="1800" b="1" dirty="0">
                        <a:solidFill>
                          <a:schemeClr val="bg1"/>
                        </a:solidFill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 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іменник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прикметник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числівник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займенник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дієприкметник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фразеологізм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День </a:t>
                      </a:r>
                      <a:r>
                        <a:rPr lang="uk-UA" sz="2000" b="1" u="dbl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як рік</a:t>
                      </a: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. 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Була весна весела, щедра, мила…(Леся Українка)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Пісня і праця – великі </a:t>
                      </a:r>
                      <a:r>
                        <a:rPr lang="uk-UA" sz="2000" b="1" u="dbl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дві сили</a:t>
                      </a: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 (І. Франко)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А тільки хоч, може, це й </a:t>
                      </a:r>
                      <a:r>
                        <a:rPr lang="uk-UA" sz="2000" b="1" u="dbl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не мого розуму справа</a:t>
                      </a: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, а не слід на інших наговорювати, коли сам нездатний щось зробити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Segoe UI Black" panose="020B0A02040204020203" pitchFamily="34" charset="0"/>
                          <a:ea typeface="Segoe UI Black" panose="020B0A02040204020203" pitchFamily="34" charset="0"/>
                        </a:rPr>
                        <a:t>(Ю. Збанацький)</a:t>
                      </a:r>
                      <a:endParaRPr lang="ru-UA" sz="1800" b="1" dirty="0">
                        <a:effectLst/>
                        <a:latin typeface="Segoe UI Black" panose="020B0A02040204020203" pitchFamily="34" charset="0"/>
                        <a:ea typeface="Segoe UI Black" panose="020B0A02040204020203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6508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0511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37EC39-FBCE-46DA-B5C6-4E6F245518E3}"/>
              </a:ext>
            </a:extLst>
          </p:cNvPr>
          <p:cNvSpPr txBox="1"/>
          <p:nvPr/>
        </p:nvSpPr>
        <p:spPr>
          <a:xfrm>
            <a:off x="1696825" y="461913"/>
            <a:ext cx="9681328" cy="5532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40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«Для кмітливих»</a:t>
            </a:r>
            <a:endParaRPr lang="ru-UA" sz="36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Подумайте, чому у поданих реченнях простий дієслівний присудок виражений сполученням слів. Як називаються такі сполуки?</a:t>
            </a:r>
            <a:endParaRPr lang="ru-UA" sz="2400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Розмова відразу ж набрала виключно ділового характеру.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Я печу раки і мовчки стою на одному місці.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У перші дні нового року княжна вела довгі розмови з Шевченком.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Деякий час не знаходив собі спокою, </a:t>
            </a:r>
            <a:r>
              <a:rPr lang="uk-UA" sz="2800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живучи</a:t>
            </a: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в селі.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127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92231C-C1E6-47A5-B568-FEDC44BCC9F3}"/>
              </a:ext>
            </a:extLst>
          </p:cNvPr>
          <p:cNvSpPr txBox="1"/>
          <p:nvPr/>
        </p:nvSpPr>
        <p:spPr>
          <a:xfrm>
            <a:off x="197964" y="424206"/>
            <a:ext cx="11651530" cy="5952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32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«Синтаксичний марафон»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Запишіть речення, підкресліть в них присудки. 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З’ясуйте, чим вони виражені та до якого типу відносяться?</a:t>
            </a:r>
            <a:endParaRPr lang="ru-UA" sz="2400" b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uk-UA" sz="1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 </a:t>
            </a:r>
            <a:endParaRPr lang="ru-UA" sz="16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Для нас у ріднім краю навіть дим солодкий та коханий. (Леся Українка)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У неділю вранці – рано синє море грало. (Т. Шевченко)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Свіжість півночі не встигла здмухнути вогню з гарячого лиця степу. (І. Нечуй – Левицький)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Щодня в подвір’я наше залітає упертий дятел.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 (М. Рильський)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5. Повітря було холодне і чисте. (Є. Гуцало)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6. На погребні любив спати дід. (О. Довженко)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91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F79231-415D-47EB-9F6C-991C535ADF54}"/>
              </a:ext>
            </a:extLst>
          </p:cNvPr>
          <p:cNvSpPr txBox="1"/>
          <p:nvPr/>
        </p:nvSpPr>
        <p:spPr>
          <a:xfrm>
            <a:off x="424206" y="405353"/>
            <a:ext cx="11500701" cy="5527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uk-UA" sz="48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«Редактор»</a:t>
            </a:r>
            <a:endParaRPr lang="ru-UA" sz="44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З’ясуйте, чи правильно підкреслено присудок у реченнях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UA" sz="2400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Постояла я трохи, та й </a:t>
            </a:r>
            <a:r>
              <a:rPr lang="uk-UA" sz="2800" b="1" u="dbl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беруся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йти додому (Марко Вовчок)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Пісня – це ж </a:t>
            </a:r>
            <a:r>
              <a:rPr lang="uk-UA" sz="2800" b="1" u="dbl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саме здоров’я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! (П. Тичина)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Усі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UA" sz="2800" b="1" u="dbl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любили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послухати казку (М. </a:t>
            </a:r>
            <a:r>
              <a:rPr lang="ru-UA" sz="2800" b="1" dirty="0" err="1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Коцюбинський</a:t>
            </a:r>
            <a:r>
              <a:rPr lang="ru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І ти </a:t>
            </a:r>
            <a:r>
              <a:rPr lang="uk-UA" sz="2800" b="1" u="dbl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осталася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одна на березі (Т. Шевченко)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Мені осіння ніч </a:t>
            </a:r>
            <a:r>
              <a:rPr lang="uk-UA" sz="2800" b="1" u="dbl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короткою здається</a:t>
            </a:r>
            <a:r>
              <a:rPr lang="uk-UA" sz="28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(Леся Українка)</a:t>
            </a:r>
            <a:endParaRPr lang="ru-UA" sz="24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72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06D3C4-C2A4-4D33-9A6C-D8B1E2431ACE}"/>
              </a:ext>
            </a:extLst>
          </p:cNvPr>
          <p:cNvSpPr txBox="1"/>
          <p:nvPr/>
        </p:nvSpPr>
        <p:spPr>
          <a:xfrm>
            <a:off x="593890" y="650450"/>
            <a:ext cx="11189616" cy="5428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0020" indent="-160020" algn="ctr">
              <a:spcAft>
                <a:spcPts val="0"/>
              </a:spcAft>
            </a:pPr>
            <a:r>
              <a:rPr lang="uk-UA" sz="40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«Розв’яжи проблему»</a:t>
            </a:r>
            <a:endParaRPr lang="uk-UA" sz="28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160020" indent="-160020" algn="ctr">
              <a:spcAft>
                <a:spcPts val="0"/>
              </a:spcAft>
            </a:pP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У </a:t>
            </a:r>
            <a:r>
              <a:rPr lang="uk-UA" sz="2800" dirty="0">
                <a:solidFill>
                  <a:srgbClr val="7030A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якому</a:t>
            </a: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 з поданих речень </a:t>
            </a:r>
          </a:p>
          <a:p>
            <a:pPr marL="160020" indent="-160020" algn="ctr">
              <a:spcAft>
                <a:spcPts val="0"/>
              </a:spcAft>
            </a:pP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є простий дієслівний присудок?</a:t>
            </a:r>
          </a:p>
          <a:p>
            <a:pPr marL="160020" indent="-160020">
              <a:spcAft>
                <a:spcPts val="0"/>
              </a:spcAft>
            </a:pPr>
            <a:endParaRPr lang="uk-UA" sz="2800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160020" indent="-160020">
              <a:spcAft>
                <a:spcPts val="0"/>
              </a:spcAft>
            </a:pPr>
            <a:endParaRPr lang="ru-UA" dirty="0"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382270" indent="-160020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А. Жити щасливо мусить кожна людина (Р. Братунь).</a:t>
            </a:r>
            <a:endParaRPr lang="ru-UA" dirty="0"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382270" indent="-160020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Б. Поезія – це свято, як любов (Л. Костенко). </a:t>
            </a:r>
            <a:endParaRPr lang="ru-UA" dirty="0"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382270" indent="-160020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В. Молодість здатна творити несподіване й неймовірне (Ч. Качура).</a:t>
            </a:r>
            <a:endParaRPr lang="ru-UA" dirty="0"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382270" indent="-160020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</a:rPr>
              <a:t>Г. Земля зеленіє тендітною травою (М. Стельмах). </a:t>
            </a:r>
            <a:endParaRPr lang="ru-UA" dirty="0">
              <a:effectLst/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269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D28D75-B41A-47D5-B70A-728E3D00B766}"/>
              </a:ext>
            </a:extLst>
          </p:cNvPr>
          <p:cNvSpPr txBox="1"/>
          <p:nvPr/>
        </p:nvSpPr>
        <p:spPr>
          <a:xfrm>
            <a:off x="461914" y="339365"/>
            <a:ext cx="11349872" cy="56337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«Цифровий диктант»</a:t>
            </a:r>
            <a:endParaRPr lang="ru-UA" sz="32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Випишіть номери речень у такій послідовності:</a:t>
            </a:r>
            <a:endParaRPr lang="ru-UA" sz="2000" b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А) – речення з простим дієслівним присудком</a:t>
            </a:r>
            <a:endParaRPr lang="ru-UA" sz="2000" b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Б) – речення із складеним дієслівним присудком</a:t>
            </a:r>
            <a:endParaRPr lang="ru-UA" sz="2000" b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В) – речення із складеним іменним присудком </a:t>
            </a:r>
            <a:endParaRPr lang="ru-UA" sz="2000" b="1" dirty="0">
              <a:solidFill>
                <a:srgbClr val="7030A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1. Душа – як пісня солов’їна (В. Сосюра)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2. Серце прагне буять на просторі! (Леся Українка)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3. Вночі вже осінь глянула до двору (А. Малишко)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4. Він був у чудеснім настрої (М. Коцюбинський)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5. Я для вас рад жити (І. Франко).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6. Я їй розказувати, а вона сміятись та радіти (Марко Вовчок)</a:t>
            </a:r>
            <a:endParaRPr lang="ru-UA" sz="2000" b="1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893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C34911-95A9-4A21-B161-DBD1A00F6699}"/>
              </a:ext>
            </a:extLst>
          </p:cNvPr>
          <p:cNvSpPr txBox="1"/>
          <p:nvPr/>
        </p:nvSpPr>
        <p:spPr>
          <a:xfrm>
            <a:off x="348792" y="461914"/>
            <a:ext cx="11679810" cy="4732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«Творче конструювання»</a:t>
            </a:r>
            <a:endParaRPr lang="ru-UA" sz="32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7030A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Перебудуйте речення, замінивши прості присудки складеними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5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Надходив ранок. Слався по долинах тонкий туман. Од співів солов’їних луна сміялася. Широкий степ потягувавсь. (М. Рильський)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76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10FBE6-CECD-483F-8AE5-E86C2C234EA0}"/>
              </a:ext>
            </a:extLst>
          </p:cNvPr>
          <p:cNvSpPr txBox="1"/>
          <p:nvPr/>
        </p:nvSpPr>
        <p:spPr>
          <a:xfrm>
            <a:off x="169682" y="424206"/>
            <a:ext cx="11896628" cy="4609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«Доповніть речення»</a:t>
            </a:r>
          </a:p>
          <a:p>
            <a:pPr lvl="0">
              <a:spcAft>
                <a:spcPts val="0"/>
              </a:spcAft>
            </a:pP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Простий дієслівний присудок виражається…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Складений дієслівний присудок складається із…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Допоміжним компонентом у складеному дієслівному присудку можуть бути…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У ролі основного компонента у складеному дієслівному присудку виступає…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Складений іменний присудок складається з…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Основний компонент складеного іменного присудка - …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870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115C43-7CCD-4B84-8881-1A8864E0CBA3}"/>
              </a:ext>
            </a:extLst>
          </p:cNvPr>
          <p:cNvSpPr txBox="1"/>
          <p:nvPr/>
        </p:nvSpPr>
        <p:spPr>
          <a:xfrm>
            <a:off x="443060" y="188536"/>
            <a:ext cx="11604396" cy="44006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endParaRPr lang="uk-UA" sz="3600" b="1" dirty="0">
              <a:solidFill>
                <a:srgbClr val="FF0000"/>
              </a:solidFill>
              <a:effectLst/>
              <a:latin typeface="Segoe UI Semibold" panose="020B0702040204020203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endParaRPr lang="uk-UA" sz="3600" b="1" dirty="0">
              <a:solidFill>
                <a:srgbClr val="FF0000"/>
              </a:solidFill>
              <a:latin typeface="Segoe UI Semibold" panose="020B0702040204020203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endParaRPr lang="uk-UA" sz="3600" b="1" dirty="0">
              <a:solidFill>
                <a:srgbClr val="FF0000"/>
              </a:solidFill>
              <a:effectLst/>
              <a:latin typeface="Segoe UI Semibold" panose="020B0702040204020203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uk-UA" sz="3600" b="1" dirty="0">
                <a:solidFill>
                  <a:srgbClr val="FF0000"/>
                </a:solidFill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Домашнє завдання (на вибір):</a:t>
            </a:r>
            <a:endParaRPr lang="ru-UA" sz="3200" b="1" dirty="0">
              <a:solidFill>
                <a:srgbClr val="FF0000"/>
              </a:solidFill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1. Наведіть по 2 приклади речень з присудками різних типів, використовуючи підручник української літератури.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Segoe UI Black" panose="020B0A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2. Напишіть твір - опис «Осінь», використовуючи присудки різних типів.</a:t>
            </a:r>
            <a:endParaRPr lang="ru-UA" sz="2400" dirty="0">
              <a:effectLst/>
              <a:latin typeface="Segoe UI Black" panose="020B0A02040204020203" pitchFamily="34" charset="0"/>
              <a:ea typeface="Segoe UI Black" panose="020B0A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3947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TM03090430[[fn=Окаймление]]</Template>
  <TotalTime>183</TotalTime>
  <Words>930</Words>
  <Application>Microsoft Office PowerPoint</Application>
  <PresentationFormat>Широкоэкранный</PresentationFormat>
  <Paragraphs>133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Corbel</vt:lpstr>
      <vt:lpstr>Segoe UI Black</vt:lpstr>
      <vt:lpstr>Segoe UI Semibold</vt:lpstr>
      <vt:lpstr>Times New Roman</vt:lpstr>
      <vt:lpstr>Wingdings</vt:lpstr>
      <vt:lpstr>Окаймление</vt:lpstr>
      <vt:lpstr>Способи вираження присудка. Простий і складений присудки</vt:lpstr>
      <vt:lpstr>Мета: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Способи вираження присудка. Простий і складений присудки</dc:title>
  <dc:creator>Олена Гаврилюк</dc:creator>
  <cp:lastModifiedBy>Олена Гаврилюк</cp:lastModifiedBy>
  <cp:revision>25</cp:revision>
  <dcterms:created xsi:type="dcterms:W3CDTF">2022-10-20T19:39:07Z</dcterms:created>
  <dcterms:modified xsi:type="dcterms:W3CDTF">2022-11-25T21:39:55Z</dcterms:modified>
</cp:coreProperties>
</file>