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45EE3D97-7F3C-4380-A0B0-17A6F354C4C7}" type="datetimeFigureOut">
              <a:rPr lang="uk-UA" smtClean="0"/>
              <a:t>11.09.2024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A1CBAEA8-DB43-4EB9-BF8A-61BB72EFFB5F}" type="slidenum">
              <a:rPr lang="uk-UA" smtClean="0"/>
              <a:t>‹№›</a:t>
            </a:fld>
            <a:endParaRPr lang="uk-UA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32813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E3D97-7F3C-4380-A0B0-17A6F354C4C7}" type="datetimeFigureOut">
              <a:rPr lang="uk-UA" smtClean="0"/>
              <a:t>11.09.2024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BAEA8-DB43-4EB9-BF8A-61BB72EFFB5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49023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E3D97-7F3C-4380-A0B0-17A6F354C4C7}" type="datetimeFigureOut">
              <a:rPr lang="uk-UA" smtClean="0"/>
              <a:t>11.09.2024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BAEA8-DB43-4EB9-BF8A-61BB72EFFB5F}" type="slidenum">
              <a:rPr lang="uk-UA" smtClean="0"/>
              <a:t>‹№›</a:t>
            </a:fld>
            <a:endParaRPr lang="uk-UA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8949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E3D97-7F3C-4380-A0B0-17A6F354C4C7}" type="datetimeFigureOut">
              <a:rPr lang="uk-UA" smtClean="0"/>
              <a:t>11.09.2024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BAEA8-DB43-4EB9-BF8A-61BB72EFFB5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43932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E3D97-7F3C-4380-A0B0-17A6F354C4C7}" type="datetimeFigureOut">
              <a:rPr lang="uk-UA" smtClean="0"/>
              <a:t>11.09.2024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BAEA8-DB43-4EB9-BF8A-61BB72EFFB5F}" type="slidenum">
              <a:rPr lang="uk-UA" smtClean="0"/>
              <a:t>‹№›</a:t>
            </a:fld>
            <a:endParaRPr lang="uk-UA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0379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E3D97-7F3C-4380-A0B0-17A6F354C4C7}" type="datetimeFigureOut">
              <a:rPr lang="uk-UA" smtClean="0"/>
              <a:t>11.09.2024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BAEA8-DB43-4EB9-BF8A-61BB72EFFB5F}" type="slidenum">
              <a:rPr lang="uk-UA" smtClean="0"/>
              <a:t>‹№›</a:t>
            </a:fld>
            <a:endParaRPr lang="uk-UA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3521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E3D97-7F3C-4380-A0B0-17A6F354C4C7}" type="datetimeFigureOut">
              <a:rPr lang="uk-UA" smtClean="0"/>
              <a:t>11.09.2024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BAEA8-DB43-4EB9-BF8A-61BB72EFFB5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17387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E3D97-7F3C-4380-A0B0-17A6F354C4C7}" type="datetimeFigureOut">
              <a:rPr lang="uk-UA" smtClean="0"/>
              <a:t>11.09.2024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BAEA8-DB43-4EB9-BF8A-61BB72EFFB5F}" type="slidenum">
              <a:rPr lang="uk-UA" smtClean="0"/>
              <a:t>‹№›</a:t>
            </a:fld>
            <a:endParaRPr lang="uk-UA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1376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E3D97-7F3C-4380-A0B0-17A6F354C4C7}" type="datetimeFigureOut">
              <a:rPr lang="uk-UA" smtClean="0"/>
              <a:t>11.09.2024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BAEA8-DB43-4EB9-BF8A-61BB72EFFB5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7515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E3D97-7F3C-4380-A0B0-17A6F354C4C7}" type="datetimeFigureOut">
              <a:rPr lang="uk-UA" smtClean="0"/>
              <a:t>11.09.2024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BAEA8-DB43-4EB9-BF8A-61BB72EFFB5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606905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E3D97-7F3C-4380-A0B0-17A6F354C4C7}" type="datetimeFigureOut">
              <a:rPr lang="uk-UA" smtClean="0"/>
              <a:t>11.09.2024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BAEA8-DB43-4EB9-BF8A-61BB72EFFB5F}" type="slidenum">
              <a:rPr lang="uk-UA" smtClean="0"/>
              <a:t>‹№›</a:t>
            </a:fld>
            <a:endParaRPr lang="uk-UA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05456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E3D97-7F3C-4380-A0B0-17A6F354C4C7}" type="datetimeFigureOut">
              <a:rPr lang="uk-UA" smtClean="0"/>
              <a:t>11.09.2024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BAEA8-DB43-4EB9-BF8A-61BB72EFFB5F}" type="slidenum">
              <a:rPr lang="uk-UA" smtClean="0"/>
              <a:t>‹№›</a:t>
            </a:fld>
            <a:endParaRPr lang="uk-UA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43394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E3D97-7F3C-4380-A0B0-17A6F354C4C7}" type="datetimeFigureOut">
              <a:rPr lang="uk-UA" smtClean="0"/>
              <a:t>11.09.2024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BAEA8-DB43-4EB9-BF8A-61BB72EFFB5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379141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E3D97-7F3C-4380-A0B0-17A6F354C4C7}" type="datetimeFigureOut">
              <a:rPr lang="uk-UA" smtClean="0"/>
              <a:t>11.09.2024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BAEA8-DB43-4EB9-BF8A-61BB72EFFB5F}" type="slidenum">
              <a:rPr lang="uk-UA" smtClean="0"/>
              <a:t>‹№›</a:t>
            </a:fld>
            <a:endParaRPr lang="uk-UA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49695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E3D97-7F3C-4380-A0B0-17A6F354C4C7}" type="datetimeFigureOut">
              <a:rPr lang="uk-UA" smtClean="0"/>
              <a:t>11.09.2024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BAEA8-DB43-4EB9-BF8A-61BB72EFFB5F}" type="slidenum">
              <a:rPr lang="uk-UA" smtClean="0"/>
              <a:t>‹№›</a:t>
            </a:fld>
            <a:endParaRPr lang="uk-UA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15490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E3D97-7F3C-4380-A0B0-17A6F354C4C7}" type="datetimeFigureOut">
              <a:rPr lang="uk-UA" smtClean="0"/>
              <a:t>11.09.2024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BAEA8-DB43-4EB9-BF8A-61BB72EFFB5F}" type="slidenum">
              <a:rPr lang="uk-UA" smtClean="0"/>
              <a:t>‹№›</a:t>
            </a:fld>
            <a:endParaRPr lang="uk-UA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69900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E3D97-7F3C-4380-A0B0-17A6F354C4C7}" type="datetimeFigureOut">
              <a:rPr lang="uk-UA" smtClean="0"/>
              <a:t>11.09.2024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BAEA8-DB43-4EB9-BF8A-61BB72EFFB5F}" type="slidenum">
              <a:rPr lang="uk-UA" smtClean="0"/>
              <a:t>‹№›</a:t>
            </a:fld>
            <a:endParaRPr lang="uk-UA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3148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5EE3D97-7F3C-4380-A0B0-17A6F354C4C7}" type="datetimeFigureOut">
              <a:rPr lang="uk-UA" smtClean="0"/>
              <a:t>11.09.2024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1CBAEA8-DB43-4EB9-BF8A-61BB72EFFB5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10898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chemeClr val="accent4">
                    <a:lumMod val="50000"/>
                  </a:schemeClr>
                </a:solidFill>
              </a:rPr>
              <a:t>« Спрощення в групах приголосних»</a:t>
            </a:r>
            <a:endParaRPr lang="uk-UA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uk-UA" sz="2400" b="1" i="1" dirty="0" smtClean="0"/>
              <a:t>Підготувала : вчитель української мови та літератури </a:t>
            </a:r>
            <a:r>
              <a:rPr lang="uk-UA" sz="2400" b="1" i="1" dirty="0" err="1" smtClean="0"/>
              <a:t>Костирко</a:t>
            </a:r>
            <a:r>
              <a:rPr lang="uk-UA" sz="2400" b="1" i="1" dirty="0" smtClean="0"/>
              <a:t> Неля Олександрівна</a:t>
            </a:r>
            <a:endParaRPr lang="uk-UA" sz="2400" b="1" i="1" dirty="0"/>
          </a:p>
        </p:txBody>
      </p:sp>
    </p:spTree>
    <p:extLst>
      <p:ext uri="{BB962C8B-B14F-4D97-AF65-F5344CB8AC3E}">
        <p14:creationId xmlns:p14="http://schemas.microsoft.com/office/powerpoint/2010/main" val="3155398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502229" y="1997839"/>
            <a:ext cx="898724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solidFill>
                  <a:schemeClr val="accent4">
                    <a:lumMod val="50000"/>
                  </a:schemeClr>
                </a:solidFill>
              </a:rPr>
              <a:t>При словозміні й словотворенні  в українській мові часто виникає збіг кількох приголосних звуків, що утруднює вимову. «Незручний»  звук у такому разі пропускаємо, тобто  спрощуємо для себе вимову.  У результаті  мовлення стає </a:t>
            </a:r>
            <a:r>
              <a:rPr lang="uk-UA" sz="2000" b="1" dirty="0" err="1" smtClean="0">
                <a:solidFill>
                  <a:schemeClr val="accent4">
                    <a:lumMod val="50000"/>
                  </a:schemeClr>
                </a:solidFill>
              </a:rPr>
              <a:t>милозвучнішим</a:t>
            </a:r>
            <a:r>
              <a:rPr lang="uk-UA" sz="2000" b="1" dirty="0" smtClean="0">
                <a:solidFill>
                  <a:schemeClr val="accent4">
                    <a:lumMod val="50000"/>
                  </a:schemeClr>
                </a:solidFill>
              </a:rPr>
              <a:t>, а вимова — легшою. Таким чином,  спрацьовує правило «третього зайвого». </a:t>
            </a:r>
          </a:p>
          <a:p>
            <a:r>
              <a:rPr lang="uk-UA" sz="2000" b="1" dirty="0" smtClean="0">
                <a:solidFill>
                  <a:schemeClr val="accent4">
                    <a:lumMod val="50000"/>
                  </a:schemeClr>
                </a:solidFill>
              </a:rPr>
              <a:t>  </a:t>
            </a:r>
          </a:p>
          <a:p>
            <a:r>
              <a:rPr lang="uk-UA" sz="2000" b="1" dirty="0" smtClean="0">
                <a:solidFill>
                  <a:schemeClr val="accent4">
                    <a:lumMod val="50000"/>
                  </a:schemeClr>
                </a:solidFill>
              </a:rPr>
              <a:t> Спрощення відбувається не тільки у вимові — воно позначається й на письмі: вартість — вартісний, об'їзд — об'їзний.</a:t>
            </a:r>
            <a:endParaRPr lang="uk-UA" sz="20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22696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2037806" y="836024"/>
            <a:ext cx="6949440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u="sng" dirty="0" smtClean="0">
                <a:solidFill>
                  <a:srgbClr val="C00000"/>
                </a:solidFill>
              </a:rPr>
              <a:t>Спрощення на письмі</a:t>
            </a:r>
          </a:p>
          <a:p>
            <a:r>
              <a:rPr lang="uk-UA" sz="2000" b="1" dirty="0" smtClean="0">
                <a:solidFill>
                  <a:srgbClr val="C00000"/>
                </a:solidFill>
              </a:rPr>
              <a:t>Спрощуються звуки [д], [т], [л], [н], [к] у таких групах приголосних:</a:t>
            </a:r>
          </a:p>
          <a:p>
            <a:endParaRPr lang="uk-UA" sz="1600" b="1" dirty="0" smtClean="0"/>
          </a:p>
          <a:p>
            <a:r>
              <a:rPr lang="uk-UA" sz="1600" b="1" dirty="0" smtClean="0"/>
              <a:t> </a:t>
            </a:r>
            <a:r>
              <a:rPr lang="uk-UA" b="1" dirty="0" err="1" smtClean="0"/>
              <a:t>здн</a:t>
            </a:r>
            <a:r>
              <a:rPr lang="uk-UA" b="1" dirty="0" smtClean="0"/>
              <a:t> — </a:t>
            </a:r>
            <a:r>
              <a:rPr lang="uk-UA" b="1" dirty="0" err="1" smtClean="0"/>
              <a:t>зн</a:t>
            </a:r>
            <a:r>
              <a:rPr lang="uk-UA" b="1" dirty="0" smtClean="0"/>
              <a:t>: проїзд — проїзний; поїзд — поїзний;</a:t>
            </a:r>
          </a:p>
          <a:p>
            <a:r>
              <a:rPr lang="uk-UA" b="1" dirty="0" smtClean="0"/>
              <a:t> </a:t>
            </a:r>
            <a:r>
              <a:rPr lang="uk-UA" b="1" dirty="0" err="1" smtClean="0"/>
              <a:t>ждн</a:t>
            </a:r>
            <a:r>
              <a:rPr lang="uk-UA" b="1" dirty="0" smtClean="0"/>
              <a:t> — </a:t>
            </a:r>
            <a:r>
              <a:rPr lang="uk-UA" b="1" dirty="0" err="1" smtClean="0"/>
              <a:t>жн</a:t>
            </a:r>
            <a:r>
              <a:rPr lang="uk-UA" b="1" dirty="0" smtClean="0"/>
              <a:t>: тиждень — тижневий;</a:t>
            </a:r>
          </a:p>
          <a:p>
            <a:r>
              <a:rPr lang="uk-UA" b="1" dirty="0" err="1" smtClean="0"/>
              <a:t>стн</a:t>
            </a:r>
            <a:r>
              <a:rPr lang="uk-UA" b="1" dirty="0" smtClean="0"/>
              <a:t> — </a:t>
            </a:r>
            <a:r>
              <a:rPr lang="uk-UA" b="1" dirty="0" err="1" smtClean="0"/>
              <a:t>сн</a:t>
            </a:r>
            <a:r>
              <a:rPr lang="uk-UA" b="1" dirty="0" smtClean="0"/>
              <a:t>: радість — радісний; уста — усний;</a:t>
            </a:r>
          </a:p>
          <a:p>
            <a:r>
              <a:rPr lang="uk-UA" b="1" dirty="0" err="1" smtClean="0"/>
              <a:t>стл</a:t>
            </a:r>
            <a:r>
              <a:rPr lang="uk-UA" b="1" dirty="0" smtClean="0"/>
              <a:t> — </a:t>
            </a:r>
            <a:r>
              <a:rPr lang="uk-UA" b="1" dirty="0" err="1" smtClean="0"/>
              <a:t>сл</a:t>
            </a:r>
            <a:r>
              <a:rPr lang="uk-UA" b="1" dirty="0" smtClean="0"/>
              <a:t>: щастя — щасливий; лестити — улесливий; стелити — слати;</a:t>
            </a:r>
          </a:p>
          <a:p>
            <a:r>
              <a:rPr lang="uk-UA" b="1" dirty="0" err="1" smtClean="0"/>
              <a:t>слн</a:t>
            </a:r>
            <a:r>
              <a:rPr lang="uk-UA" b="1" dirty="0" smtClean="0"/>
              <a:t> — </a:t>
            </a:r>
            <a:r>
              <a:rPr lang="uk-UA" b="1" dirty="0" err="1" smtClean="0"/>
              <a:t>сн</a:t>
            </a:r>
            <a:r>
              <a:rPr lang="uk-UA" b="1" dirty="0" smtClean="0"/>
              <a:t>: мисль — умисний, навмисно; масло — масний, Масниця; ремесло — ремісник;</a:t>
            </a:r>
          </a:p>
          <a:p>
            <a:r>
              <a:rPr lang="uk-UA" b="1" dirty="0" err="1" smtClean="0"/>
              <a:t>рдц</a:t>
            </a:r>
            <a:r>
              <a:rPr lang="uk-UA" b="1" dirty="0" smtClean="0"/>
              <a:t> — </a:t>
            </a:r>
            <a:r>
              <a:rPr lang="uk-UA" b="1" dirty="0" err="1" smtClean="0"/>
              <a:t>рц</a:t>
            </a:r>
            <a:r>
              <a:rPr lang="uk-UA" b="1" dirty="0" smtClean="0"/>
              <a:t>: серденько, сердечний — серце, серцевина;</a:t>
            </a:r>
          </a:p>
          <a:p>
            <a:r>
              <a:rPr lang="uk-UA" b="1" dirty="0" err="1" smtClean="0"/>
              <a:t>рнц</a:t>
            </a:r>
            <a:r>
              <a:rPr lang="uk-UA" b="1" dirty="0" smtClean="0"/>
              <a:t> — </a:t>
            </a:r>
            <a:r>
              <a:rPr lang="uk-UA" b="1" dirty="0" err="1" smtClean="0"/>
              <a:t>нц</a:t>
            </a:r>
            <a:r>
              <a:rPr lang="uk-UA" b="1" dirty="0" smtClean="0"/>
              <a:t>: чернець — ченці;</a:t>
            </a:r>
          </a:p>
          <a:p>
            <a:r>
              <a:rPr lang="uk-UA" b="1" dirty="0" err="1" smtClean="0"/>
              <a:t>зкн</a:t>
            </a:r>
            <a:r>
              <a:rPr lang="uk-UA" b="1" dirty="0" smtClean="0"/>
              <a:t> — </a:t>
            </a:r>
            <a:r>
              <a:rPr lang="uk-UA" b="1" dirty="0" err="1" smtClean="0"/>
              <a:t>зн</a:t>
            </a:r>
            <a:r>
              <a:rPr lang="uk-UA" b="1" dirty="0" smtClean="0"/>
              <a:t>: бризки — бризнути;</a:t>
            </a:r>
          </a:p>
          <a:p>
            <a:r>
              <a:rPr lang="uk-UA" b="1" dirty="0" err="1" smtClean="0"/>
              <a:t>скн</a:t>
            </a:r>
            <a:r>
              <a:rPr lang="uk-UA" b="1" dirty="0" smtClean="0"/>
              <a:t> — </a:t>
            </a:r>
            <a:r>
              <a:rPr lang="uk-UA" b="1" dirty="0" err="1" smtClean="0"/>
              <a:t>сн</a:t>
            </a:r>
            <a:r>
              <a:rPr lang="uk-UA" b="1" dirty="0" smtClean="0"/>
              <a:t>: блиск — блиснути, тиск — тиснути, </a:t>
            </a:r>
          </a:p>
          <a:p>
            <a:endParaRPr lang="uk-UA" sz="1600" b="1" u="sng" dirty="0"/>
          </a:p>
          <a:p>
            <a:endParaRPr lang="uk-UA" sz="1600" b="1" u="sng" dirty="0" smtClean="0"/>
          </a:p>
          <a:p>
            <a:endParaRPr lang="uk-UA" sz="1600" b="1" u="sng" dirty="0"/>
          </a:p>
          <a:p>
            <a:r>
              <a:rPr lang="uk-UA" sz="1600" b="1" u="sng" dirty="0" smtClean="0">
                <a:solidFill>
                  <a:srgbClr val="C00000"/>
                </a:solidFill>
              </a:rPr>
              <a:t>АЛЕ  випуск — випускний, виск — вискнути.</a:t>
            </a:r>
            <a:endParaRPr lang="uk-UA" sz="1600" b="1" u="sng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2943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3047999" y="1541417"/>
            <a:ext cx="669689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</a:rPr>
              <a:t>У цих правилах є винятки: тоскно, скнара, скніти, кістлявий, пестливий, хвастливий, шістнадцять, шістсот, п'ятдесят, зап’ястний, хворостняк,  </a:t>
            </a:r>
            <a:r>
              <a:rPr lang="uk-UA" sz="3200" b="1" dirty="0" err="1" smtClean="0">
                <a:solidFill>
                  <a:srgbClr val="FF0000"/>
                </a:solidFill>
              </a:rPr>
              <a:t>дев'яностники</a:t>
            </a:r>
            <a:r>
              <a:rPr lang="uk-UA" sz="3200" b="1" dirty="0" smtClean="0">
                <a:solidFill>
                  <a:srgbClr val="FF0000"/>
                </a:solidFill>
              </a:rPr>
              <a:t>  і похідні. АЛЕ  надкісниця.</a:t>
            </a:r>
            <a:endParaRPr lang="uk-UA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94229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319349" y="875210"/>
            <a:ext cx="866067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u="sng" dirty="0" err="1" smtClean="0">
                <a:solidFill>
                  <a:schemeClr val="accent4">
                    <a:lumMod val="50000"/>
                  </a:schemeClr>
                </a:solidFill>
              </a:rPr>
              <a:t>Спрощення</a:t>
            </a:r>
            <a:r>
              <a:rPr lang="ru-RU" sz="2800" b="1" u="sng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2800" b="1" u="sng" dirty="0" err="1" smtClean="0">
                <a:solidFill>
                  <a:schemeClr val="accent4">
                    <a:lumMod val="50000"/>
                  </a:schemeClr>
                </a:solidFill>
              </a:rPr>
              <a:t>лише</a:t>
            </a:r>
            <a:r>
              <a:rPr lang="ru-RU" sz="2800" b="1" u="sng" dirty="0" smtClean="0">
                <a:solidFill>
                  <a:schemeClr val="accent4">
                    <a:lumMod val="50000"/>
                  </a:schemeClr>
                </a:solidFill>
              </a:rPr>
              <a:t> у </a:t>
            </a:r>
            <a:r>
              <a:rPr lang="ru-RU" sz="2800" b="1" u="sng" dirty="0" err="1" smtClean="0">
                <a:solidFill>
                  <a:schemeClr val="accent4">
                    <a:lumMod val="50000"/>
                  </a:schemeClr>
                </a:solidFill>
              </a:rPr>
              <a:t>вимові</a:t>
            </a:r>
            <a:endParaRPr lang="ru-RU" sz="2800" b="1" u="sng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Спрощення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 не </a:t>
            </a:r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позначається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 на </a:t>
            </a:r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письмі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, а </a:t>
            </a:r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тільки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 у </a:t>
            </a:r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вимові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 (букву т у </a:t>
            </a:r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буквосполученні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стн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  </a:t>
            </a:r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зберігаємо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, </a:t>
            </a:r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хоч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відповідний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 звук не </a:t>
            </a:r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вимовляємо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):</a:t>
            </a:r>
          </a:p>
          <a:p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у </a:t>
            </a:r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запозичених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 словах: </a:t>
            </a:r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баласт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 — </a:t>
            </a:r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баластний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, контраст — </a:t>
            </a:r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контрастний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,  компост — </a:t>
            </a:r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компостний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, </a:t>
            </a:r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гігант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 — </a:t>
            </a:r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гігантський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, агент — агентство, студент — </a:t>
            </a:r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студентство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;</a:t>
            </a:r>
          </a:p>
          <a:p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</a:p>
          <a:p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у </a:t>
            </a:r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групах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стц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 і </a:t>
            </a:r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стч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: </a:t>
            </a:r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невістка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 — </a:t>
            </a:r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невістці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, </a:t>
            </a:r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невістчин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; хористка — </a:t>
            </a:r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хористці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, </a:t>
            </a:r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хористчин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; </a:t>
            </a:r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пастка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 — у </a:t>
            </a:r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пастці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.</a:t>
            </a:r>
            <a:endParaRPr lang="uk-UA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05082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2063931" y="1240971"/>
            <a:ext cx="7929155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u="sng" dirty="0" smtClean="0">
                <a:solidFill>
                  <a:schemeClr val="accent4">
                    <a:lumMod val="50000"/>
                  </a:schemeClr>
                </a:solidFill>
              </a:rPr>
              <a:t>Вставте, де треба, пропущені букви т, д, к. Слова запишіть у дві колонки: 1) у які не вставляли букв; 2) у які вставили пропущені букви. </a:t>
            </a:r>
          </a:p>
          <a:p>
            <a:endParaRPr lang="uk-UA" b="1" dirty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uk-UA" sz="2400" b="1" dirty="0" err="1" smtClean="0">
                <a:solidFill>
                  <a:srgbClr val="FF0000"/>
                </a:solidFill>
              </a:rPr>
              <a:t>Швидкіс</a:t>
            </a:r>
            <a:r>
              <a:rPr lang="uk-UA" sz="2400" b="1" dirty="0" smtClean="0">
                <a:solidFill>
                  <a:srgbClr val="FF0000"/>
                </a:solidFill>
              </a:rPr>
              <a:t>..ний, </a:t>
            </a:r>
            <a:r>
              <a:rPr lang="uk-UA" sz="2400" b="1" dirty="0" err="1" smtClean="0">
                <a:solidFill>
                  <a:srgbClr val="FF0000"/>
                </a:solidFill>
              </a:rPr>
              <a:t>якіс</a:t>
            </a:r>
            <a:r>
              <a:rPr lang="uk-UA" sz="2400" b="1" dirty="0" smtClean="0">
                <a:solidFill>
                  <a:srgbClr val="FF0000"/>
                </a:solidFill>
              </a:rPr>
              <a:t>..ний, </a:t>
            </a:r>
            <a:r>
              <a:rPr lang="uk-UA" sz="2400" b="1" dirty="0" err="1" smtClean="0">
                <a:solidFill>
                  <a:srgbClr val="FF0000"/>
                </a:solidFill>
              </a:rPr>
              <a:t>улес</a:t>
            </a:r>
            <a:r>
              <a:rPr lang="uk-UA" sz="2400" b="1" dirty="0" smtClean="0">
                <a:solidFill>
                  <a:srgbClr val="FF0000"/>
                </a:solidFill>
              </a:rPr>
              <a:t>..</a:t>
            </a:r>
            <a:r>
              <a:rPr lang="uk-UA" sz="2400" b="1" dirty="0" err="1" smtClean="0">
                <a:solidFill>
                  <a:srgbClr val="FF0000"/>
                </a:solidFill>
              </a:rPr>
              <a:t>ливий</a:t>
            </a:r>
            <a:r>
              <a:rPr lang="uk-UA" sz="2400" b="1" dirty="0" smtClean="0">
                <a:solidFill>
                  <a:srgbClr val="FF0000"/>
                </a:solidFill>
              </a:rPr>
              <a:t>, </a:t>
            </a:r>
            <a:r>
              <a:rPr lang="uk-UA" sz="2400" b="1" dirty="0" err="1" smtClean="0">
                <a:solidFill>
                  <a:srgbClr val="FF0000"/>
                </a:solidFill>
              </a:rPr>
              <a:t>осві</a:t>
            </a:r>
            <a:r>
              <a:rPr lang="uk-UA" sz="2400" b="1" dirty="0" smtClean="0">
                <a:solidFill>
                  <a:srgbClr val="FF0000"/>
                </a:solidFill>
              </a:rPr>
              <a:t>..</a:t>
            </a:r>
            <a:r>
              <a:rPr lang="uk-UA" sz="2400" b="1" dirty="0" err="1" smtClean="0">
                <a:solidFill>
                  <a:srgbClr val="FF0000"/>
                </a:solidFill>
              </a:rPr>
              <a:t>читися</a:t>
            </a:r>
            <a:r>
              <a:rPr lang="uk-UA" sz="2400" b="1" dirty="0" smtClean="0">
                <a:solidFill>
                  <a:srgbClr val="FF0000"/>
                </a:solidFill>
              </a:rPr>
              <a:t>, </a:t>
            </a:r>
            <a:r>
              <a:rPr lang="uk-UA" sz="2400" b="1" dirty="0" err="1" smtClean="0">
                <a:solidFill>
                  <a:srgbClr val="FF0000"/>
                </a:solidFill>
              </a:rPr>
              <a:t>хвас</a:t>
            </a:r>
            <a:r>
              <a:rPr lang="uk-UA" sz="2400" b="1" dirty="0" smtClean="0">
                <a:solidFill>
                  <a:srgbClr val="FF0000"/>
                </a:solidFill>
              </a:rPr>
              <a:t>..</a:t>
            </a:r>
            <a:r>
              <a:rPr lang="uk-UA" sz="2400" b="1" dirty="0" err="1" smtClean="0">
                <a:solidFill>
                  <a:srgbClr val="FF0000"/>
                </a:solidFill>
              </a:rPr>
              <a:t>ливий</a:t>
            </a:r>
            <a:r>
              <a:rPr lang="uk-UA" sz="2400" b="1" dirty="0" smtClean="0">
                <a:solidFill>
                  <a:srgbClr val="FF0000"/>
                </a:solidFill>
              </a:rPr>
              <a:t>, </a:t>
            </a:r>
            <a:r>
              <a:rPr lang="uk-UA" sz="2400" b="1" dirty="0" err="1" smtClean="0">
                <a:solidFill>
                  <a:srgbClr val="FF0000"/>
                </a:solidFill>
              </a:rPr>
              <a:t>контрас..ний</a:t>
            </a:r>
            <a:r>
              <a:rPr lang="uk-UA" sz="2400" b="1" dirty="0" smtClean="0">
                <a:solidFill>
                  <a:srgbClr val="FF0000"/>
                </a:solidFill>
              </a:rPr>
              <a:t>, </a:t>
            </a:r>
            <a:r>
              <a:rPr lang="uk-UA" sz="2400" b="1" dirty="0" err="1" smtClean="0">
                <a:solidFill>
                  <a:srgbClr val="FF0000"/>
                </a:solidFill>
              </a:rPr>
              <a:t>щас</a:t>
            </a:r>
            <a:r>
              <a:rPr lang="uk-UA" sz="2400" b="1" dirty="0" smtClean="0">
                <a:solidFill>
                  <a:srgbClr val="FF0000"/>
                </a:solidFill>
              </a:rPr>
              <a:t>..</a:t>
            </a:r>
            <a:r>
              <a:rPr lang="uk-UA" sz="2400" b="1" dirty="0" err="1" smtClean="0">
                <a:solidFill>
                  <a:srgbClr val="FF0000"/>
                </a:solidFill>
              </a:rPr>
              <a:t>ливий</a:t>
            </a:r>
            <a:r>
              <a:rPr lang="uk-UA" sz="2400" b="1" dirty="0" smtClean="0">
                <a:solidFill>
                  <a:srgbClr val="FF0000"/>
                </a:solidFill>
              </a:rPr>
              <a:t>, </a:t>
            </a:r>
            <a:r>
              <a:rPr lang="uk-UA" sz="2400" b="1" dirty="0" err="1" smtClean="0">
                <a:solidFill>
                  <a:srgbClr val="FF0000"/>
                </a:solidFill>
              </a:rPr>
              <a:t>блис</a:t>
            </a:r>
            <a:r>
              <a:rPr lang="uk-UA" sz="2400" b="1" dirty="0" smtClean="0">
                <a:solidFill>
                  <a:srgbClr val="FF0000"/>
                </a:solidFill>
              </a:rPr>
              <a:t>..нути, </a:t>
            </a:r>
            <a:r>
              <a:rPr lang="uk-UA" sz="2400" b="1" dirty="0" err="1" smtClean="0">
                <a:solidFill>
                  <a:srgbClr val="FF0000"/>
                </a:solidFill>
              </a:rPr>
              <a:t>аген</a:t>
            </a:r>
            <a:r>
              <a:rPr lang="uk-UA" sz="2400" b="1" dirty="0" smtClean="0">
                <a:solidFill>
                  <a:srgbClr val="FF0000"/>
                </a:solidFill>
              </a:rPr>
              <a:t>..</a:t>
            </a:r>
            <a:r>
              <a:rPr lang="uk-UA" sz="2400" b="1" dirty="0" err="1" smtClean="0">
                <a:solidFill>
                  <a:srgbClr val="FF0000"/>
                </a:solidFill>
              </a:rPr>
              <a:t>ство</a:t>
            </a:r>
            <a:r>
              <a:rPr lang="uk-UA" sz="2400" b="1" dirty="0" smtClean="0">
                <a:solidFill>
                  <a:srgbClr val="FF0000"/>
                </a:solidFill>
              </a:rPr>
              <a:t>, </a:t>
            </a:r>
            <a:r>
              <a:rPr lang="uk-UA" sz="2400" b="1" dirty="0" err="1" smtClean="0">
                <a:solidFill>
                  <a:srgbClr val="FF0000"/>
                </a:solidFill>
              </a:rPr>
              <a:t>волейболіс</a:t>
            </a:r>
            <a:r>
              <a:rPr lang="uk-UA" sz="2400" b="1" dirty="0" smtClean="0">
                <a:solidFill>
                  <a:srgbClr val="FF0000"/>
                </a:solidFill>
              </a:rPr>
              <a:t>..ці (давальний відмінок від волейболістка), </a:t>
            </a:r>
            <a:r>
              <a:rPr lang="uk-UA" sz="2400" b="1" dirty="0" err="1" smtClean="0">
                <a:solidFill>
                  <a:srgbClr val="FF0000"/>
                </a:solidFill>
              </a:rPr>
              <a:t>заїз</a:t>
            </a:r>
            <a:r>
              <a:rPr lang="uk-UA" sz="2400" b="1" dirty="0" smtClean="0">
                <a:solidFill>
                  <a:srgbClr val="FF0000"/>
                </a:solidFill>
              </a:rPr>
              <a:t>..ний, їж..</a:t>
            </a:r>
            <a:r>
              <a:rPr lang="uk-UA" sz="2400" b="1" dirty="0" err="1" smtClean="0">
                <a:solidFill>
                  <a:srgbClr val="FF0000"/>
                </a:solidFill>
              </a:rPr>
              <a:t>жу</a:t>
            </a:r>
            <a:r>
              <a:rPr lang="uk-UA" sz="2400" b="1" dirty="0" smtClean="0">
                <a:solidFill>
                  <a:srgbClr val="FF0000"/>
                </a:solidFill>
              </a:rPr>
              <a:t> (від їздити), </a:t>
            </a:r>
            <a:r>
              <a:rPr lang="uk-UA" sz="2400" b="1" dirty="0" err="1" smtClean="0">
                <a:solidFill>
                  <a:srgbClr val="FF0000"/>
                </a:solidFill>
              </a:rPr>
              <a:t>учас</a:t>
            </a:r>
            <a:r>
              <a:rPr lang="uk-UA" sz="2400" b="1" dirty="0" smtClean="0">
                <a:solidFill>
                  <a:srgbClr val="FF0000"/>
                </a:solidFill>
              </a:rPr>
              <a:t>..</a:t>
            </a:r>
            <a:r>
              <a:rPr lang="uk-UA" sz="2400" b="1" dirty="0" err="1" smtClean="0">
                <a:solidFill>
                  <a:srgbClr val="FF0000"/>
                </a:solidFill>
              </a:rPr>
              <a:t>ник</a:t>
            </a:r>
            <a:r>
              <a:rPr lang="uk-UA" sz="2400" b="1" dirty="0" smtClean="0">
                <a:solidFill>
                  <a:srgbClr val="FF0000"/>
                </a:solidFill>
              </a:rPr>
              <a:t>, </a:t>
            </a:r>
            <a:r>
              <a:rPr lang="uk-UA" sz="2400" b="1" dirty="0" err="1" smtClean="0">
                <a:solidFill>
                  <a:srgbClr val="FF0000"/>
                </a:solidFill>
              </a:rPr>
              <a:t>заздріс</a:t>
            </a:r>
            <a:r>
              <a:rPr lang="uk-UA" sz="2400" b="1" dirty="0" smtClean="0">
                <a:solidFill>
                  <a:srgbClr val="FF0000"/>
                </a:solidFill>
              </a:rPr>
              <a:t>..ний, </a:t>
            </a:r>
            <a:r>
              <a:rPr lang="uk-UA" sz="2400" b="1" dirty="0" err="1" smtClean="0">
                <a:solidFill>
                  <a:srgbClr val="FF0000"/>
                </a:solidFill>
              </a:rPr>
              <a:t>ус</a:t>
            </a:r>
            <a:r>
              <a:rPr lang="uk-UA" sz="2400" b="1" dirty="0" smtClean="0">
                <a:solidFill>
                  <a:srgbClr val="FF0000"/>
                </a:solidFill>
              </a:rPr>
              <a:t>..ний, </a:t>
            </a:r>
            <a:r>
              <a:rPr lang="uk-UA" sz="2400" b="1" dirty="0" err="1" smtClean="0">
                <a:solidFill>
                  <a:srgbClr val="FF0000"/>
                </a:solidFill>
              </a:rPr>
              <a:t>випус</a:t>
            </a:r>
            <a:r>
              <a:rPr lang="uk-UA" sz="2400" b="1" dirty="0" smtClean="0">
                <a:solidFill>
                  <a:srgbClr val="FF0000"/>
                </a:solidFill>
              </a:rPr>
              <a:t>..ний, </a:t>
            </a:r>
            <a:r>
              <a:rPr lang="uk-UA" sz="2400" b="1" dirty="0" err="1" smtClean="0">
                <a:solidFill>
                  <a:srgbClr val="FF0000"/>
                </a:solidFill>
              </a:rPr>
              <a:t>стис</a:t>
            </a:r>
            <a:r>
              <a:rPr lang="uk-UA" sz="2400" b="1" dirty="0" smtClean="0">
                <a:solidFill>
                  <a:srgbClr val="FF0000"/>
                </a:solidFill>
              </a:rPr>
              <a:t>..нути, </a:t>
            </a:r>
            <a:r>
              <a:rPr lang="uk-UA" sz="2400" b="1" dirty="0" err="1" smtClean="0">
                <a:solidFill>
                  <a:srgbClr val="FF0000"/>
                </a:solidFill>
              </a:rPr>
              <a:t>щотиж</a:t>
            </a:r>
            <a:r>
              <a:rPr lang="uk-UA" sz="2400" b="1" dirty="0" smtClean="0">
                <a:solidFill>
                  <a:srgbClr val="FF0000"/>
                </a:solidFill>
              </a:rPr>
              <a:t>..ня, </a:t>
            </a:r>
            <a:r>
              <a:rPr lang="uk-UA" sz="2400" b="1" dirty="0" err="1" smtClean="0">
                <a:solidFill>
                  <a:srgbClr val="FF0000"/>
                </a:solidFill>
              </a:rPr>
              <a:t>студен</a:t>
            </a:r>
            <a:r>
              <a:rPr lang="uk-UA" sz="2400" b="1" dirty="0" smtClean="0">
                <a:solidFill>
                  <a:srgbClr val="FF0000"/>
                </a:solidFill>
              </a:rPr>
              <a:t>..</a:t>
            </a:r>
            <a:r>
              <a:rPr lang="uk-UA" sz="2400" b="1" dirty="0" err="1" smtClean="0">
                <a:solidFill>
                  <a:srgbClr val="FF0000"/>
                </a:solidFill>
              </a:rPr>
              <a:t>ський</a:t>
            </a:r>
            <a:r>
              <a:rPr lang="uk-UA" sz="2400" b="1" dirty="0" smtClean="0">
                <a:solidFill>
                  <a:srgbClr val="FF0000"/>
                </a:solidFill>
              </a:rPr>
              <a:t>, </a:t>
            </a:r>
            <a:r>
              <a:rPr lang="uk-UA" sz="2400" b="1" dirty="0" err="1" smtClean="0">
                <a:solidFill>
                  <a:srgbClr val="FF0000"/>
                </a:solidFill>
              </a:rPr>
              <a:t>студен</a:t>
            </a:r>
            <a:r>
              <a:rPr lang="uk-UA" sz="2400" b="1" dirty="0" smtClean="0">
                <a:solidFill>
                  <a:srgbClr val="FF0000"/>
                </a:solidFill>
              </a:rPr>
              <a:t>..</a:t>
            </a:r>
            <a:r>
              <a:rPr lang="uk-UA" sz="2400" b="1" dirty="0" err="1" smtClean="0">
                <a:solidFill>
                  <a:srgbClr val="FF0000"/>
                </a:solidFill>
              </a:rPr>
              <a:t>ство</a:t>
            </a:r>
            <a:r>
              <a:rPr lang="uk-UA" sz="2400" b="1" dirty="0" smtClean="0">
                <a:solidFill>
                  <a:srgbClr val="FF0000"/>
                </a:solidFill>
              </a:rPr>
              <a:t>, </a:t>
            </a:r>
            <a:r>
              <a:rPr lang="uk-UA" sz="2400" b="1" dirty="0" err="1" smtClean="0">
                <a:solidFill>
                  <a:srgbClr val="FF0000"/>
                </a:solidFill>
              </a:rPr>
              <a:t>очис</a:t>
            </a:r>
            <a:r>
              <a:rPr lang="uk-UA" sz="2400" b="1" dirty="0" smtClean="0">
                <a:solidFill>
                  <a:srgbClr val="FF0000"/>
                </a:solidFill>
              </a:rPr>
              <a:t>..ний, </a:t>
            </a:r>
            <a:r>
              <a:rPr lang="uk-UA" sz="2400" b="1" dirty="0" err="1" smtClean="0">
                <a:solidFill>
                  <a:srgbClr val="FF0000"/>
                </a:solidFill>
              </a:rPr>
              <a:t>скатер</a:t>
            </a:r>
            <a:r>
              <a:rPr lang="uk-UA" sz="2400" b="1" dirty="0" smtClean="0">
                <a:solidFill>
                  <a:srgbClr val="FF0000"/>
                </a:solidFill>
              </a:rPr>
              <a:t>..ка, </a:t>
            </a:r>
            <a:r>
              <a:rPr lang="uk-UA" sz="2400" b="1" dirty="0" err="1" smtClean="0">
                <a:solidFill>
                  <a:srgbClr val="FF0000"/>
                </a:solidFill>
              </a:rPr>
              <a:t>буревіс</a:t>
            </a:r>
            <a:r>
              <a:rPr lang="uk-UA" sz="2400" b="1" dirty="0" smtClean="0">
                <a:solidFill>
                  <a:srgbClr val="FF0000"/>
                </a:solidFill>
              </a:rPr>
              <a:t>..</a:t>
            </a:r>
            <a:r>
              <a:rPr lang="uk-UA" sz="2400" b="1" dirty="0" err="1" smtClean="0">
                <a:solidFill>
                  <a:srgbClr val="FF0000"/>
                </a:solidFill>
              </a:rPr>
              <a:t>ник</a:t>
            </a:r>
            <a:r>
              <a:rPr lang="uk-UA" sz="2400" b="1" dirty="0" smtClean="0">
                <a:solidFill>
                  <a:srgbClr val="FF0000"/>
                </a:solidFill>
              </a:rPr>
              <a:t>, п’я..</a:t>
            </a:r>
            <a:r>
              <a:rPr lang="uk-UA" sz="2400" b="1" dirty="0" err="1" smtClean="0">
                <a:solidFill>
                  <a:srgbClr val="FF0000"/>
                </a:solidFill>
              </a:rPr>
              <a:t>десят</a:t>
            </a:r>
            <a:r>
              <a:rPr lang="uk-UA" sz="2400" b="1" dirty="0" smtClean="0">
                <a:solidFill>
                  <a:srgbClr val="FF0000"/>
                </a:solidFill>
              </a:rPr>
              <a:t>. </a:t>
            </a:r>
            <a:endParaRPr lang="uk-UA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1466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358537" y="992777"/>
            <a:ext cx="9379131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u="sng" dirty="0" smtClean="0">
                <a:solidFill>
                  <a:schemeClr val="accent4">
                    <a:lumMod val="50000"/>
                  </a:schemeClr>
                </a:solidFill>
              </a:rPr>
              <a:t>Перепишіть, вставляючи, де треба, пропущені букви. </a:t>
            </a:r>
          </a:p>
          <a:p>
            <a:endParaRPr lang="uk-UA" sz="2000" dirty="0" smtClean="0"/>
          </a:p>
          <a:p>
            <a:r>
              <a:rPr lang="uk-UA" sz="2400" b="1" dirty="0" smtClean="0">
                <a:solidFill>
                  <a:srgbClr val="FF0000"/>
                </a:solidFill>
              </a:rPr>
              <a:t> 1. Вся сім’я гомонить, кожному хочеться сказати щось </a:t>
            </a:r>
            <a:r>
              <a:rPr lang="uk-UA" sz="2400" b="1" dirty="0" err="1" smtClean="0">
                <a:solidFill>
                  <a:srgbClr val="FF0000"/>
                </a:solidFill>
              </a:rPr>
              <a:t>радіс</a:t>
            </a:r>
            <a:r>
              <a:rPr lang="uk-UA" sz="2400" b="1" dirty="0" smtClean="0">
                <a:solidFill>
                  <a:srgbClr val="FF0000"/>
                </a:solidFill>
              </a:rPr>
              <a:t>..не, кожен почуває себе </a:t>
            </a:r>
            <a:r>
              <a:rPr lang="uk-UA" sz="2400" b="1" dirty="0" err="1" smtClean="0">
                <a:solidFill>
                  <a:srgbClr val="FF0000"/>
                </a:solidFill>
              </a:rPr>
              <a:t>щас</a:t>
            </a:r>
            <a:r>
              <a:rPr lang="uk-UA" sz="2400" b="1" dirty="0" smtClean="0">
                <a:solidFill>
                  <a:srgbClr val="FF0000"/>
                </a:solidFill>
              </a:rPr>
              <a:t>..</a:t>
            </a:r>
            <a:r>
              <a:rPr lang="uk-UA" sz="2400" b="1" dirty="0" err="1" smtClean="0">
                <a:solidFill>
                  <a:srgbClr val="FF0000"/>
                </a:solidFill>
              </a:rPr>
              <a:t>ливим</a:t>
            </a:r>
            <a:r>
              <a:rPr lang="uk-UA" sz="2400" b="1" dirty="0" smtClean="0">
                <a:solidFill>
                  <a:srgbClr val="FF0000"/>
                </a:solidFill>
              </a:rPr>
              <a:t> і повним надій. (Леся Українка.) 2. </a:t>
            </a:r>
            <a:r>
              <a:rPr lang="uk-UA" sz="2400" b="1" dirty="0" err="1" smtClean="0">
                <a:solidFill>
                  <a:srgbClr val="FF0000"/>
                </a:solidFill>
              </a:rPr>
              <a:t>Чес</a:t>
            </a:r>
            <a:r>
              <a:rPr lang="uk-UA" sz="2400" b="1" dirty="0" smtClean="0">
                <a:solidFill>
                  <a:srgbClr val="FF0000"/>
                </a:solidFill>
              </a:rPr>
              <a:t>..ним, хлопчику, будь у труді, у навчанні, у дружбі. (</a:t>
            </a:r>
            <a:r>
              <a:rPr lang="uk-UA" sz="2400" b="1" dirty="0" err="1" smtClean="0">
                <a:solidFill>
                  <a:srgbClr val="FF0000"/>
                </a:solidFill>
              </a:rPr>
              <a:t>С.Крижанівський</a:t>
            </a:r>
            <a:r>
              <a:rPr lang="uk-UA" sz="2400" b="1" dirty="0" smtClean="0">
                <a:solidFill>
                  <a:srgbClr val="FF0000"/>
                </a:solidFill>
              </a:rPr>
              <a:t>.) 3. Недремним будь і </a:t>
            </a:r>
            <a:r>
              <a:rPr lang="uk-UA" sz="2400" b="1" dirty="0" err="1" smtClean="0">
                <a:solidFill>
                  <a:srgbClr val="FF0000"/>
                </a:solidFill>
              </a:rPr>
              <a:t>пристрас</a:t>
            </a:r>
            <a:r>
              <a:rPr lang="uk-UA" sz="2400" b="1" dirty="0" smtClean="0">
                <a:solidFill>
                  <a:srgbClr val="FF0000"/>
                </a:solidFill>
              </a:rPr>
              <a:t>..ним в турботі за мир і щастя людства на землі! (М. Нагнибіда.) 4. Як гаряче плинуть з </a:t>
            </a:r>
            <a:r>
              <a:rPr lang="uk-UA" sz="2400" b="1" dirty="0" err="1" smtClean="0">
                <a:solidFill>
                  <a:srgbClr val="FF0000"/>
                </a:solidFill>
              </a:rPr>
              <a:t>безвіс</a:t>
            </a:r>
            <a:r>
              <a:rPr lang="uk-UA" sz="2400" b="1" dirty="0" smtClean="0">
                <a:solidFill>
                  <a:srgbClr val="FF0000"/>
                </a:solidFill>
              </a:rPr>
              <a:t>..</a:t>
            </a:r>
            <a:r>
              <a:rPr lang="uk-UA" sz="2400" b="1" dirty="0" err="1" smtClean="0">
                <a:solidFill>
                  <a:srgbClr val="FF0000"/>
                </a:solidFill>
              </a:rPr>
              <a:t>ної</a:t>
            </a:r>
            <a:r>
              <a:rPr lang="uk-UA" sz="2400" b="1" dirty="0" smtClean="0">
                <a:solidFill>
                  <a:srgbClr val="FF0000"/>
                </a:solidFill>
              </a:rPr>
              <a:t> далі притьмарених видив нечутні рої! (</a:t>
            </a:r>
            <a:r>
              <a:rPr lang="uk-UA" sz="2400" b="1" dirty="0" err="1" smtClean="0">
                <a:solidFill>
                  <a:srgbClr val="FF0000"/>
                </a:solidFill>
              </a:rPr>
              <a:t>Л.Первомайський</a:t>
            </a:r>
            <a:r>
              <a:rPr lang="uk-UA" sz="2400" b="1" dirty="0" smtClean="0">
                <a:solidFill>
                  <a:srgbClr val="FF0000"/>
                </a:solidFill>
              </a:rPr>
              <a:t>.) 5. Краще я вас на тому </a:t>
            </a:r>
            <a:r>
              <a:rPr lang="uk-UA" sz="2400" b="1" dirty="0" err="1" smtClean="0">
                <a:solidFill>
                  <a:srgbClr val="FF0000"/>
                </a:solidFill>
              </a:rPr>
              <a:t>тиж</a:t>
            </a:r>
            <a:r>
              <a:rPr lang="uk-UA" sz="2400" b="1" dirty="0" smtClean="0">
                <a:solidFill>
                  <a:srgbClr val="FF0000"/>
                </a:solidFill>
              </a:rPr>
              <a:t>..ні виряджу на Запорожжя. От де наука!. (О. Довженко.) 6. Століття — </a:t>
            </a:r>
            <a:r>
              <a:rPr lang="uk-UA" sz="2400" b="1" dirty="0" err="1" smtClean="0">
                <a:solidFill>
                  <a:srgbClr val="FF0000"/>
                </a:solidFill>
              </a:rPr>
              <a:t>змор..ка</a:t>
            </a:r>
            <a:r>
              <a:rPr lang="uk-UA" sz="2400" b="1" dirty="0" smtClean="0">
                <a:solidFill>
                  <a:srgbClr val="FF0000"/>
                </a:solidFill>
              </a:rPr>
              <a:t> на чолі Землі: всесвітні війни, революцій грози. (І. Драч.) 7. І ось—не в строк знялось виття </a:t>
            </a:r>
            <a:r>
              <a:rPr lang="uk-UA" sz="2400" b="1" dirty="0" err="1" smtClean="0">
                <a:solidFill>
                  <a:srgbClr val="FF0000"/>
                </a:solidFill>
              </a:rPr>
              <a:t>фаши</a:t>
            </a:r>
            <a:r>
              <a:rPr lang="uk-UA" sz="2400" b="1" dirty="0" smtClean="0">
                <a:solidFill>
                  <a:srgbClr val="FF0000"/>
                </a:solidFill>
              </a:rPr>
              <a:t>..</a:t>
            </a:r>
            <a:r>
              <a:rPr lang="uk-UA" sz="2400" b="1" dirty="0" err="1" smtClean="0">
                <a:solidFill>
                  <a:srgbClr val="FF0000"/>
                </a:solidFill>
              </a:rPr>
              <a:t>ського</a:t>
            </a:r>
            <a:r>
              <a:rPr lang="uk-UA" sz="2400" b="1" dirty="0" smtClean="0">
                <a:solidFill>
                  <a:srgbClr val="FF0000"/>
                </a:solidFill>
              </a:rPr>
              <a:t> поганства. (П. Тичина.) 8. А потім розмістили їх: в </a:t>
            </a:r>
            <a:r>
              <a:rPr lang="uk-UA" sz="2400" b="1" dirty="0" err="1" smtClean="0">
                <a:solidFill>
                  <a:srgbClr val="FF0000"/>
                </a:solidFill>
              </a:rPr>
              <a:t>арештан</a:t>
            </a:r>
            <a:r>
              <a:rPr lang="uk-UA" sz="2400" b="1" dirty="0" smtClean="0">
                <a:solidFill>
                  <a:srgbClr val="FF0000"/>
                </a:solidFill>
              </a:rPr>
              <a:t>..</a:t>
            </a:r>
            <a:r>
              <a:rPr lang="uk-UA" sz="2400" b="1" dirty="0" err="1" smtClean="0">
                <a:solidFill>
                  <a:srgbClr val="FF0000"/>
                </a:solidFill>
              </a:rPr>
              <a:t>ську</a:t>
            </a:r>
            <a:r>
              <a:rPr lang="uk-UA" sz="2400" b="1" dirty="0" smtClean="0">
                <a:solidFill>
                  <a:srgbClr val="FF0000"/>
                </a:solidFill>
              </a:rPr>
              <a:t> всіх,—лише Давида взяв рудий за руку й повів до флігеля. (А. Головко.) </a:t>
            </a:r>
            <a:endParaRPr lang="uk-UA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7770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214847" y="1371600"/>
            <a:ext cx="922237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u="sng" dirty="0" smtClean="0">
                <a:solidFill>
                  <a:schemeClr val="accent4">
                    <a:lumMod val="50000"/>
                  </a:schemeClr>
                </a:solidFill>
              </a:rPr>
              <a:t>Перепишіть слова, уставивши, де потрібно, пропущені літери.</a:t>
            </a:r>
          </a:p>
          <a:p>
            <a:r>
              <a:rPr lang="uk-UA" sz="2800" b="1" dirty="0" smtClean="0">
                <a:solidFill>
                  <a:srgbClr val="FF0000"/>
                </a:solidFill>
              </a:rPr>
              <a:t>  </a:t>
            </a:r>
            <a:r>
              <a:rPr lang="uk-UA" sz="2800" b="1" dirty="0" err="1" smtClean="0">
                <a:solidFill>
                  <a:srgbClr val="FF0000"/>
                </a:solidFill>
              </a:rPr>
              <a:t>Млос</a:t>
            </a:r>
            <a:r>
              <a:rPr lang="uk-UA" sz="2800" b="1" dirty="0" smtClean="0">
                <a:solidFill>
                  <a:srgbClr val="FF0000"/>
                </a:solidFill>
              </a:rPr>
              <a:t>..ний, </a:t>
            </a:r>
            <a:r>
              <a:rPr lang="uk-UA" sz="2800" b="1" dirty="0" err="1" smtClean="0">
                <a:solidFill>
                  <a:srgbClr val="FF0000"/>
                </a:solidFill>
              </a:rPr>
              <a:t>шубовс</a:t>
            </a:r>
            <a:r>
              <a:rPr lang="uk-UA" sz="2800" b="1" dirty="0" smtClean="0">
                <a:solidFill>
                  <a:srgbClr val="FF0000"/>
                </a:solidFill>
              </a:rPr>
              <a:t>..нути, </a:t>
            </a:r>
            <a:r>
              <a:rPr lang="uk-UA" sz="2800" b="1" dirty="0" err="1" smtClean="0">
                <a:solidFill>
                  <a:srgbClr val="FF0000"/>
                </a:solidFill>
              </a:rPr>
              <a:t>хворос</a:t>
            </a:r>
            <a:r>
              <a:rPr lang="uk-UA" sz="2800" b="1" dirty="0" smtClean="0">
                <a:solidFill>
                  <a:srgbClr val="FF0000"/>
                </a:solidFill>
              </a:rPr>
              <a:t>..</a:t>
            </a:r>
            <a:r>
              <a:rPr lang="uk-UA" sz="2800" b="1" dirty="0" err="1" smtClean="0">
                <a:solidFill>
                  <a:srgbClr val="FF0000"/>
                </a:solidFill>
              </a:rPr>
              <a:t>няк</a:t>
            </a:r>
            <a:r>
              <a:rPr lang="uk-UA" sz="2800" b="1" dirty="0" smtClean="0">
                <a:solidFill>
                  <a:srgbClr val="FF0000"/>
                </a:solidFill>
              </a:rPr>
              <a:t>, </a:t>
            </a:r>
            <a:r>
              <a:rPr lang="uk-UA" sz="2800" b="1" dirty="0" err="1" smtClean="0">
                <a:solidFill>
                  <a:srgbClr val="FF0000"/>
                </a:solidFill>
              </a:rPr>
              <a:t>щиросер</a:t>
            </a:r>
            <a:r>
              <a:rPr lang="uk-UA" sz="2800" b="1" dirty="0" smtClean="0">
                <a:solidFill>
                  <a:srgbClr val="FF0000"/>
                </a:solidFill>
              </a:rPr>
              <a:t>..ний, </a:t>
            </a:r>
            <a:r>
              <a:rPr lang="uk-UA" sz="2800" b="1" dirty="0" err="1" smtClean="0">
                <a:solidFill>
                  <a:srgbClr val="FF0000"/>
                </a:solidFill>
              </a:rPr>
              <a:t>абонен</a:t>
            </a:r>
            <a:r>
              <a:rPr lang="uk-UA" sz="2800" b="1" dirty="0" smtClean="0">
                <a:solidFill>
                  <a:srgbClr val="FF0000"/>
                </a:solidFill>
              </a:rPr>
              <a:t>..</a:t>
            </a:r>
            <a:r>
              <a:rPr lang="uk-UA" sz="2800" b="1" dirty="0" err="1" smtClean="0">
                <a:solidFill>
                  <a:srgbClr val="FF0000"/>
                </a:solidFill>
              </a:rPr>
              <a:t>ський</a:t>
            </a:r>
            <a:r>
              <a:rPr lang="uk-UA" sz="2800" b="1" dirty="0" smtClean="0">
                <a:solidFill>
                  <a:srgbClr val="FF0000"/>
                </a:solidFill>
              </a:rPr>
              <a:t>, </a:t>
            </a:r>
            <a:r>
              <a:rPr lang="uk-UA" sz="2800" b="1" dirty="0" err="1" smtClean="0">
                <a:solidFill>
                  <a:srgbClr val="FF0000"/>
                </a:solidFill>
              </a:rPr>
              <a:t>тиж</a:t>
            </a:r>
            <a:r>
              <a:rPr lang="uk-UA" sz="2800" b="1" dirty="0" smtClean="0">
                <a:solidFill>
                  <a:srgbClr val="FF0000"/>
                </a:solidFill>
              </a:rPr>
              <a:t>..</a:t>
            </a:r>
            <a:r>
              <a:rPr lang="uk-UA" sz="2800" b="1" dirty="0" err="1" smtClean="0">
                <a:solidFill>
                  <a:srgbClr val="FF0000"/>
                </a:solidFill>
              </a:rPr>
              <a:t>невик</a:t>
            </a:r>
            <a:r>
              <a:rPr lang="uk-UA" sz="2800" b="1" dirty="0" smtClean="0">
                <a:solidFill>
                  <a:srgbClr val="FF0000"/>
                </a:solidFill>
              </a:rPr>
              <a:t>, </a:t>
            </a:r>
            <a:r>
              <a:rPr lang="uk-UA" sz="2800" b="1" dirty="0" err="1" smtClean="0">
                <a:solidFill>
                  <a:srgbClr val="FF0000"/>
                </a:solidFill>
              </a:rPr>
              <a:t>випус</a:t>
            </a:r>
            <a:r>
              <a:rPr lang="uk-UA" sz="2800" b="1" dirty="0" smtClean="0">
                <a:solidFill>
                  <a:srgbClr val="FF0000"/>
                </a:solidFill>
              </a:rPr>
              <a:t>..ний, </a:t>
            </a:r>
            <a:r>
              <a:rPr lang="uk-UA" sz="2800" b="1" dirty="0" err="1" smtClean="0">
                <a:solidFill>
                  <a:srgbClr val="FF0000"/>
                </a:solidFill>
              </a:rPr>
              <a:t>передвіс</a:t>
            </a:r>
            <a:r>
              <a:rPr lang="uk-UA" sz="2800" b="1" dirty="0" smtClean="0">
                <a:solidFill>
                  <a:srgbClr val="FF0000"/>
                </a:solidFill>
              </a:rPr>
              <a:t>..</a:t>
            </a:r>
            <a:r>
              <a:rPr lang="uk-UA" sz="2800" b="1" dirty="0" err="1" smtClean="0">
                <a:solidFill>
                  <a:srgbClr val="FF0000"/>
                </a:solidFill>
              </a:rPr>
              <a:t>ниця</a:t>
            </a:r>
            <a:r>
              <a:rPr lang="uk-UA" sz="2800" b="1" dirty="0" smtClean="0">
                <a:solidFill>
                  <a:srgbClr val="FF0000"/>
                </a:solidFill>
              </a:rPr>
              <a:t>, </a:t>
            </a:r>
            <a:r>
              <a:rPr lang="uk-UA" sz="2800" b="1" dirty="0" err="1" smtClean="0">
                <a:solidFill>
                  <a:srgbClr val="FF0000"/>
                </a:solidFill>
              </a:rPr>
              <a:t>безкорис</a:t>
            </a:r>
            <a:r>
              <a:rPr lang="uk-UA" sz="2800" b="1" dirty="0" smtClean="0">
                <a:solidFill>
                  <a:srgbClr val="FF0000"/>
                </a:solidFill>
              </a:rPr>
              <a:t>..</a:t>
            </a:r>
            <a:r>
              <a:rPr lang="uk-UA" sz="2800" b="1" dirty="0" err="1" smtClean="0">
                <a:solidFill>
                  <a:srgbClr val="FF0000"/>
                </a:solidFill>
              </a:rPr>
              <a:t>ливий</a:t>
            </a:r>
            <a:r>
              <a:rPr lang="uk-UA" sz="2800" b="1" dirty="0" smtClean="0">
                <a:solidFill>
                  <a:srgbClr val="FF0000"/>
                </a:solidFill>
              </a:rPr>
              <a:t>, </a:t>
            </a:r>
            <a:r>
              <a:rPr lang="uk-UA" sz="2800" b="1" dirty="0" err="1" smtClean="0">
                <a:solidFill>
                  <a:srgbClr val="FF0000"/>
                </a:solidFill>
              </a:rPr>
              <a:t>облес</a:t>
            </a:r>
            <a:r>
              <a:rPr lang="uk-UA" sz="2800" b="1" dirty="0" smtClean="0">
                <a:solidFill>
                  <a:srgbClr val="FF0000"/>
                </a:solidFill>
              </a:rPr>
              <a:t>..</a:t>
            </a:r>
            <a:r>
              <a:rPr lang="uk-UA" sz="2800" b="1" dirty="0" err="1" smtClean="0">
                <a:solidFill>
                  <a:srgbClr val="FF0000"/>
                </a:solidFill>
              </a:rPr>
              <a:t>ливий</a:t>
            </a:r>
            <a:r>
              <a:rPr lang="uk-UA" sz="2800" b="1" dirty="0" smtClean="0">
                <a:solidFill>
                  <a:srgbClr val="FF0000"/>
                </a:solidFill>
              </a:rPr>
              <a:t>, </a:t>
            </a:r>
            <a:r>
              <a:rPr lang="uk-UA" sz="2800" b="1" dirty="0" err="1" smtClean="0">
                <a:solidFill>
                  <a:srgbClr val="FF0000"/>
                </a:solidFill>
              </a:rPr>
              <a:t>ціліс</a:t>
            </a:r>
            <a:r>
              <a:rPr lang="uk-UA" sz="2800" b="1" dirty="0" smtClean="0">
                <a:solidFill>
                  <a:srgbClr val="FF0000"/>
                </a:solidFill>
              </a:rPr>
              <a:t>..ний, </a:t>
            </a:r>
            <a:r>
              <a:rPr lang="uk-UA" sz="2800" b="1" dirty="0" err="1" smtClean="0">
                <a:solidFill>
                  <a:srgbClr val="FF0000"/>
                </a:solidFill>
              </a:rPr>
              <a:t>зліс</a:t>
            </a:r>
            <a:r>
              <a:rPr lang="uk-UA" sz="2800" b="1" dirty="0" smtClean="0">
                <a:solidFill>
                  <a:srgbClr val="FF0000"/>
                </a:solidFill>
              </a:rPr>
              <a:t>..ний, </a:t>
            </a:r>
            <a:r>
              <a:rPr lang="uk-UA" sz="2800" b="1" dirty="0" err="1" smtClean="0">
                <a:solidFill>
                  <a:srgbClr val="FF0000"/>
                </a:solidFill>
              </a:rPr>
              <a:t>йодовміс</a:t>
            </a:r>
            <a:r>
              <a:rPr lang="uk-UA" sz="2800" b="1" dirty="0" smtClean="0">
                <a:solidFill>
                  <a:srgbClr val="FF0000"/>
                </a:solidFill>
              </a:rPr>
              <a:t>..ний, </a:t>
            </a:r>
            <a:r>
              <a:rPr lang="uk-UA" sz="2800" b="1" dirty="0" err="1" smtClean="0">
                <a:solidFill>
                  <a:srgbClr val="FF0000"/>
                </a:solidFill>
              </a:rPr>
              <a:t>почес</a:t>
            </a:r>
            <a:r>
              <a:rPr lang="uk-UA" sz="2800" b="1" dirty="0" smtClean="0">
                <a:solidFill>
                  <a:srgbClr val="FF0000"/>
                </a:solidFill>
              </a:rPr>
              <a:t>..ний, </a:t>
            </a:r>
            <a:r>
              <a:rPr lang="uk-UA" sz="2800" b="1" dirty="0" err="1" smtClean="0">
                <a:solidFill>
                  <a:srgbClr val="FF0000"/>
                </a:solidFill>
              </a:rPr>
              <a:t>прихвос</a:t>
            </a:r>
            <a:r>
              <a:rPr lang="uk-UA" sz="2800" b="1" dirty="0" smtClean="0">
                <a:solidFill>
                  <a:srgbClr val="FF0000"/>
                </a:solidFill>
              </a:rPr>
              <a:t>..ні, </a:t>
            </a:r>
            <a:r>
              <a:rPr lang="uk-UA" sz="2800" b="1" dirty="0" err="1" smtClean="0">
                <a:solidFill>
                  <a:srgbClr val="FF0000"/>
                </a:solidFill>
              </a:rPr>
              <a:t>аген</a:t>
            </a:r>
            <a:r>
              <a:rPr lang="uk-UA" sz="2800" b="1" dirty="0" smtClean="0">
                <a:solidFill>
                  <a:srgbClr val="FF0000"/>
                </a:solidFill>
              </a:rPr>
              <a:t>..</a:t>
            </a:r>
            <a:r>
              <a:rPr lang="uk-UA" sz="2800" b="1" dirty="0" err="1" smtClean="0">
                <a:solidFill>
                  <a:srgbClr val="FF0000"/>
                </a:solidFill>
              </a:rPr>
              <a:t>ство</a:t>
            </a:r>
            <a:r>
              <a:rPr lang="uk-UA" sz="2800" b="1" dirty="0" smtClean="0">
                <a:solidFill>
                  <a:srgbClr val="FF0000"/>
                </a:solidFill>
              </a:rPr>
              <a:t>, пес..</a:t>
            </a:r>
            <a:r>
              <a:rPr lang="uk-UA" sz="2800" b="1" dirty="0" err="1" smtClean="0">
                <a:solidFill>
                  <a:srgbClr val="FF0000"/>
                </a:solidFill>
              </a:rPr>
              <a:t>ливий</a:t>
            </a:r>
            <a:r>
              <a:rPr lang="uk-UA" sz="2800" b="1" dirty="0" smtClean="0">
                <a:solidFill>
                  <a:srgbClr val="FF0000"/>
                </a:solidFill>
              </a:rPr>
              <a:t>, </a:t>
            </a:r>
            <a:r>
              <a:rPr lang="uk-UA" sz="2800" b="1" dirty="0" err="1" smtClean="0">
                <a:solidFill>
                  <a:srgbClr val="FF0000"/>
                </a:solidFill>
              </a:rPr>
              <a:t>гімнас</a:t>
            </a:r>
            <a:r>
              <a:rPr lang="uk-UA" sz="2800" b="1" dirty="0" smtClean="0">
                <a:solidFill>
                  <a:srgbClr val="FF0000"/>
                </a:solidFill>
              </a:rPr>
              <a:t>..ці, </a:t>
            </a:r>
            <a:r>
              <a:rPr lang="uk-UA" sz="2800" b="1" dirty="0" err="1" smtClean="0">
                <a:solidFill>
                  <a:srgbClr val="FF0000"/>
                </a:solidFill>
              </a:rPr>
              <a:t>хвас</a:t>
            </a:r>
            <a:r>
              <a:rPr lang="uk-UA" sz="2800" b="1" dirty="0" smtClean="0">
                <a:solidFill>
                  <a:srgbClr val="FF0000"/>
                </a:solidFill>
              </a:rPr>
              <a:t>..</a:t>
            </a:r>
            <a:r>
              <a:rPr lang="uk-UA" sz="2800" b="1" dirty="0" err="1" smtClean="0">
                <a:solidFill>
                  <a:srgbClr val="FF0000"/>
                </a:solidFill>
              </a:rPr>
              <a:t>ливий</a:t>
            </a:r>
            <a:r>
              <a:rPr lang="uk-UA" sz="2800" b="1" dirty="0" smtClean="0">
                <a:solidFill>
                  <a:srgbClr val="FF0000"/>
                </a:solidFill>
              </a:rPr>
              <a:t>, </a:t>
            </a:r>
            <a:r>
              <a:rPr lang="uk-UA" sz="2800" b="1" dirty="0" err="1" smtClean="0">
                <a:solidFill>
                  <a:srgbClr val="FF0000"/>
                </a:solidFill>
              </a:rPr>
              <a:t>хрус</a:t>
            </a:r>
            <a:r>
              <a:rPr lang="uk-UA" sz="2800" b="1" dirty="0" smtClean="0">
                <a:solidFill>
                  <a:srgbClr val="FF0000"/>
                </a:solidFill>
              </a:rPr>
              <a:t>..нути, </a:t>
            </a:r>
            <a:r>
              <a:rPr lang="uk-UA" sz="2800" b="1" dirty="0" err="1" smtClean="0">
                <a:solidFill>
                  <a:srgbClr val="FF0000"/>
                </a:solidFill>
              </a:rPr>
              <a:t>невіс</a:t>
            </a:r>
            <a:r>
              <a:rPr lang="uk-UA" sz="2800" b="1" dirty="0" smtClean="0">
                <a:solidFill>
                  <a:srgbClr val="FF0000"/>
                </a:solidFill>
              </a:rPr>
              <a:t>..чин, </a:t>
            </a:r>
            <a:r>
              <a:rPr lang="uk-UA" sz="2800" b="1" dirty="0" err="1" smtClean="0">
                <a:solidFill>
                  <a:srgbClr val="FF0000"/>
                </a:solidFill>
              </a:rPr>
              <a:t>шелес</a:t>
            </a:r>
            <a:r>
              <a:rPr lang="uk-UA" sz="2800" b="1" dirty="0" smtClean="0">
                <a:solidFill>
                  <a:srgbClr val="FF0000"/>
                </a:solidFill>
              </a:rPr>
              <a:t>..нути, зап’</a:t>
            </a:r>
            <a:r>
              <a:rPr lang="uk-UA" sz="2800" b="1" dirty="0" err="1" smtClean="0">
                <a:solidFill>
                  <a:srgbClr val="FF0000"/>
                </a:solidFill>
              </a:rPr>
              <a:t>яс</a:t>
            </a:r>
            <a:r>
              <a:rPr lang="uk-UA" sz="2800" b="1" dirty="0" smtClean="0">
                <a:solidFill>
                  <a:srgbClr val="FF0000"/>
                </a:solidFill>
              </a:rPr>
              <a:t>..ний, </a:t>
            </a:r>
            <a:r>
              <a:rPr lang="uk-UA" sz="2800" b="1" dirty="0" err="1" smtClean="0">
                <a:solidFill>
                  <a:srgbClr val="FF0000"/>
                </a:solidFill>
              </a:rPr>
              <a:t>ненавис</a:t>
            </a:r>
            <a:r>
              <a:rPr lang="uk-UA" sz="2800" b="1" dirty="0" smtClean="0">
                <a:solidFill>
                  <a:srgbClr val="FF0000"/>
                </a:solidFill>
              </a:rPr>
              <a:t>..ний. </a:t>
            </a:r>
            <a:endParaRPr lang="uk-UA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41023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358537" y="1188720"/>
            <a:ext cx="876517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u="sng" dirty="0" err="1" smtClean="0">
                <a:solidFill>
                  <a:schemeClr val="accent4">
                    <a:lumMod val="50000"/>
                  </a:schemeClr>
                </a:solidFill>
              </a:rPr>
              <a:t>Утворіть</a:t>
            </a:r>
            <a:r>
              <a:rPr lang="uk-UA" sz="2400" b="1" u="sng" dirty="0" smtClean="0">
                <a:solidFill>
                  <a:schemeClr val="accent4">
                    <a:lumMod val="50000"/>
                  </a:schemeClr>
                </a:solidFill>
              </a:rPr>
              <a:t> прикметники від іменників, зверніть увагу на слова, у яких відбувається спрощення приголосних.</a:t>
            </a:r>
          </a:p>
          <a:p>
            <a:endParaRPr lang="uk-UA" sz="2400" b="1" u="sng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uk-UA" sz="2400" dirty="0" smtClean="0"/>
              <a:t>  </a:t>
            </a:r>
            <a:r>
              <a:rPr lang="uk-UA" sz="2400" b="1" dirty="0" smtClean="0">
                <a:solidFill>
                  <a:srgbClr val="FF0000"/>
                </a:solidFill>
              </a:rPr>
              <a:t>Честь, користь, пристрасть, радість, швидкість, солдат, жалість, захист, ненависть, область, турист, тиждень, щастя, виїзд, масло,  студент, баласт, сонце, контраст, зап'ястя, аванпост, кількість, гігант, вартість, інтелігент, пропуск, швидкість, допуск, захист, баласт, президент.</a:t>
            </a:r>
            <a:endParaRPr lang="uk-UA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1231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123406" y="1443841"/>
            <a:ext cx="9601200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u="sng" dirty="0" err="1" smtClean="0">
                <a:solidFill>
                  <a:schemeClr val="accent4">
                    <a:lumMod val="50000"/>
                  </a:schemeClr>
                </a:solidFill>
              </a:rPr>
              <a:t>Випишіть</a:t>
            </a:r>
            <a:r>
              <a:rPr lang="uk-UA" sz="2400" b="1" u="sng" dirty="0" smtClean="0">
                <a:solidFill>
                  <a:schemeClr val="accent4">
                    <a:lumMod val="50000"/>
                  </a:schemeClr>
                </a:solidFill>
              </a:rPr>
              <a:t> слова, у яких в</a:t>
            </a:r>
            <a:r>
              <a:rPr lang="en-US" sz="2400" b="1" u="sng" dirty="0" err="1" smtClean="0">
                <a:solidFill>
                  <a:schemeClr val="accent4">
                    <a:lumMod val="50000"/>
                  </a:schemeClr>
                </a:solidFill>
              </a:rPr>
              <a:t>i</a:t>
            </a:r>
            <a:r>
              <a:rPr lang="uk-UA" sz="2400" b="1" u="sng" dirty="0" err="1" smtClean="0">
                <a:solidFill>
                  <a:schemeClr val="accent4">
                    <a:lumMod val="50000"/>
                  </a:schemeClr>
                </a:solidFill>
              </a:rPr>
              <a:t>дбулося</a:t>
            </a:r>
            <a:r>
              <a:rPr lang="uk-UA" sz="2400" b="1" u="sng" dirty="0" smtClean="0">
                <a:solidFill>
                  <a:schemeClr val="accent4">
                    <a:lumMod val="50000"/>
                  </a:schemeClr>
                </a:solidFill>
              </a:rPr>
              <a:t> спрощення. </a:t>
            </a:r>
          </a:p>
          <a:p>
            <a:endParaRPr lang="uk-UA" sz="2400" b="1" u="sng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uk-UA" dirty="0" smtClean="0"/>
              <a:t>  </a:t>
            </a:r>
            <a:r>
              <a:rPr lang="uk-UA" sz="2000" b="1" dirty="0" smtClean="0">
                <a:solidFill>
                  <a:srgbClr val="FF0000"/>
                </a:solidFill>
              </a:rPr>
              <a:t>В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uk-UA" sz="2000" b="1" dirty="0" smtClean="0">
                <a:solidFill>
                  <a:srgbClr val="FF0000"/>
                </a:solidFill>
              </a:rPr>
              <a:t>н високий, елегантний, хоч вороги, а може, просто </a:t>
            </a:r>
            <a:r>
              <a:rPr lang="uk-UA" sz="2000" b="1" dirty="0" err="1" smtClean="0">
                <a:solidFill>
                  <a:srgbClr val="FF0000"/>
                </a:solidFill>
              </a:rPr>
              <a:t>заздр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uk-UA" sz="2000" b="1" dirty="0" err="1" smtClean="0">
                <a:solidFill>
                  <a:srgbClr val="FF0000"/>
                </a:solidFill>
              </a:rPr>
              <a:t>сн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uk-UA" sz="2000" b="1" dirty="0" smtClean="0">
                <a:solidFill>
                  <a:srgbClr val="FF0000"/>
                </a:solidFill>
              </a:rPr>
              <a:t>люди, називають його к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uk-UA" sz="2000" b="1" dirty="0" err="1" smtClean="0">
                <a:solidFill>
                  <a:srgbClr val="FF0000"/>
                </a:solidFill>
              </a:rPr>
              <a:t>стлявим</a:t>
            </a:r>
            <a:r>
              <a:rPr lang="uk-UA" sz="2000" b="1" dirty="0" smtClean="0">
                <a:solidFill>
                  <a:srgbClr val="FF0000"/>
                </a:solidFill>
              </a:rPr>
              <a:t>. Завжди щасливий прислужитися </a:t>
            </a:r>
            <a:r>
              <a:rPr lang="uk-UA" sz="2000" b="1" dirty="0" err="1" smtClean="0">
                <a:solidFill>
                  <a:srgbClr val="FF0000"/>
                </a:solidFill>
              </a:rPr>
              <a:t>гарн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uk-UA" sz="2000" b="1" dirty="0" smtClean="0">
                <a:solidFill>
                  <a:srgbClr val="FF0000"/>
                </a:solidFill>
              </a:rPr>
              <a:t>й цар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uk-UA" sz="2000" b="1" dirty="0" err="1" smtClean="0">
                <a:solidFill>
                  <a:srgbClr val="FF0000"/>
                </a:solidFill>
              </a:rPr>
              <a:t>вн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en-US" sz="2000" b="1" dirty="0" smtClean="0">
                <a:solidFill>
                  <a:srgbClr val="FF0000"/>
                </a:solidFill>
              </a:rPr>
              <a:t>. </a:t>
            </a:r>
            <a:r>
              <a:rPr lang="uk-UA" sz="2000" b="1" dirty="0" smtClean="0">
                <a:solidFill>
                  <a:srgbClr val="FF0000"/>
                </a:solidFill>
              </a:rPr>
              <a:t>З нею в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uk-UA" sz="2000" b="1" dirty="0" smtClean="0">
                <a:solidFill>
                  <a:srgbClr val="FF0000"/>
                </a:solidFill>
              </a:rPr>
              <a:t>н уважний, облесливий, буває хвастливим. Але йому так хочеться сподобатись! Тому й </a:t>
            </a:r>
            <a:r>
              <a:rPr lang="uk-UA" sz="2000" b="1" dirty="0" err="1" smtClean="0">
                <a:solidFill>
                  <a:srgbClr val="FF0000"/>
                </a:solidFill>
              </a:rPr>
              <a:t>розпов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uk-UA" sz="2000" b="1" dirty="0" smtClean="0">
                <a:solidFill>
                  <a:srgbClr val="FF0000"/>
                </a:solidFill>
              </a:rPr>
              <a:t>дає про свої </a:t>
            </a:r>
            <a:r>
              <a:rPr lang="uk-UA" sz="2000" b="1" dirty="0" err="1" smtClean="0">
                <a:solidFill>
                  <a:srgbClr val="FF0000"/>
                </a:solidFill>
              </a:rPr>
              <a:t>доблесн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uk-UA" sz="2000" b="1" dirty="0" smtClean="0">
                <a:solidFill>
                  <a:srgbClr val="FF0000"/>
                </a:solidFill>
              </a:rPr>
              <a:t>подвиги, про </a:t>
            </a:r>
            <a:r>
              <a:rPr lang="uk-UA" sz="2000" b="1" dirty="0" err="1" smtClean="0">
                <a:solidFill>
                  <a:srgbClr val="FF0000"/>
                </a:solidFill>
              </a:rPr>
              <a:t>двобої</a:t>
            </a:r>
            <a:r>
              <a:rPr lang="uk-UA" sz="2000" b="1" dirty="0" smtClean="0">
                <a:solidFill>
                  <a:srgbClr val="FF0000"/>
                </a:solidFill>
              </a:rPr>
              <a:t> з нападниками. Нападають на нього </a:t>
            </a:r>
            <a:r>
              <a:rPr lang="uk-UA" sz="2000" b="1" dirty="0" err="1" smtClean="0">
                <a:solidFill>
                  <a:srgbClr val="FF0000"/>
                </a:solidFill>
              </a:rPr>
              <a:t>ненависн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uk-UA" sz="2000" b="1" dirty="0" smtClean="0">
                <a:solidFill>
                  <a:srgbClr val="FF0000"/>
                </a:solidFill>
              </a:rPr>
              <a:t>йому богатир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en-US" sz="2000" b="1" dirty="0" smtClean="0">
                <a:solidFill>
                  <a:srgbClr val="FF0000"/>
                </a:solidFill>
              </a:rPr>
              <a:t>, </a:t>
            </a:r>
            <a:r>
              <a:rPr lang="uk-UA" sz="2000" b="1" dirty="0" err="1" smtClean="0">
                <a:solidFill>
                  <a:srgbClr val="FF0000"/>
                </a:solidFill>
              </a:rPr>
              <a:t>вс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uk-UA" sz="2000" b="1" dirty="0" smtClean="0">
                <a:solidFill>
                  <a:srgbClr val="FF0000"/>
                </a:solidFill>
              </a:rPr>
              <a:t>ляк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uk-UA" sz="2000" b="1" dirty="0" smtClean="0">
                <a:solidFill>
                  <a:srgbClr val="FF0000"/>
                </a:solidFill>
              </a:rPr>
              <a:t>там Котигорошки. Якщо до цар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uk-UA" sz="2000" b="1" dirty="0" smtClean="0">
                <a:solidFill>
                  <a:srgbClr val="FF0000"/>
                </a:solidFill>
              </a:rPr>
              <a:t>вен в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uk-UA" sz="2000" b="1" dirty="0" smtClean="0">
                <a:solidFill>
                  <a:srgbClr val="FF0000"/>
                </a:solidFill>
              </a:rPr>
              <a:t>н жал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uk-UA" sz="2000" b="1" dirty="0" err="1" smtClean="0">
                <a:solidFill>
                  <a:srgbClr val="FF0000"/>
                </a:solidFill>
              </a:rPr>
              <a:t>сливий</a:t>
            </a:r>
            <a:r>
              <a:rPr lang="uk-UA" sz="2000" b="1" dirty="0" smtClean="0">
                <a:solidFill>
                  <a:srgbClr val="FF0000"/>
                </a:solidFill>
              </a:rPr>
              <a:t>, то до наїзник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uk-UA" sz="2000" b="1" dirty="0" smtClean="0">
                <a:solidFill>
                  <a:srgbClr val="FF0000"/>
                </a:solidFill>
              </a:rPr>
              <a:t>в буває </a:t>
            </a:r>
            <a:r>
              <a:rPr lang="uk-UA" sz="2000" b="1" dirty="0" err="1" smtClean="0">
                <a:solidFill>
                  <a:srgbClr val="FF0000"/>
                </a:solidFill>
              </a:rPr>
              <a:t>безжал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uk-UA" sz="2000" b="1" dirty="0" err="1" smtClean="0">
                <a:solidFill>
                  <a:srgbClr val="FF0000"/>
                </a:solidFill>
              </a:rPr>
              <a:t>сний</a:t>
            </a:r>
            <a:r>
              <a:rPr lang="uk-UA" sz="2000" b="1" dirty="0" smtClean="0">
                <a:solidFill>
                  <a:srgbClr val="FF0000"/>
                </a:solidFill>
              </a:rPr>
              <a:t>. Нема чого вештатися сюди мало не щотижня! </a:t>
            </a:r>
            <a:r>
              <a:rPr lang="uk-UA" sz="2000" b="1" dirty="0" err="1" smtClean="0">
                <a:solidFill>
                  <a:srgbClr val="FF0000"/>
                </a:solidFill>
              </a:rPr>
              <a:t>Уп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uk-UA" sz="2000" b="1" dirty="0" smtClean="0">
                <a:solidFill>
                  <a:srgbClr val="FF0000"/>
                </a:solidFill>
              </a:rPr>
              <a:t>знали? Зв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uk-UA" sz="2000" b="1" dirty="0" err="1" smtClean="0">
                <a:solidFill>
                  <a:srgbClr val="FF0000"/>
                </a:solidFill>
              </a:rPr>
              <a:t>сно</a:t>
            </a:r>
            <a:r>
              <a:rPr lang="uk-UA" sz="2000" b="1" dirty="0" smtClean="0">
                <a:solidFill>
                  <a:srgbClr val="FF0000"/>
                </a:solidFill>
              </a:rPr>
              <a:t>, це </a:t>
            </a:r>
            <a:r>
              <a:rPr lang="uk-UA" sz="2000" b="1" dirty="0" err="1" smtClean="0">
                <a:solidFill>
                  <a:srgbClr val="FF0000"/>
                </a:solidFill>
              </a:rPr>
              <a:t>Кощ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uk-UA" sz="2000" b="1" dirty="0" smtClean="0">
                <a:solidFill>
                  <a:srgbClr val="FF0000"/>
                </a:solidFill>
              </a:rPr>
              <a:t>й Безсмертний. Таким викохало його в наш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uk-UA" sz="2000" b="1" dirty="0" smtClean="0">
                <a:solidFill>
                  <a:srgbClr val="FF0000"/>
                </a:solidFill>
              </a:rPr>
              <a:t>й </a:t>
            </a:r>
            <a:r>
              <a:rPr lang="uk-UA" sz="2000" b="1" dirty="0" err="1" smtClean="0">
                <a:solidFill>
                  <a:srgbClr val="FF0000"/>
                </a:solidFill>
              </a:rPr>
              <a:t>уяв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uk-UA" sz="2000" b="1" dirty="0" smtClean="0">
                <a:solidFill>
                  <a:srgbClr val="FF0000"/>
                </a:solidFill>
              </a:rPr>
              <a:t>телебачення. Цей </a:t>
            </a:r>
            <a:r>
              <a:rPr lang="uk-UA" sz="2000" b="1" dirty="0" err="1" smtClean="0">
                <a:solidFill>
                  <a:srgbClr val="FF0000"/>
                </a:solidFill>
              </a:rPr>
              <a:t>злов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uk-UA" sz="2000" b="1" dirty="0" err="1" smtClean="0">
                <a:solidFill>
                  <a:srgbClr val="FF0000"/>
                </a:solidFill>
              </a:rPr>
              <a:t>сний</a:t>
            </a:r>
            <a:r>
              <a:rPr lang="uk-UA" sz="2000" b="1" dirty="0" smtClean="0">
                <a:solidFill>
                  <a:srgbClr val="FF0000"/>
                </a:solidFill>
              </a:rPr>
              <a:t> казковий персонаж, мабуть, не такий вже й </a:t>
            </a:r>
            <a:r>
              <a:rPr lang="uk-UA" sz="2000" b="1" dirty="0" err="1" smtClean="0">
                <a:solidFill>
                  <a:srgbClr val="FF0000"/>
                </a:solidFill>
              </a:rPr>
              <a:t>безнад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uk-UA" sz="2000" b="1" dirty="0" err="1" smtClean="0">
                <a:solidFill>
                  <a:srgbClr val="FF0000"/>
                </a:solidFill>
              </a:rPr>
              <a:t>йний</a:t>
            </a:r>
            <a:r>
              <a:rPr lang="uk-UA" sz="2000" b="1" dirty="0" smtClean="0">
                <a:solidFill>
                  <a:srgbClr val="FF0000"/>
                </a:solidFill>
              </a:rPr>
              <a:t>. В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uk-UA" sz="2000" b="1" dirty="0" smtClean="0">
                <a:solidFill>
                  <a:srgbClr val="FF0000"/>
                </a:solidFill>
              </a:rPr>
              <a:t>н має здоровий глузд 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uk-UA" sz="2000" b="1" dirty="0" smtClean="0">
                <a:solidFill>
                  <a:srgbClr val="FF0000"/>
                </a:solidFill>
              </a:rPr>
              <a:t>почуття гумору. Х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uk-UA" sz="2000" b="1" dirty="0" smtClean="0">
                <a:solidFill>
                  <a:srgbClr val="FF0000"/>
                </a:solidFill>
              </a:rPr>
              <a:t>ба цього мало? (З </a:t>
            </a:r>
            <a:r>
              <a:rPr lang="uk-UA" sz="2000" b="1" dirty="0" err="1" smtClean="0">
                <a:solidFill>
                  <a:srgbClr val="FF0000"/>
                </a:solidFill>
              </a:rPr>
              <a:t>журн</a:t>
            </a:r>
            <a:r>
              <a:rPr lang="uk-UA" sz="2000" b="1" dirty="0" smtClean="0">
                <a:solidFill>
                  <a:srgbClr val="FF0000"/>
                </a:solidFill>
              </a:rPr>
              <a:t>.)</a:t>
            </a:r>
            <a:endParaRPr lang="uk-UA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66996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рирода">
  <a:themeElements>
    <a:clrScheme name="Природа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Природа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Природа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70</TotalTime>
  <Words>1060</Words>
  <Application>Microsoft Office PowerPoint</Application>
  <PresentationFormat>Широкий екран</PresentationFormat>
  <Paragraphs>41</Paragraphs>
  <Slides>10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3" baseType="lpstr">
      <vt:lpstr>Arial</vt:lpstr>
      <vt:lpstr>Garamond</vt:lpstr>
      <vt:lpstr>Природа</vt:lpstr>
      <vt:lpstr>« Спрощення в групах приголосних»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 Спрощення в групах приголосних»</dc:title>
  <dc:creator>Користувач</dc:creator>
  <cp:lastModifiedBy>Користувач</cp:lastModifiedBy>
  <cp:revision>4</cp:revision>
  <dcterms:created xsi:type="dcterms:W3CDTF">2024-09-11T06:32:29Z</dcterms:created>
  <dcterms:modified xsi:type="dcterms:W3CDTF">2024-09-11T07:43:00Z</dcterms:modified>
</cp:coreProperties>
</file>