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1258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AD7DEEF9-B53B-4AD9-A56A-A41CD13FA918}" type="datetimeFigureOut">
              <a:rPr lang="uk-UA" smtClean="0"/>
              <a:t>16.10.2024</a:t>
            </a:fld>
            <a:endParaRPr lang="uk-UA" dirty="0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0BB8013-9548-4E76-A815-2F9E859BD9A8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EEF9-B53B-4AD9-A56A-A41CD13FA918}" type="datetimeFigureOut">
              <a:rPr lang="uk-UA" smtClean="0"/>
              <a:t>16.10.2024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B8013-9548-4E76-A815-2F9E859BD9A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EEF9-B53B-4AD9-A56A-A41CD13FA918}" type="datetimeFigureOut">
              <a:rPr lang="uk-UA" smtClean="0"/>
              <a:t>16.10.2024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B8013-9548-4E76-A815-2F9E859BD9A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EEF9-B53B-4AD9-A56A-A41CD13FA918}" type="datetimeFigureOut">
              <a:rPr lang="uk-UA" smtClean="0"/>
              <a:t>16.10.2024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B8013-9548-4E76-A815-2F9E859BD9A8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EEF9-B53B-4AD9-A56A-A41CD13FA918}" type="datetimeFigureOut">
              <a:rPr lang="uk-UA" smtClean="0"/>
              <a:t>16.10.2024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B8013-9548-4E76-A815-2F9E859BD9A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EEF9-B53B-4AD9-A56A-A41CD13FA918}" type="datetimeFigureOut">
              <a:rPr lang="uk-UA" smtClean="0"/>
              <a:t>16.10.2024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B8013-9548-4E76-A815-2F9E859BD9A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EEF9-B53B-4AD9-A56A-A41CD13FA918}" type="datetimeFigureOut">
              <a:rPr lang="uk-UA" smtClean="0"/>
              <a:t>16.10.2024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B8013-9548-4E76-A815-2F9E859BD9A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EEF9-B53B-4AD9-A56A-A41CD13FA918}" type="datetimeFigureOut">
              <a:rPr lang="uk-UA" smtClean="0"/>
              <a:t>16.10.2024</a:t>
            </a:fld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B8013-9548-4E76-A815-2F9E859BD9A8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EEF9-B53B-4AD9-A56A-A41CD13FA918}" type="datetimeFigureOut">
              <a:rPr lang="uk-UA" smtClean="0"/>
              <a:t>16.10.2024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B8013-9548-4E76-A815-2F9E859BD9A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EEF9-B53B-4AD9-A56A-A41CD13FA918}" type="datetimeFigureOut">
              <a:rPr lang="uk-UA" smtClean="0"/>
              <a:t>16.10.2024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B8013-9548-4E76-A815-2F9E859BD9A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EEF9-B53B-4AD9-A56A-A41CD13FA918}" type="datetimeFigureOut">
              <a:rPr lang="uk-UA" smtClean="0"/>
              <a:t>16.10.2024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B8013-9548-4E76-A815-2F9E859BD9A8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AD7DEEF9-B53B-4AD9-A56A-A41CD13FA918}" type="datetimeFigureOut">
              <a:rPr lang="uk-UA" smtClean="0"/>
              <a:t>16.10.2024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0BB8013-9548-4E76-A815-2F9E859BD9A8}" type="slidenum">
              <a:rPr lang="uk-UA" smtClean="0"/>
              <a:t>‹#›</a:t>
            </a:fld>
            <a:endParaRPr lang="uk-U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55976" y="836712"/>
            <a:ext cx="3888432" cy="4176464"/>
          </a:xfrm>
        </p:spPr>
        <p:txBody>
          <a:bodyPr>
            <a:normAutofit/>
          </a:bodyPr>
          <a:lstStyle/>
          <a:p>
            <a:pPr algn="ctr"/>
            <a:r>
              <a:rPr lang="uk-UA" sz="48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Стилістична роль тропів</a:t>
            </a:r>
            <a:endParaRPr lang="uk-UA" sz="4800" b="1" dirty="0"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5157192"/>
            <a:ext cx="4248472" cy="144016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 algn="ctr">
              <a:buClr>
                <a:srgbClr val="629DD1"/>
              </a:buClr>
              <a:buSzPct val="76000"/>
            </a:pPr>
            <a:endParaRPr lang="uk-UA" sz="1400" b="1" i="1" dirty="0" smtClean="0">
              <a:solidFill>
                <a:srgbClr val="42424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Clr>
                <a:srgbClr val="629DD1"/>
              </a:buClr>
              <a:buSzPct val="76000"/>
            </a:pPr>
            <a:endParaRPr lang="uk-UA" sz="1400" b="1" i="1" dirty="0">
              <a:solidFill>
                <a:srgbClr val="42424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Clr>
                <a:srgbClr val="629DD1"/>
              </a:buClr>
              <a:buSzPct val="76000"/>
            </a:pPr>
            <a:r>
              <a:rPr lang="uk-UA" sz="1400" b="1" i="1" dirty="0" smtClean="0">
                <a:solidFill>
                  <a:srgbClr val="424242"/>
                </a:solidFill>
                <a:effectLst/>
                <a:latin typeface="Times New Roman" pitchFamily="18" charset="0"/>
                <a:cs typeface="Times New Roman" pitchFamily="18" charset="0"/>
              </a:rPr>
              <a:t>Кондратюк </a:t>
            </a:r>
            <a:r>
              <a:rPr lang="uk-UA" sz="1400" b="1" i="1" dirty="0">
                <a:solidFill>
                  <a:srgbClr val="424242"/>
                </a:solidFill>
                <a:effectLst/>
                <a:latin typeface="Times New Roman" pitchFamily="18" charset="0"/>
                <a:cs typeface="Times New Roman" pitchFamily="18" charset="0"/>
              </a:rPr>
              <a:t>Людмила Олександрівна </a:t>
            </a:r>
          </a:p>
          <a:p>
            <a:pPr lvl="0" algn="ctr"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srgbClr val="424242"/>
                </a:solidFill>
                <a:effectLst/>
                <a:latin typeface="Times New Roman" pitchFamily="18" charset="0"/>
                <a:cs typeface="Times New Roman" pitchFamily="18" charset="0"/>
              </a:rPr>
              <a:t>Вчитель української мови та літератури</a:t>
            </a:r>
          </a:p>
          <a:p>
            <a:pPr lvl="0" algn="ctr">
              <a:buClr>
                <a:srgbClr val="629DD1"/>
              </a:buClr>
              <a:buSzPct val="76000"/>
            </a:pPr>
            <a:r>
              <a:rPr lang="uk-UA" sz="1400" b="1" i="1" dirty="0">
                <a:solidFill>
                  <a:srgbClr val="424242"/>
                </a:solidFill>
                <a:effectLst/>
                <a:latin typeface="Times New Roman" pitchFamily="18" charset="0"/>
                <a:cs typeface="Times New Roman" pitchFamily="18" charset="0"/>
              </a:rPr>
              <a:t>Вечірньої (змінної) школи № 20 м. Києва</a:t>
            </a:r>
          </a:p>
          <a:p>
            <a:pPr lvl="0" algn="ctr">
              <a:buClr>
                <a:srgbClr val="629DD1"/>
              </a:buClr>
              <a:buSzPct val="76000"/>
            </a:pPr>
            <a:endParaRPr lang="uk-UA" sz="1500" dirty="0">
              <a:solidFill>
                <a:srgbClr val="42424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7219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136904" cy="792088"/>
          </a:xfrm>
        </p:spPr>
        <p:txBody>
          <a:bodyPr>
            <a:normAutofit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Прочитайте мініатюру В. Думанського й назвіть слова, ужиті в переносному значенні.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467544" y="1556792"/>
            <a:ext cx="8208912" cy="4752528"/>
          </a:xfrm>
        </p:spPr>
        <p:txBody>
          <a:bodyPr>
            <a:normAutofit lnSpcReduction="10000"/>
          </a:bodyPr>
          <a:lstStyle/>
          <a:p>
            <a:pPr algn="just"/>
            <a:r>
              <a:rPr lang="uk-UA" sz="1900" dirty="0" smtClean="0">
                <a:solidFill>
                  <a:srgbClr val="292B2C"/>
                </a:solidFill>
                <a:effectLst/>
                <a:latin typeface="Times New Roman" pitchFamily="18" charset="0"/>
                <a:cs typeface="Times New Roman" pitchFamily="18" charset="0"/>
              </a:rPr>
              <a:t>     Коли за селом стихає гул комбайна, коли в тиші ночей на землю починають падати зорі та груші, коли з небесного купола з’їде Великий Віз, мене </a:t>
            </a:r>
            <a:r>
              <a:rPr lang="uk-UA" sz="1900" dirty="0">
                <a:solidFill>
                  <a:srgbClr val="292B2C"/>
                </a:solidFill>
                <a:latin typeface="Times New Roman" pitchFamily="18" charset="0"/>
                <a:cs typeface="Times New Roman" pitchFamily="18" charset="0"/>
              </a:rPr>
              <a:t>щ</a:t>
            </a:r>
            <a:r>
              <a:rPr lang="uk-UA" sz="1900" dirty="0" smtClean="0">
                <a:solidFill>
                  <a:srgbClr val="292B2C"/>
                </a:solidFill>
                <a:effectLst/>
                <a:latin typeface="Times New Roman" pitchFamily="18" charset="0"/>
                <a:cs typeface="Times New Roman" pitchFamily="18" charset="0"/>
              </a:rPr>
              <a:t>емно огортає передчуття осені. А ще як побачу в пишних кронах жовтий листок, а ще як підпалить хтось картоплиння! Дим перемішується з пахощами яблук і нагадує мені, що це минає серпень, що сонце заходить далеко не там, де заходило в червні. І, дивлячись на край свіжої ріллі, бачу кінець літа. А я наче й не набувся в його теплі, не нажився в його розкоші! Та зелені клени вже миряться золотими. І здається, що не комори наповнюються врожаєм, а сама душа збагачується життєвим ужинком.</a:t>
            </a:r>
          </a:p>
          <a:p>
            <a:pPr algn="just"/>
            <a:r>
              <a:rPr lang="uk-UA" sz="1900" dirty="0" smtClean="0">
                <a:solidFill>
                  <a:srgbClr val="292B2C"/>
                </a:solidFill>
                <a:effectLst/>
                <a:latin typeface="Times New Roman" pitchFamily="18" charset="0"/>
                <a:cs typeface="Times New Roman" pitchFamily="18" charset="0"/>
              </a:rPr>
              <a:t>    О цій порі, коли копають картоплі, я щоразу й усе глибше впадаю в якусь велику й терпко-піднесену покору. Під її могутнім впливом безмовно дозволяю деревам скидати листя, відпускаю у вирій журавлів і благословляю діток у школу. Бо повітря все дужче пахне вереснем, а вересень пахне сторінками нових підручників. На шкільному подвір’ї враз здійметься гамір, і почнеться новий навчальний рік. Так заведено здавна, і це неодмінно, як осінь.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9743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08912" cy="446449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Троп - 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 слово, ужите в переносному значенні для створення образності.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Тропи розкривають суть зображуваного предмета, явища, вони є засобом індивідуалізації персонажа, виявляють ставлення автора до зображуваного. 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Образність досягається через словесні образи, які посилюють лексичне значення емоційно-експресивними й оцінними відтінками.</a:t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ятно 1 2"/>
          <p:cNvSpPr/>
          <p:nvPr/>
        </p:nvSpPr>
        <p:spPr>
          <a:xfrm>
            <a:off x="3275856" y="764704"/>
            <a:ext cx="2448272" cy="1656184"/>
          </a:xfrm>
          <a:prstGeom prst="irregularSeal1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Пригадай</a:t>
            </a:r>
            <a:endParaRPr lang="uk-UA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084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ятно 1 1"/>
          <p:cNvSpPr/>
          <p:nvPr/>
        </p:nvSpPr>
        <p:spPr>
          <a:xfrm>
            <a:off x="3419872" y="2924944"/>
            <a:ext cx="2376264" cy="1202432"/>
          </a:xfrm>
          <a:prstGeom prst="irregularSeal1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Троп</a:t>
            </a:r>
            <a:endParaRPr lang="uk-UA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ятно 2 2"/>
          <p:cNvSpPr/>
          <p:nvPr/>
        </p:nvSpPr>
        <p:spPr>
          <a:xfrm>
            <a:off x="251520" y="883568"/>
            <a:ext cx="2304256" cy="914400"/>
          </a:xfrm>
          <a:prstGeom prst="irregularSeal2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метафора</a:t>
            </a:r>
            <a:endParaRPr lang="uk-UA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ятно 2 3"/>
          <p:cNvSpPr/>
          <p:nvPr/>
        </p:nvSpPr>
        <p:spPr>
          <a:xfrm>
            <a:off x="3724996" y="764704"/>
            <a:ext cx="1872208" cy="914400"/>
          </a:xfrm>
          <a:prstGeom prst="irregularSeal2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епітет</a:t>
            </a:r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ятно 2 4"/>
          <p:cNvSpPr/>
          <p:nvPr/>
        </p:nvSpPr>
        <p:spPr>
          <a:xfrm>
            <a:off x="6253336" y="883568"/>
            <a:ext cx="2279104" cy="914400"/>
          </a:xfrm>
          <a:prstGeom prst="irregularSeal2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 smtClean="0">
                <a:latin typeface="Times New Roman" pitchFamily="18" charset="0"/>
                <a:cs typeface="Times New Roman" pitchFamily="18" charset="0"/>
              </a:rPr>
              <a:t>метонімія</a:t>
            </a:r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ятно 2 5"/>
          <p:cNvSpPr/>
          <p:nvPr/>
        </p:nvSpPr>
        <p:spPr>
          <a:xfrm>
            <a:off x="395536" y="3130334"/>
            <a:ext cx="2808312" cy="914400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порівняння</a:t>
            </a:r>
            <a:endParaRPr lang="uk-UA" sz="1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ятно 1 6"/>
          <p:cNvSpPr/>
          <p:nvPr/>
        </p:nvSpPr>
        <p:spPr>
          <a:xfrm>
            <a:off x="179512" y="5445224"/>
            <a:ext cx="2664296" cy="914400"/>
          </a:xfrm>
          <a:prstGeom prst="irregularSeal1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синекдоха</a:t>
            </a:r>
            <a:endParaRPr lang="uk-UA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ятно 2 7"/>
          <p:cNvSpPr/>
          <p:nvPr/>
        </p:nvSpPr>
        <p:spPr>
          <a:xfrm>
            <a:off x="6253336" y="2673134"/>
            <a:ext cx="2351112" cy="914400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гіпербола</a:t>
            </a:r>
            <a:endParaRPr lang="uk-UA" sz="14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ятно 1 8"/>
          <p:cNvSpPr/>
          <p:nvPr/>
        </p:nvSpPr>
        <p:spPr>
          <a:xfrm>
            <a:off x="3502732" y="5013176"/>
            <a:ext cx="2293404" cy="1080120"/>
          </a:xfrm>
          <a:prstGeom prst="irregularSeal1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літота</a:t>
            </a:r>
            <a:endParaRPr lang="uk-UA" sz="1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ятно 1 9"/>
          <p:cNvSpPr/>
          <p:nvPr/>
        </p:nvSpPr>
        <p:spPr>
          <a:xfrm>
            <a:off x="6971692" y="4797152"/>
            <a:ext cx="2172308" cy="914400"/>
          </a:xfrm>
          <a:prstGeom prst="irregularSeal1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іронія</a:t>
            </a:r>
            <a:endParaRPr lang="uk-UA" sz="1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17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1556792"/>
            <a:ext cx="7344815" cy="4230821"/>
          </a:xfrm>
        </p:spPr>
        <p:txBody>
          <a:bodyPr>
            <a:normAutofit/>
          </a:bodyPr>
          <a:lstStyle/>
          <a:p>
            <a:pPr algn="ctr"/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1600" b="1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науковому стилі </a:t>
            </a:r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ропи стерті – вони сприймаються як експресивні засоби мови: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квітконіжка, любка дволиста. </a:t>
            </a:r>
            <a:endParaRPr lang="uk-UA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Майже не використовуються тропи </a:t>
            </a:r>
            <a:r>
              <a:rPr lang="uk-UA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офіційно-діловому стилі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винятком святкових розпоряджень, наказів, дипломатичних документів тощо).</a:t>
            </a:r>
          </a:p>
          <a:p>
            <a:pPr algn="ctr"/>
            <a:r>
              <a:rPr lang="uk-UA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Здебільшого тропи представлені </a:t>
            </a:r>
            <a:r>
              <a:rPr lang="uk-UA" sz="16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публіцистичних і художніх творах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у яких вони розкривають багатство асоціативних відтінків, увиразнюють емоційне й оцінне забарвлення, указують на основні ознаки авторського стилю.</a:t>
            </a:r>
            <a:endParaRPr lang="uk-UA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627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92697"/>
            <a:ext cx="7560840" cy="576064"/>
          </a:xfrm>
        </p:spPr>
        <p:txBody>
          <a:bodyPr>
            <a:noAutofit/>
          </a:bodyPr>
          <a:lstStyle/>
          <a:p>
            <a:pPr algn="ctr"/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Прочитайте уривки з творів українських письменників і визначте в них тропи.</a:t>
            </a:r>
            <a:endParaRPr lang="uk-UA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556792"/>
            <a:ext cx="7992888" cy="4680520"/>
          </a:xfrm>
        </p:spPr>
        <p:txBody>
          <a:bodyPr>
            <a:normAutofit/>
          </a:bodyPr>
          <a:lstStyle/>
          <a:p>
            <a:pPr algn="ctr"/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    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Чому ліси чекають мене знову,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на 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щит піднявши сонце і зорю.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Я їх  люблю, я знаю їхню мову.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Я з ними теж мовчанням говорю  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(Л. Костенко)</a:t>
            </a:r>
          </a:p>
          <a:p>
            <a:pPr algn="ctr"/>
            <a:endParaRPr lang="uk-UA" sz="16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Б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Кришталь,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кришталь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… і золоті ворота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Горять на сонці дорогим вогнем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(О.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Зуєвський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endParaRPr lang="uk-UA" sz="16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Кізляр-ага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низько склонився й вийшов із кімнати.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Заки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дійшов до будинку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улемів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знали вже всі в палаті, що першою в цілім гаремі стає бліда чужинка, невольниця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Хуррем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«християнська собака», і зашипіла ненависть по коридорах, кімнатах і парканах, як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їдовита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гадина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що сунеться по чудових квітах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(О.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Назарчук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/>
            <a:endParaRPr lang="uk-UA" sz="1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Великий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князе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Всеволоду! Ти бо можеш Волгу веслами розкропити, а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Дін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шоломами вилляти!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(Слово про похід Ігорів»).</a:t>
            </a:r>
            <a:endParaRPr lang="uk-UA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50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1" y="836712"/>
            <a:ext cx="7848872" cy="4950901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Ґ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… дочка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виллє молоко у яму – 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сама влізе в порожнього глечика –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 мати й віднесе доньку на базар</a:t>
            </a:r>
          </a:p>
          <a:p>
            <a:pPr algn="ctr"/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тією ж  утоптаною стежкою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(В. Голобородько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/>
            <a:endParaRPr lang="ru-RU" sz="16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  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Хімічка подивилася на мене лагідними очима інквізитора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(В. Дрозд).</a:t>
            </a:r>
          </a:p>
          <a:p>
            <a:pPr algn="just"/>
            <a:endParaRPr lang="uk-UA" sz="16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Clr>
                <a:srgbClr val="94C600"/>
              </a:buClr>
            </a:pP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 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Моє сумління випромінювало сумну, але щасливу зреченість </a:t>
            </a:r>
            <a:r>
              <a:rPr lang="uk-UA" sz="16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(В. Дрозд).</a:t>
            </a:r>
          </a:p>
          <a:p>
            <a:pPr algn="just"/>
            <a:endParaRPr lang="uk-UA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k-UA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just"/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Доберіть до слів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зима, весна, літо, осінь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кілька епітетів і запишіть їх у порядку зростання експресивності ознак.</a:t>
            </a:r>
            <a:endParaRPr lang="uk-UA" sz="16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68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92697"/>
            <a:ext cx="7140537" cy="648071"/>
          </a:xfrm>
        </p:spPr>
        <p:txBody>
          <a:bodyPr>
            <a:normAutofit fontScale="90000"/>
          </a:bodyPr>
          <a:lstStyle/>
          <a:p>
            <a:pPr algn="ctr"/>
            <a:r>
              <a:rPr lang="uk-UA" sz="1800" b="1" dirty="0" smtClean="0">
                <a:latin typeface="Times New Roman" pitchFamily="18" charset="0"/>
                <a:cs typeface="Times New Roman" pitchFamily="18" charset="0"/>
              </a:rPr>
              <a:t>Прочитайте уривок із повісті О. Довженка «Зачарована Десна». З’ясуйте, за допомогою яких тропів автор досягає комічного ефекту.</a:t>
            </a:r>
            <a:endParaRPr lang="uk-UA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412776"/>
            <a:ext cx="7920879" cy="4374837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Вона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була малесенька й така прудка, 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оч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мала так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видющ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 гостр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i,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 сховатись од неї не могло н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 св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Їй можна було по три дн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давати їсти. Але без прокльон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вона не могла прожити й дня. Вони були її духовною їжею. Вони лились з її вуст невпинним потоком, як в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рш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 натхненного поета, з найменшого приводу. У неї тод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блищали оч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 червон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 щоки. Це була творч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сть її палкої, темної, престар</a:t>
            </a:r>
            <a:r>
              <a:rPr lang="en-US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лої душ</a:t>
            </a:r>
            <a:r>
              <a:rPr lang="en-US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uk-UA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  <a:latin typeface="montserrat"/>
              </a:rPr>
              <a:t>— </a:t>
            </a:r>
            <a:r>
              <a:rPr lang="uk-UA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Мати божа, царице небесна,— гукала баба в саме небо,— голубонько моя, </a:t>
            </a:r>
            <a:r>
              <a:rPr lang="uk-UA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святая</a:t>
            </a:r>
            <a:r>
              <a:rPr lang="uk-UA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великомученице, побий його, невігласа, святим твоїм омофором! Як повисмикував він з сирої землі оту </a:t>
            </a:r>
            <a:r>
              <a:rPr lang="uk-UA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морковочку</a:t>
            </a:r>
            <a:r>
              <a:rPr lang="uk-UA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повисмикуй йому, царице милосердна, і повикручуй йому ручечки й ніжечки, поламай йому, свята владичице, пальчики й </a:t>
            </a:r>
            <a:r>
              <a:rPr lang="uk-UA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суставчики</a:t>
            </a:r>
            <a:r>
              <a:rPr lang="uk-UA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Царице небесна, заступнице моя милостива, заступись за мене, за мої молитви, щоб ріс він не вгору, а вниз, і щоб не почув він ні зозулі святої, ні божого грому. </a:t>
            </a:r>
            <a:r>
              <a:rPr lang="uk-UA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Миколаю-угоднику</a:t>
            </a:r>
            <a:r>
              <a:rPr lang="uk-UA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скорий </a:t>
            </a:r>
            <a:r>
              <a:rPr lang="uk-UA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помочнику</a:t>
            </a:r>
            <a:r>
              <a:rPr lang="uk-UA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святий Юрію, святий Григорію на білому коні, на білому сідлі, покарайте його своєю десницею, щоб не їв він тієї </a:t>
            </a:r>
            <a:r>
              <a:rPr lang="uk-UA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морковочки</a:t>
            </a:r>
            <a:r>
              <a:rPr lang="uk-UA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та бодай його пранці та болячки з’їли, та бодай його шашіль поточила...</a:t>
            </a:r>
          </a:p>
          <a:p>
            <a:pPr algn="just" fontAlgn="base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uk-UA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Баба хрестилася в небо з такою пристрастю, аж торохтіла вся од хрестів.</a:t>
            </a:r>
          </a:p>
          <a:p>
            <a:pPr algn="just" fontAlgn="base"/>
            <a:r>
              <a:rPr lang="uk-UA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А в малині лежав повержений з небес маленький ангел і плакав без сліз. З безхмарного блакитного неба якось несподівано упав він на землю і поламав свої тоненькі крила коло моркви. Це був я. Причаївшись у малині за смородиною, я слухав бабиних молитов, як заворожений. Я боявсь поворухнути пальцем, щоб часом мати божа не побачила з неба, що я тут у малині. Навіть Пірат і той дивився з-під смородини на бабу з переляком.</a:t>
            </a:r>
          </a:p>
          <a:p>
            <a:pPr algn="just"/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94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96752"/>
            <a:ext cx="7632848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визначте художні засоби в поезії  В. Симоненка «Лебеді материнства».</a:t>
            </a:r>
            <a:b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556792"/>
            <a:ext cx="8064895" cy="4824536"/>
          </a:xfrm>
        </p:spPr>
        <p:txBody>
          <a:bodyPr>
            <a:normAutofit lnSpcReduction="10000"/>
          </a:bodyPr>
          <a:lstStyle/>
          <a:p>
            <a:pPr algn="ctr"/>
            <a:endParaRPr lang="uk-UA" sz="1400" b="1" dirty="0" smtClean="0">
              <a:solidFill>
                <a:srgbClr val="B2222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400" b="1" dirty="0" smtClean="0">
                <a:solidFill>
                  <a:srgbClr val="B22222"/>
                </a:solidFill>
                <a:latin typeface="Times New Roman" pitchFamily="18" charset="0"/>
                <a:cs typeface="Times New Roman" pitchFamily="18" charset="0"/>
              </a:rPr>
              <a:t>ЛЕБЕДІ МАТЕРИНСТВА</a:t>
            </a:r>
          </a:p>
          <a:p>
            <a:pPr algn="ctr"/>
            <a:endParaRPr lang="uk-UA" sz="1400" dirty="0">
              <a:solidFill>
                <a:srgbClr val="1F1F1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Мріють крилами з туману лебеді рожеві,</a:t>
            </a:r>
            <a:b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Сиплють ночі у лимани зорі сургучеві.</a:t>
            </a:r>
          </a:p>
          <a:p>
            <a:pPr algn="ctr"/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Заглядає в шибку казка сивими очима,</a:t>
            </a:r>
            <a:b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Материнська добра ласка в неї за плечима.</a:t>
            </a:r>
          </a:p>
          <a:p>
            <a:pPr algn="ctr"/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Ой біжи, </a:t>
            </a:r>
            <a:r>
              <a:rPr lang="uk-UA" sz="1400" dirty="0" err="1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біжи</a:t>
            </a:r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, досадо, не вертай до хати,</a:t>
            </a:r>
            <a:b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Не пущу тебе колиску синову гойдати.</a:t>
            </a:r>
          </a:p>
          <a:p>
            <a:pPr algn="ctr"/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Припливайте до колиски, лебеді, як мрії,</a:t>
            </a:r>
            <a:b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Опустіться, тихі зорі, синові під вії.</a:t>
            </a:r>
          </a:p>
          <a:p>
            <a:pPr algn="ctr"/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Темряву тривожили криками півні,</a:t>
            </a:r>
            <a:b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Танцювали лебеді в хаті на стіні,</a:t>
            </a:r>
          </a:p>
          <a:p>
            <a:pPr algn="ctr"/>
            <a:r>
              <a:rPr lang="uk-UA" sz="1400" dirty="0" err="1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​Лопотіли</a:t>
            </a:r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 крилами і рожевим пір'ям,</a:t>
            </a:r>
            <a:b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Лоскотали марево золотим сузір'ям.</a:t>
            </a:r>
          </a:p>
          <a:p>
            <a:pPr algn="ctr"/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Виростеш ти, сину, вирушиш в дорогу,</a:t>
            </a:r>
            <a:b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Виростуть з тобою приспані тривоги.</a:t>
            </a:r>
          </a:p>
          <a:p>
            <a:pPr algn="ctr"/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У хмільні смеркання мавки чорноброві</a:t>
            </a:r>
            <a:b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Ждатимуть твоєї ніжності й любові.</a:t>
            </a:r>
          </a:p>
          <a:p>
            <a:pPr algn="ctr"/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Будуть тебе </a:t>
            </a:r>
            <a:r>
              <a:rPr lang="uk-UA" sz="1400" dirty="0" err="1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кликать</a:t>
            </a:r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 у сади зелені</a:t>
            </a:r>
            <a:b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 smtClean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Хлопців чорночубих диво-наречені.</a:t>
            </a:r>
          </a:p>
          <a:p>
            <a:pPr algn="ctr"/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Василь Симоненко Лебеді... - Із Янголом на плечі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60848"/>
            <a:ext cx="2520280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9253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764704"/>
            <a:ext cx="4734272" cy="3243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Можеш вибирати друзів і дружину,</a:t>
            </a:r>
            <a:b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Вибрати не можна тільки Батьківщину.</a:t>
            </a:r>
          </a:p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Можна </a:t>
            </a:r>
            <a:r>
              <a:rPr lang="uk-UA" sz="1400" dirty="0" err="1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вибрать</a:t>
            </a: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 друга і по духу брата,</a:t>
            </a:r>
            <a:b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Та не можна рідну матір вибирати.</a:t>
            </a:r>
          </a:p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За тобою завше будуть мандрувати</a:t>
            </a:r>
            <a:b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Очі материнські і білява хата.</a:t>
            </a:r>
          </a:p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І якщо впадеш ти на чужому полі,</a:t>
            </a:r>
            <a:b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Прийдуть з України верби і тополі.</a:t>
            </a:r>
          </a:p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Стануть над тобою, листям затріпочуть,</a:t>
            </a:r>
            <a:b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Тугою прощання душу залоскочуть.</a:t>
            </a:r>
          </a:p>
          <a:p>
            <a:pPr lvl="0" algn="ctr">
              <a:spcBef>
                <a:spcPct val="20000"/>
              </a:spcBef>
              <a:buClr>
                <a:srgbClr val="94C600"/>
              </a:buClr>
              <a:buSzPct val="76000"/>
            </a:pP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Можна все на світі вибирати, сину,</a:t>
            </a:r>
            <a:b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14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Вибрати не можна тільки Батьківщину</a:t>
            </a:r>
            <a:r>
              <a:rPr lang="uk-UA" sz="2000" dirty="0">
                <a:solidFill>
                  <a:srgbClr val="1F1F1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>
              <a:spcBef>
                <a:spcPct val="20000"/>
              </a:spcBef>
              <a:buClr>
                <a:srgbClr val="94C600"/>
              </a:buClr>
              <a:buSzPct val="76000"/>
            </a:pPr>
            <a:endParaRPr lang="uk-UA" sz="1400" dirty="0">
              <a:solidFill>
                <a:prstClr val="black">
                  <a:tint val="7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Плакаты Украины | иллюстрация к произведению Василия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861048"/>
            <a:ext cx="640871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00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2967335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ДЯКУЮ ЗА УВАГУ</a:t>
            </a:r>
            <a:endParaRPr lang="uk-UA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883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168</TotalTime>
  <Words>952</Words>
  <Application>Microsoft Office PowerPoint</Application>
  <PresentationFormat>Экран (4:3)</PresentationFormat>
  <Paragraphs>75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Остин</vt:lpstr>
      <vt:lpstr>Стилістична роль тропів</vt:lpstr>
      <vt:lpstr>Прочитайте мініатюру В. Думанського й назвіть слова, ужиті в переносному значенні.</vt:lpstr>
      <vt:lpstr>          Троп - це слово, ужите в переносному значенні для створення образності.    Тропи розкривають суть зображуваного предмета, явища, вони є засобом індивідуалізації персонажа, виявляють ставлення автора до зображуваного.  Образність досягається через словесні образи, які посилюють лексичне значення емоційно-експресивними й оцінними відтінками.     </vt:lpstr>
      <vt:lpstr>Презентация PowerPoint</vt:lpstr>
      <vt:lpstr>Презентация PowerPoint</vt:lpstr>
      <vt:lpstr>Прочитайте уривки з творів українських письменників і визначте в них тропи.</vt:lpstr>
      <vt:lpstr>Презентация PowerPoint</vt:lpstr>
      <vt:lpstr>Прочитайте уривок із повісті О. Довженка «Зачарована Десна». З’ясуйте, за допомогою яких тропів автор досягає комічного ефекту.</vt:lpstr>
      <vt:lpstr>Домашнє завдання:   визначте художні засоби в поезії  В. Симоненка «Лебеді материнства».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Стилістична роль тропів</dc:title>
  <dc:creator>Людмила Кондратюк</dc:creator>
  <cp:lastModifiedBy>Людмила Кондратюк</cp:lastModifiedBy>
  <cp:revision>16</cp:revision>
  <dcterms:created xsi:type="dcterms:W3CDTF">2024-10-16T09:08:54Z</dcterms:created>
  <dcterms:modified xsi:type="dcterms:W3CDTF">2024-10-16T11:56:56Z</dcterms:modified>
</cp:coreProperties>
</file>