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330" y="-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05542FD-04D8-4DCA-BF90-DCDBB2C1988D}" type="datetimeFigureOut">
              <a:rPr lang="uk-UA" smtClean="0"/>
              <a:t>26.02.2025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32A569F9-8BAD-4348-8EC9-AB0B355C2203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848600" cy="148133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Стилістичні фігури</a:t>
            </a:r>
            <a:endParaRPr lang="uk-U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4509120"/>
            <a:ext cx="4464496" cy="1656184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uk-UA" sz="140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lvl="0" algn="ctr"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uk-UA" sz="140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       </a:t>
            </a:r>
            <a:r>
              <a:rPr lang="uk-UA" sz="140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Вчитель </a:t>
            </a:r>
            <a:r>
              <a:rPr lang="uk-UA" sz="140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української мови та літератури</a:t>
            </a:r>
          </a:p>
          <a:p>
            <a:pPr lvl="0" algn="ctr"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uk-UA" sz="140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           </a:t>
            </a:r>
            <a:r>
              <a:rPr lang="uk-UA" sz="140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140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</a:p>
          <a:p>
            <a:pPr algn="ctr"/>
            <a:endParaRPr lang="uk-UA" sz="1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27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33400"/>
            <a:ext cx="5616624" cy="990600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 вірш Ліни Костенко «І жах,  і кров,  і смерть,  і відчай». Дослідіть синтаксичні особливості твору.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І жах, і кров, і смерть, і відчай</a:t>
            </a:r>
          </a:p>
          <a:p>
            <a:pPr marL="0" indent="0" algn="ctr">
              <a:buNone/>
            </a:pPr>
            <a:endParaRPr lang="uk-UA" sz="1800" dirty="0" smtClean="0">
              <a:solidFill>
                <a:srgbClr val="51515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800" dirty="0" smtClean="0">
              <a:solidFill>
                <a:srgbClr val="51515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І жах, і кров, і смерть, і відчай,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І клекіт хижої орди,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Маленький сірий чоловічок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Накоїв чорної біди.</a:t>
            </a:r>
          </a:p>
          <a:p>
            <a:pPr marL="0" indent="0" algn="ctr">
              <a:buNone/>
            </a:pPr>
            <a:endParaRPr lang="uk-UA" sz="2000" b="1" i="1" dirty="0" smtClean="0">
              <a:solidFill>
                <a:srgbClr val="51515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Це звір огидної породи,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Лох-Несс холодної Неви.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Куди ж ви дивитесь, народи?!</a:t>
            </a:r>
            <a:b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i="1" dirty="0" smtClean="0">
                <a:solidFill>
                  <a:srgbClr val="515151"/>
                </a:solidFill>
                <a:latin typeface="Times New Roman" pitchFamily="18" charset="0"/>
                <a:cs typeface="Times New Roman" pitchFamily="18" charset="0"/>
              </a:rPr>
              <a:t>Сьогодні ми,а завтра – ви</a:t>
            </a:r>
          </a:p>
          <a:p>
            <a:pPr marL="0" indent="0" fontAlgn="base">
              <a:buNone/>
            </a:pPr>
            <a:endParaRPr lang="uk-UA" sz="2000" b="1" i="1" dirty="0"/>
          </a:p>
        </p:txBody>
      </p:sp>
    </p:spTree>
    <p:extLst>
      <p:ext uri="{BB962C8B-B14F-4D97-AF65-F5344CB8AC3E}">
        <p14:creationId xmlns:p14="http://schemas.microsoft.com/office/powerpoint/2010/main" val="122906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4983832"/>
          </a:xfrm>
        </p:spPr>
        <p:txBody>
          <a:bodyPr/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Стилістичні фігури відтворюють індивідуальний стиль автора, а отже, їх переважно використовують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художньому й публіцистичному стилі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203445" y="836712"/>
            <a:ext cx="7128792" cy="2439144"/>
          </a:xfrm>
          <a:prstGeom prst="verticalScrol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Стилістичні фігури – це незвичні синтаксичні конструкції, що порушують мовні норми, уживаються задля оздоби мовлення.</a:t>
            </a:r>
            <a:endParaRPr lang="uk-UA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36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2843808" y="2138564"/>
            <a:ext cx="4104456" cy="1380736"/>
          </a:xfrm>
          <a:prstGeom prst="flowChartPunchedTap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Стилістичні фігури</a:t>
            </a:r>
            <a:endParaRPr lang="uk-U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633264" y="908720"/>
            <a:ext cx="1490464" cy="612648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Анафора</a:t>
            </a:r>
            <a:endParaRPr lang="uk-UA" sz="16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3851920" y="668079"/>
            <a:ext cx="1482553" cy="612648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Асиндетон</a:t>
            </a:r>
            <a:endParaRPr lang="uk-UA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7092280" y="908720"/>
            <a:ext cx="1634480" cy="612648"/>
          </a:xfrm>
          <a:prstGeom prst="flowChartAlternateProcess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Градація</a:t>
            </a:r>
            <a:endParaRPr lang="uk-UA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83769" y="3212976"/>
            <a:ext cx="1783973" cy="612648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Еліпс</a:t>
            </a:r>
            <a:endParaRPr lang="uk-UA" sz="1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7380312" y="2906652"/>
            <a:ext cx="1584176" cy="612648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Парцеляція</a:t>
            </a:r>
            <a:endParaRPr lang="uk-UA" sz="16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26571" y="5546312"/>
            <a:ext cx="1563688" cy="612648"/>
          </a:xfrm>
          <a:prstGeom prst="flowChartAlternateProcess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Повтор</a:t>
            </a:r>
            <a:endParaRPr lang="uk-UA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6053944" y="4653136"/>
            <a:ext cx="2334479" cy="612648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Риторичне запитання</a:t>
            </a:r>
            <a:endParaRPr lang="uk-UA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4499992" y="6021288"/>
            <a:ext cx="2354560" cy="612648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Риторичне звертання</a:t>
            </a:r>
            <a:endParaRPr lang="uk-UA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2094924" y="4653136"/>
            <a:ext cx="2176467" cy="612648"/>
          </a:xfrm>
          <a:prstGeom prst="flowChartAlternateProcess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Полісиндетон</a:t>
            </a:r>
            <a:endParaRPr lang="uk-UA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71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05342"/>
            <a:ext cx="784887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i="0" dirty="0" smtClean="0">
                <a:solidFill>
                  <a:srgbClr val="404040"/>
                </a:solidFill>
                <a:effectLst/>
                <a:latin typeface="Times New Roman" pitchFamily="18" charset="0"/>
                <a:cs typeface="Times New Roman" pitchFamily="18" charset="0"/>
              </a:rPr>
              <a:t>Анафора</a:t>
            </a:r>
            <a:r>
              <a:rPr lang="uk-UA" sz="2000" b="0" i="0" dirty="0" smtClean="0">
                <a:solidFill>
                  <a:srgbClr val="404040"/>
                </a:solidFill>
                <a:effectLst/>
                <a:latin typeface="Times New Roman" pitchFamily="18" charset="0"/>
                <a:cs typeface="Times New Roman" pitchFamily="18" charset="0"/>
              </a:rPr>
              <a:t> — єдинопочаток, повторення на початку віршових рядків, строф або речень однакових чи співзвучних слів, синтаксичних конструкцій.</a:t>
            </a:r>
          </a:p>
          <a:p>
            <a:endParaRPr lang="ru-RU" b="0" i="0" dirty="0" smtClean="0">
              <a:solidFill>
                <a:srgbClr val="404040"/>
              </a:solidFill>
              <a:effectLst/>
              <a:latin typeface="Roboto"/>
            </a:endParaRPr>
          </a:p>
          <a:p>
            <a:pPr algn="ctr"/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 білий святиться світ,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 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повняться брості віт,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запарувала духом твоїм рілля,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 тішиться немовля.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Спів калиновий піниться над водою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тобою,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 тільки тобою!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 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серце кричить моє.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 сили мені стає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далі брести хугою світовою,</a:t>
            </a: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Тільки Тобою,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 тільки Тобою.</a:t>
            </a:r>
          </a:p>
          <a:p>
            <a:pPr algn="ctr"/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b="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uk-UA" b="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(Василь Стус)</a:t>
            </a:r>
            <a:endParaRPr lang="uk-UA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93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24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Асиндетон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пропуск сполучників між окремими компонентами тексту.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Цей художній засіб сприяє стислості мови і стрімкості зображуваного: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Вона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Соломія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рвала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його,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ламала, крутила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 била ногами, а він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згинався, упирався, зчіплювався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вгорі китицями,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ранив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їй руки і тільки корінням тремтів, немов од скритого реготу (М. Коцюбинський).</a:t>
            </a:r>
          </a:p>
          <a:p>
            <a:pPr marL="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Полісиндетон 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нагромадження сполучників та інших службових частин мови для логічного й емоційного наголошування кожного висловленого компонента, як правило,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 однорідних членів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Прошу, сестро, до хати.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Та й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будемо частувати.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наїстись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, 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напитись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, 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на нас подивитись (Народна творчість).</a:t>
            </a: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2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Градація</a:t>
            </a:r>
            <a:r>
              <a:rPr lang="uk-UA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це послідовне розташування слів із зростаючим або спадаючим значенням з метою посилення емоційності твору. </a:t>
            </a:r>
          </a:p>
          <a:p>
            <a:pPr marL="0" indent="0" algn="ctr">
              <a:buNone/>
            </a:pPr>
            <a:endParaRPr lang="uk-UA" sz="1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Вона дає змогу художньо відтворити події, вчинки, переживання в розвитку. </a:t>
            </a:r>
          </a:p>
          <a:p>
            <a:pPr marL="0" indent="0" algn="ctr">
              <a:buNone/>
            </a:pPr>
            <a:endParaRPr lang="uk-UA" sz="1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Пропало, пройшло, пролетіло,</a:t>
            </a:r>
            <a:br>
              <a:rPr lang="uk-UA" sz="18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Минулося, щезло, спливло,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Лишень головешками тліло,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Лишень попелищем цвіло.</a:t>
            </a:r>
          </a:p>
          <a:p>
            <a:pPr marL="0" indent="0" algn="ctr">
              <a:buNone/>
            </a:pPr>
            <a:r>
              <a:rPr lang="uk-UA" sz="1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                 (І. Драч)</a:t>
            </a:r>
          </a:p>
          <a:p>
            <a:pPr marL="0" indent="0" algn="ctr">
              <a:buNone/>
            </a:pPr>
            <a:endParaRPr lang="uk-UA" sz="1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46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40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Еліпс –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пропуск певного члена речення, що легко відновлюється за змістом.</a:t>
            </a:r>
          </a:p>
          <a:p>
            <a:pPr marL="0" indent="0" algn="ctr">
              <a:buNone/>
            </a:pPr>
            <a:endParaRPr lang="uk-UA" sz="1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Найбільше еліпс поширений у </a:t>
            </a:r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розмовному стилі.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Ця стилістична  фігура  сприяє динамічності, стислості, експресивності вираження думки, розкриття напруженої дії:</a:t>
            </a:r>
          </a:p>
          <a:p>
            <a:pPr marL="0" indent="0" algn="ctr">
              <a:buNone/>
            </a:pPr>
            <a:endParaRPr lang="uk-UA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Орлом сизокрилим літає, ширяє,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Аж небо блакитне широкими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крильми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б’є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(Т. Шевченко).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Парцеляція -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поділ речення на окремі частини – речення для посилення виразності кожної частини.</a:t>
            </a:r>
          </a:p>
          <a:p>
            <a:pPr marL="0" indent="0" algn="ctr">
              <a:buNone/>
            </a:pPr>
            <a:endParaRPr lang="uk-UA" sz="16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Ці частини мають більшу змістову місткість, аніж звичайні члени речення:</a:t>
            </a: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Танцює і ні на кого не дивиться.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А на неї всі дивляться. І не танцюють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Я хотіла сфотографувати ворона.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Але він не потрапляв в об'єктив 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(О. Пахльовська).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93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40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Повтор –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повтор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окремих слів чи словосполучень в одному висловленні задля наголошення певної думки, фрази, деталі, інтенсивності вияву переживань, посилення емоційності:</a:t>
            </a:r>
          </a:p>
          <a:p>
            <a:pPr marL="0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Минають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дні,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минають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ночі,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Минає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літо; шелестить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Пожовкле листя; гаснуть очі,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Заснули д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уми, серце спить,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все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заснуло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rgbClr val="000000"/>
                </a:solidFill>
                <a:latin typeface="Georgia"/>
                <a:cs typeface="Times New Roman" pitchFamily="18" charset="0"/>
              </a:rPr>
              <a:t>                                          Т. Шевченко</a:t>
            </a:r>
          </a:p>
          <a:p>
            <a:pPr marL="0" indent="0" algn="ctr">
              <a:buNone/>
            </a:pPr>
            <a:endParaRPr lang="ru-RU" sz="1600" dirty="0">
              <a:solidFill>
                <a:srgbClr val="000000"/>
              </a:solidFill>
              <a:latin typeface="Georgia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Повтор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же бути засобом творення комічного:</a:t>
            </a:r>
          </a:p>
          <a:p>
            <a:pPr marL="0" indent="0" algn="ctr">
              <a:buNone/>
            </a:pP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Тьотя Ліда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сказали,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що я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сказала,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щоб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 сказали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мені, чи приїдете до нас  (П. Панч).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24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843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rgbClr val="76A900"/>
                </a:solidFill>
                <a:latin typeface="Times New Roman" pitchFamily="18" charset="0"/>
                <a:cs typeface="Times New Roman" pitchFamily="18" charset="0"/>
              </a:rPr>
              <a:t>Риторичне звернення</a:t>
            </a:r>
            <a:r>
              <a:rPr lang="uk-UA" sz="1800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це риторична фігура у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формі звернення до абстр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актних понять, неживих предметів, до відсутніх людей як до присутніх. </a:t>
            </a:r>
          </a:p>
          <a:p>
            <a:pPr marL="0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Таке звернення 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часто містить оцінну характеристику, виявляє ставлення промовця до об'єкта мовлення, викликає експресію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Весно – слов'янко синьоока, тобі мої пісні складаю! Моя пісня тобі і мій спів, динаміко суворих днів! (Б.-І. Антонич)</a:t>
            </a:r>
          </a:p>
          <a:p>
            <a:pPr marL="0" indent="0" algn="ctr">
              <a:buNone/>
            </a:pPr>
            <a:endParaRPr lang="uk-UA" sz="1800" i="1" dirty="0" smtClean="0">
              <a:solidFill>
                <a:srgbClr val="4E4E3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dirty="0" smtClean="0">
                <a:solidFill>
                  <a:srgbClr val="76A900"/>
                </a:solidFill>
                <a:latin typeface="Times New Roman" pitchFamily="18" charset="0"/>
                <a:cs typeface="Times New Roman" pitchFamily="18" charset="0"/>
              </a:rPr>
              <a:t>Риторичне запитання</a:t>
            </a:r>
            <a:r>
              <a:rPr lang="uk-UA" sz="1800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це риторична фігура у формі запитання, яке не передбачає відповіді й спрямоване на ствердження чи заперечення якоїсь думки, привернення уваги аудиторії.</a:t>
            </a:r>
          </a:p>
          <a:p>
            <a:pPr marL="0" indent="0" algn="ctr">
              <a:buNone/>
            </a:pPr>
            <a:endParaRPr lang="uk-UA" sz="1800" i="1" dirty="0" smtClean="0">
              <a:solidFill>
                <a:srgbClr val="4E4E3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 стиглі пресолодкі полуниці,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на очах палали і росли,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ти мені на підвіконня вранці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Тихенько клала,— чи забути ж їх? 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(М. Рильський)</a:t>
            </a:r>
          </a:p>
          <a:p>
            <a:pPr marL="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81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507288" cy="990600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Прочитайте уривки з творів художньої літератури. Визначте в них стилістичні синтаксичні фігури і вкажіть , яку роль  вони відіграють в кожній конкретні ситуації.</a:t>
            </a:r>
            <a:endParaRPr lang="uk-UA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А.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ж, буде бій.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Важкий. Без правил.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Мій ворог — публіки владар —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Мені вцілятиме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ізправа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Під серце зважений удар (Б. Олійник).</a:t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Б.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 столі, любовно випрасуваний мамою, лежав костюм. Сірий. З крамниці. З кишенями й ґудзиками . Окремо – піджак. Окремо – штани. Без жодної плями чи латочки. Новий-новісінький (А.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Дімаров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… кортіло іти, їхати, пливти кудись, не знати куди, шукати щось, не знати що; жадібне бажання руху, змін, дразливі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провидження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своєї незабарної дорослості лоскотало , тривожило душі кандидатів у благородні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гуїгнгми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( В. Дрозд).</a:t>
            </a:r>
          </a:p>
          <a:p>
            <a:pPr marL="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Г. 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Ой не крийся, природо, не крийся,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Що ти в лузі за літом, у тузі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(П. Тичина)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42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24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Ґ .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Земле, моя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всеплодющая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мати,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Сили, що в твоїй живе глибині,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Краплю, щоб в бою сильніше стояти,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  Дай і мені! (І. Франко)</a:t>
            </a:r>
          </a:p>
          <a:p>
            <a:pPr marL="0" indent="0" algn="ctr">
              <a:buNone/>
            </a:pPr>
            <a:endParaRPr lang="uk-UA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Д. 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Балакали багато і різне, кожного дня нове, то потверджуючи, то спростовуючи самих себе, балакали в автобусах, чергах, на базарі, через вулиці й тини, у хатах, біля телевізорах, у кінотеатрах, балакали тишком, пошепки і балакали голосно, залежно від температури, віку і рівня поінформованості (В. Дрозд).</a:t>
            </a:r>
          </a:p>
          <a:p>
            <a:pPr marL="0" indent="0" algn="ctr">
              <a:buNone/>
            </a:pPr>
            <a:endParaRPr lang="uk-UA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Е.   </a:t>
            </a:r>
            <a:r>
              <a:rPr lang="ru-RU" sz="1600" dirty="0" smtClean="0">
                <a:solidFill>
                  <a:srgbClr val="000000"/>
                </a:solidFill>
                <a:latin typeface="Georgia"/>
              </a:rPr>
              <a:t>Пречиста </a:t>
            </a:r>
            <a:r>
              <a:rPr lang="ru-RU" sz="1600" dirty="0">
                <a:solidFill>
                  <a:srgbClr val="000000"/>
                </a:solidFill>
                <a:latin typeface="Georgia"/>
              </a:rPr>
              <a:t>діво, радуйся, Маріє!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>
                <a:solidFill>
                  <a:srgbClr val="000000"/>
                </a:solidFill>
                <a:latin typeface="Georgia"/>
              </a:rPr>
              <a:t>Он молод жовняр ліг си на мураві,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>
                <a:solidFill>
                  <a:srgbClr val="000000"/>
                </a:solidFill>
                <a:latin typeface="Georgia"/>
              </a:rPr>
              <a:t>Личко студене, шати му кроваві, —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>
                <a:solidFill>
                  <a:srgbClr val="000000"/>
                </a:solidFill>
                <a:latin typeface="Georgia"/>
              </a:rPr>
              <a:t>Розстрілен нині; бо самий не вміє</a:t>
            </a:r>
            <a:r>
              <a:rPr lang="ru-RU" sz="1600" dirty="0" smtClean="0">
                <a:solidFill>
                  <a:srgbClr val="000000"/>
                </a:solidFill>
                <a:latin typeface="Georgia"/>
              </a:rPr>
              <a:t>...  (Ю. </a:t>
            </a:r>
            <a:r>
              <a:rPr lang="ru-RU" sz="1600" dirty="0" err="1" smtClean="0">
                <a:solidFill>
                  <a:srgbClr val="000000"/>
                </a:solidFill>
                <a:latin typeface="Georgia"/>
              </a:rPr>
              <a:t>Федькович</a:t>
            </a:r>
            <a:r>
              <a:rPr lang="ru-RU" sz="1600" dirty="0" smtClean="0">
                <a:solidFill>
                  <a:srgbClr val="000000"/>
                </a:solidFill>
                <a:latin typeface="Georgia"/>
              </a:rPr>
              <a:t>).</a:t>
            </a:r>
            <a:endParaRPr lang="uk-UA" sz="1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01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96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Є.     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Сміються, плачуть солов'ї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/>
              <a:t>    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І б'ють піснями в груди: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/>
              <a:t>   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"Цілуй, </a:t>
            </a:r>
            <a:r>
              <a:rPr lang="uk-UA" sz="1600" dirty="0" err="1" smtClean="0">
                <a:solidFill>
                  <a:srgbClr val="000000"/>
                </a:solidFill>
                <a:latin typeface="Times New Roman"/>
              </a:rPr>
              <a:t>цілуй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uk-UA" sz="1600" dirty="0" err="1" smtClean="0">
                <a:solidFill>
                  <a:srgbClr val="000000"/>
                </a:solidFill>
                <a:latin typeface="Times New Roman"/>
              </a:rPr>
              <a:t>цілуй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 її, —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/>
              <a:t>                      </a:t>
            </a:r>
            <a:r>
              <a:rPr lang="uk-UA" sz="1600" dirty="0" smtClean="0">
                <a:solidFill>
                  <a:srgbClr val="000000"/>
                </a:solidFill>
                <a:latin typeface="Times New Roman"/>
              </a:rPr>
              <a:t>Знов молодість не буде!» (О. Олесь)</a:t>
            </a:r>
          </a:p>
          <a:p>
            <a:pPr marL="0" indent="0" algn="ctr">
              <a:buNone/>
            </a:pPr>
            <a:endParaRPr lang="uk-UA" sz="1600" b="1" dirty="0">
              <a:solidFill>
                <a:srgbClr val="000000"/>
              </a:solidFill>
              <a:latin typeface="Times New Roman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b="1" dirty="0" smtClean="0">
              <a:solidFill>
                <a:srgbClr val="000000"/>
              </a:solidFill>
              <a:latin typeface="Times New Roman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Ж.     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літом літо,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літо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літо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лове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Чорніє ніч, де вчора день ходив.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сивіє життя, як поле ковилове,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 дивне диво з-поміж дивних див </a:t>
            </a:r>
          </a:p>
          <a:p>
            <a:pPr marL="0" indent="0" algn="ctr">
              <a:buNone/>
            </a:pPr>
            <a:r>
              <a:rPr lang="uk-UA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(М. Вінграновський</a:t>
            </a: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).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95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 репліку. Скажіть, які стилістичні фігури використано в реченні і з якою метою.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 я борщу наварила, і в хаті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поприбирала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і двір вимела, і в магазин збігала, і хліба купила, і оселедця купила, і сахарю купила, а ти кажеш! (З живих вуст).</a:t>
            </a:r>
          </a:p>
          <a:p>
            <a:pPr marL="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Складіть речення з поданими синонімами, розмістивши їх за принципом емоційного зростання ( чи спадання).</a:t>
            </a:r>
          </a:p>
          <a:p>
            <a:pPr marL="0" indent="0" algn="ctr">
              <a:buNone/>
            </a:pPr>
            <a:endParaRPr lang="uk-UA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Брести, чалапати, чапати, чалапати, бродити, волоктися, волочитися , лізти, плестися, плентатися, повзти, тьопати, чвалати.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27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847928"/>
          </a:xfrm>
        </p:spPr>
        <p:txBody>
          <a:bodyPr/>
          <a:lstStyle/>
          <a:p>
            <a:pPr algn="ctr"/>
            <a:r>
              <a:rPr lang="uk-UA" sz="4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uk-UA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Домашнє завдання:</a:t>
            </a:r>
            <a:br>
              <a:rPr lang="uk-UA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найти у новелі М. Коцюбинського « 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Intermezzo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приклади стилістичних фігур. </a:t>
            </a:r>
            <a:b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Поясніть їх стилістичну роль.</a:t>
            </a:r>
            <a:endParaRPr lang="uk-UA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Картинки смайлики - Klike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92696"/>
            <a:ext cx="334921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83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7704856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9030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166</TotalTime>
  <Words>536</Words>
  <Application>Microsoft Office PowerPoint</Application>
  <PresentationFormat>Экран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Ясность</vt:lpstr>
      <vt:lpstr>Стилістичні фігури</vt:lpstr>
      <vt:lpstr>Прочитайте вірш Ліни Костенко «І жах,  і кров,  і смерть,  і відчай». Дослідіть синтаксичні особливості твору.</vt:lpstr>
      <vt:lpstr>    Стилістичні фігури відтворюють індивідуальний стиль автора, а отже, їх переважно використовують у художньому й публіцистичному стилі.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 уривки з творів художньої літератури. Визначте в них стилістичні синтаксичні фігури і вкажіть , яку роль  вони відіграють в кожній конкретні ситуації.</vt:lpstr>
      <vt:lpstr>Презентация PowerPoint</vt:lpstr>
      <vt:lpstr>Презентация PowerPoint</vt:lpstr>
      <vt:lpstr>Прочитайте репліку. Скажіть, які стилістичні фігури використано в реченні і з якою метою.</vt:lpstr>
      <vt:lpstr>      Домашнє завдання: знайти у новелі М. Коцюбинського « Intermezzo» приклади стилістичних фігур.  Поясніть їх стилістичну роль.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фігури</dc:title>
  <dc:creator>Людмила Кондратюк</dc:creator>
  <cp:lastModifiedBy>Людмила Кондратюк</cp:lastModifiedBy>
  <cp:revision>15</cp:revision>
  <dcterms:created xsi:type="dcterms:W3CDTF">2025-02-26T10:02:38Z</dcterms:created>
  <dcterms:modified xsi:type="dcterms:W3CDTF">2025-02-26T12:49:34Z</dcterms:modified>
</cp:coreProperties>
</file>