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C78FEC7-1550-476A-994B-CF05DD0A734B}" type="datetimeFigureOut">
              <a:rPr lang="uk-UA" smtClean="0"/>
              <a:t>15.01.2025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EF08D65-EF61-4134-9FA4-D86AF5EFADAF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967736" cy="1470025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Стилістичні можливості простого речення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499992" y="4725144"/>
            <a:ext cx="4384576" cy="1600200"/>
          </a:xfrm>
        </p:spPr>
        <p:txBody>
          <a:bodyPr>
            <a:norm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Кондратюк Людмила Олександрівна</a:t>
            </a:r>
          </a:p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426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162474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ви розумієте вислів </a:t>
            </a:r>
            <a:br>
              <a:rPr lang="uk-UA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 Рильського:</a:t>
            </a:r>
            <a:br>
              <a:rPr lang="uk-UA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 Синтаксис – це душа мови»?</a:t>
            </a:r>
            <a:endParaRPr lang="uk-UA" sz="4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2708920"/>
            <a:ext cx="8003232" cy="331087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39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Лента лицом вверх 6"/>
          <p:cNvSpPr/>
          <p:nvPr/>
        </p:nvSpPr>
        <p:spPr>
          <a:xfrm>
            <a:off x="2555776" y="458380"/>
            <a:ext cx="5112568" cy="612648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Пригадай</a:t>
            </a:r>
            <a:endParaRPr lang="uk-UA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Блок-схема: перфолента 68"/>
          <p:cNvSpPr/>
          <p:nvPr/>
        </p:nvSpPr>
        <p:spPr>
          <a:xfrm>
            <a:off x="611560" y="2204864"/>
            <a:ext cx="2880320" cy="1512168"/>
          </a:xfrm>
          <a:prstGeom prst="flowChartPunchedTap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580"/>
              </a:spcBef>
              <a:buClr>
                <a:srgbClr val="31B6FD"/>
              </a:buClr>
              <a:buSzPct val="85000"/>
            </a:pPr>
            <a:r>
              <a:rPr lang="uk-UA" sz="1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Назвати мовні одиниці.</a:t>
            </a:r>
          </a:p>
        </p:txBody>
      </p:sp>
      <p:sp>
        <p:nvSpPr>
          <p:cNvPr id="70" name="Блок-схема: перфолента 69"/>
          <p:cNvSpPr/>
          <p:nvPr/>
        </p:nvSpPr>
        <p:spPr>
          <a:xfrm>
            <a:off x="4788024" y="1484784"/>
            <a:ext cx="3744416" cy="1236720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580"/>
              </a:spcBef>
              <a:buClr>
                <a:srgbClr val="31B6FD"/>
              </a:buClr>
              <a:buSzPct val="85000"/>
            </a:pP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uk-UA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вони поєднуються в системі мови?</a:t>
            </a:r>
          </a:p>
        </p:txBody>
      </p:sp>
      <p:sp>
        <p:nvSpPr>
          <p:cNvPr id="71" name="Блок-схема: перфолента 70"/>
          <p:cNvSpPr/>
          <p:nvPr/>
        </p:nvSpPr>
        <p:spPr>
          <a:xfrm>
            <a:off x="3275856" y="3861048"/>
            <a:ext cx="4608512" cy="1512168"/>
          </a:xfrm>
          <a:prstGeom prst="flowChartPunchedTap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580"/>
              </a:spcBef>
              <a:buClr>
                <a:srgbClr val="31B6FD"/>
              </a:buClr>
              <a:buSzPct val="85000"/>
            </a:pPr>
            <a:r>
              <a:rPr lang="uk-UA" sz="1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Які мовні одиниці вивчають у </a:t>
            </a:r>
            <a:r>
              <a:rPr lang="uk-UA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синтаксисі?</a:t>
            </a:r>
            <a:endParaRPr lang="uk-UA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885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692696"/>
            <a:ext cx="8291264" cy="5327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Синтаксичні синоніми –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це такі речення чи словосполучення, які мають спільне граматичне значення, але відрізняються смисловими відтінками, інколи й певними лексичними особливостями; вони взаємодіють в тексті.</a:t>
            </a:r>
          </a:p>
          <a:p>
            <a:pPr marL="0" indent="0" algn="ctr">
              <a:buNone/>
            </a:pP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Професор приймає іспит у студентів. – Студенти складають іспит професорові.</a:t>
            </a:r>
          </a:p>
          <a:p>
            <a:pPr marL="0" indent="0" algn="ctr">
              <a:buNone/>
            </a:pP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Приємно пахне бузком. – Приємно пахне бузок . - Пахощі бузку приємні.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Добір потрібної конструкції залежить насамперед від смислових відтінків , акцентів, а не від стилю мовлення. Більшість конструкцій нейтральна. </a:t>
            </a:r>
          </a:p>
          <a:p>
            <a:pPr marL="0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За словами О. Пономарева,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«можна говорити лише про певні обмеження у вживанні окремих конструкцій чи зворотів у якомусь різновиді мовлення,  а не про пов’язаність цих конструкцій з одним функціональним стилем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Але наповнених цих структур, взаємодія різних одиниць на синтаксичному рівні створює велику кількість синонімів для синтаксичних засобів.</a:t>
            </a:r>
          </a:p>
          <a:p>
            <a:pPr marL="0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Стилістичні можливості синтаксису ґрунтується на розвиненій синонімії характерних для нього явищ.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396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620688"/>
            <a:ext cx="7772400" cy="53991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Крім того, певні речення, словосполучення можуть переважати в якомусь стилі. Так, у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науковому мовленні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багато складнопідрядних речень , бо є потреба передавати складні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причинові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, часові, наслідкові зв’язки; в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офіційно-діловому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більш ускладнених речень, а складнопідрядних менш, ніж у науковому, бо в ньому менше й розміркувань. Речення коротші (хоча за структурою вони можуть бути й складними) у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розмовному стилі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бо:</a:t>
            </a:r>
          </a:p>
          <a:p>
            <a:pPr algn="ctr">
              <a:buFontTx/>
              <a:buChar char="-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розмовне мовлення  непідготовлене ;</a:t>
            </a:r>
          </a:p>
          <a:p>
            <a:pPr algn="ctr">
              <a:buFontTx/>
              <a:buChar char="-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ля нього надзвичайно важливо, щоб речення легко сприймалися;</a:t>
            </a:r>
          </a:p>
          <a:p>
            <a:pPr algn="ctr">
              <a:buFontTx/>
              <a:buChar char="-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озмовне мовлення переважно діалогічне, тобто використовує неповні речення.</a:t>
            </a:r>
          </a:p>
          <a:p>
            <a:pPr algn="ctr">
              <a:buFontTx/>
              <a:buChar char="-"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Найбільш різноманітні засоби в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художньому стилі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що пояснюється його специфікою.</a:t>
            </a:r>
          </a:p>
          <a:p>
            <a:pPr marL="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Добір синтаксичних засобів залежить від стилю та жанру мовлення.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834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поданих словосполучень доберіть синонімічні їм слова. Уведіть синоніми в речення і з’ясуйте, у яких стилях мови доречно використовувати конструкції з віддієслівними іменниками (їх називають розщепленими присудками).</a:t>
            </a:r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1700808"/>
            <a:ext cx="8136904" cy="43189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Зразок.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Надавати дозвіл – дозволити.</a:t>
            </a:r>
          </a:p>
          <a:p>
            <a:pPr marL="0" indent="0" algn="ctr">
              <a:buNone/>
            </a:pP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1. Здобувати перемогу. 2. Робити наголос. 3. Проводити набір. 4. Піддати критиці. 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5. Виявити турботу. 6. Виявляти цікавість. 7. Унести пропозицію. 8. Мати перевагу. 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9. Проводити запис. 10. Виголосити вітання. 11. Робити огляд. 12. Здійснити політ.</a:t>
            </a:r>
          </a:p>
          <a:p>
            <a:pPr marL="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13. Завдавати кривди.  14. Підбивати підсумки. 15. Чинити опір. 16. Провести обстеження. 17. Здійснити контроль.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01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Доберіть із довідки потрібні фразеологізми , замініть ними виділені слова, перепишіть текст.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1447800"/>
            <a:ext cx="8075240" cy="4572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Можна, звичайно,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промовчати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або, зрештою.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Вдавати, що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цього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не помічаю.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Не хочеться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розказувати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 це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чужим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Невже дружити -  це означає завжди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робити все однаково?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Ніяк не можу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зрозуміти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чому мені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неприємно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що Василя за реферат з біології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вихваляють.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Я написав роботу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як-небудь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але сам. А він узяв реферат в Інтернеті.</a:t>
            </a:r>
          </a:p>
          <a:p>
            <a:pPr marL="0" indent="0" algn="just">
              <a:buNone/>
            </a:pP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Невже мені було б краще, коли б його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не вихваляли, а покарали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? Мабуть, варто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промовчати.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Зрештою, мене ж ніхто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не змушує говорити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Він може подумати, що я йому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перешкоджаю,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- і дружба наша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закінчиться.</a:t>
            </a:r>
          </a:p>
          <a:p>
            <a:pPr marL="0" indent="0" algn="just">
              <a:buNone/>
            </a:pP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Довідка: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тримати язик за зубами, дивитися крізь пальці, в одну дудку грати, до небес підносити, виносити сміття з хати, не по собі, через пень-колоду , скачати з Інтернету, як кіт наплакав, води в рот набрати, тягнути за язика, пальці в колеса встромляти, піде нанівець, узяти втямки, дифірамби співати.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878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96752"/>
            <a:ext cx="7355160" cy="1296144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Складіть п’ять речень, у яких одне з поданих дієслів у неозначені формі виступало б різними членами мови. Проаналізуйте причину  труднощів у виконанні вправи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71600" y="2708920"/>
            <a:ext cx="7715200" cy="33108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Чекати. Прибігти. Просити. Зупинитися.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505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endParaRPr lang="uk-UA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780928"/>
            <a:ext cx="7772400" cy="2016224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Складіть словник синтаксичних термінів.</a:t>
            </a:r>
          </a:p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оберіть і запишіть синонімічні конструкції, що передають приблизну кількість: чотири-п’ять років, 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чотири…</a:t>
            </a:r>
          </a:p>
        </p:txBody>
      </p:sp>
    </p:spTree>
    <p:extLst>
      <p:ext uri="{BB962C8B-B14F-4D97-AF65-F5344CB8AC3E}">
        <p14:creationId xmlns:p14="http://schemas.microsoft.com/office/powerpoint/2010/main" val="26060610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152</TotalTime>
  <Words>690</Words>
  <Application>Microsoft Office PowerPoint</Application>
  <PresentationFormat>Экран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Справедливость</vt:lpstr>
      <vt:lpstr>Стилістичні можливості простого речення</vt:lpstr>
      <vt:lpstr>Як ви розумієте вислів  М. Рильського:  « Синтаксис – це душа мови»?</vt:lpstr>
      <vt:lpstr>Презентация PowerPoint</vt:lpstr>
      <vt:lpstr>Презентация PowerPoint</vt:lpstr>
      <vt:lpstr>Презентация PowerPoint</vt:lpstr>
      <vt:lpstr>До поданих словосполучень доберіть синонімічні їм слова. Уведіть синоніми в речення і з’ясуйте, у яких стилях мови доречно використовувати конструкції з віддієслівними іменниками (їх називають розщепленими присудками).</vt:lpstr>
      <vt:lpstr>Доберіть із довідки потрібні фразеологізми , замініть ними виділені слова, перепишіть текст.</vt:lpstr>
      <vt:lpstr>Складіть п’ять речень, у яких одне з поданих дієслів у неозначені формі виступало б різними членами мови. Проаналізуйте причину  труднощів у виконанні вправи.</vt:lpstr>
      <vt:lpstr>ДОМАШНЄ ЗАВДАННЯ: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можливості простого речення</dc:title>
  <dc:creator>Людмила Кондратюк</dc:creator>
  <cp:lastModifiedBy>Людмила Кондратюк</cp:lastModifiedBy>
  <cp:revision>14</cp:revision>
  <dcterms:created xsi:type="dcterms:W3CDTF">2025-01-15T09:18:49Z</dcterms:created>
  <dcterms:modified xsi:type="dcterms:W3CDTF">2025-01-15T13:35:00Z</dcterms:modified>
</cp:coreProperties>
</file>