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801EA08-63D0-40B1-9D26-B6008EDA5518}" type="datetimeFigureOut">
              <a:rPr lang="uk-UA" smtClean="0"/>
              <a:t>14.02.2025</a:t>
            </a:fld>
            <a:endParaRPr lang="uk-UA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B0F6191-D64A-454B-93E8-ADB4A50F814C}" type="slidenum">
              <a:rPr lang="uk-UA" smtClean="0"/>
              <a:t>‹#›</a:t>
            </a:fld>
            <a:endParaRPr lang="uk-UA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uk-UA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1EA08-63D0-40B1-9D26-B6008EDA5518}" type="datetimeFigureOut">
              <a:rPr lang="uk-UA" smtClean="0"/>
              <a:t>14.02.2025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F6191-D64A-454B-93E8-ADB4A50F814C}" type="slidenum">
              <a:rPr lang="uk-UA" smtClean="0"/>
              <a:t>‹#›</a:t>
            </a:fld>
            <a:endParaRPr lang="uk-UA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801EA08-63D0-40B1-9D26-B6008EDA5518}" type="datetimeFigureOut">
              <a:rPr lang="uk-UA" smtClean="0"/>
              <a:t>14.02.2025</a:t>
            </a:fld>
            <a:endParaRPr lang="uk-UA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3B0F6191-D64A-454B-93E8-ADB4A50F814C}" type="slidenum">
              <a:rPr lang="uk-UA" smtClean="0"/>
              <a:t>‹#›</a:t>
            </a:fld>
            <a:endParaRPr lang="uk-UA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uk-UA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1EA08-63D0-40B1-9D26-B6008EDA5518}" type="datetimeFigureOut">
              <a:rPr lang="uk-UA" smtClean="0"/>
              <a:t>14.02.2025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F6191-D64A-454B-93E8-ADB4A50F814C}" type="slidenum">
              <a:rPr lang="uk-UA" smtClean="0"/>
              <a:t>‹#›</a:t>
            </a:fld>
            <a:endParaRPr lang="uk-UA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1EA08-63D0-40B1-9D26-B6008EDA5518}" type="datetimeFigureOut">
              <a:rPr lang="uk-UA" smtClean="0"/>
              <a:t>14.02.2025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F6191-D64A-454B-93E8-ADB4A50F814C}" type="slidenum">
              <a:rPr lang="uk-UA" smtClean="0"/>
              <a:t>‹#›</a:t>
            </a:fld>
            <a:endParaRPr lang="uk-UA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1EA08-63D0-40B1-9D26-B6008EDA5518}" type="datetimeFigureOut">
              <a:rPr lang="uk-UA" smtClean="0"/>
              <a:t>14.02.2025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F6191-D64A-454B-93E8-ADB4A50F814C}" type="slidenum">
              <a:rPr lang="uk-UA" smtClean="0"/>
              <a:t>‹#›</a:t>
            </a:fld>
            <a:endParaRPr lang="uk-UA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1EA08-63D0-40B1-9D26-B6008EDA5518}" type="datetimeFigureOut">
              <a:rPr lang="uk-UA" smtClean="0"/>
              <a:t>14.02.2025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F6191-D64A-454B-93E8-ADB4A50F814C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1EA08-63D0-40B1-9D26-B6008EDA5518}" type="datetimeFigureOut">
              <a:rPr lang="uk-UA" smtClean="0"/>
              <a:t>14.02.2025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B0F6191-D64A-454B-93E8-ADB4A50F814C}" type="slidenum">
              <a:rPr lang="uk-UA" smtClean="0"/>
              <a:t>‹#›</a:t>
            </a:fld>
            <a:endParaRPr lang="uk-UA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1EA08-63D0-40B1-9D26-B6008EDA5518}" type="datetimeFigureOut">
              <a:rPr lang="uk-UA" smtClean="0"/>
              <a:t>14.02.2025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F6191-D64A-454B-93E8-ADB4A50F814C}" type="slidenum">
              <a:rPr lang="uk-UA" smtClean="0"/>
              <a:t>‹#›</a:t>
            </a:fld>
            <a:endParaRPr lang="uk-UA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1EA08-63D0-40B1-9D26-B6008EDA5518}" type="datetimeFigureOut">
              <a:rPr lang="uk-UA" smtClean="0"/>
              <a:t>14.02.2025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F6191-D64A-454B-93E8-ADB4A50F814C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1EA08-63D0-40B1-9D26-B6008EDA5518}" type="datetimeFigureOut">
              <a:rPr lang="uk-UA" smtClean="0"/>
              <a:t>14.02.2025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3B0F6191-D64A-454B-93E8-ADB4A50F814C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399" y="152400"/>
            <a:ext cx="8814047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999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0801EA08-63D0-40B1-9D26-B6008EDA5518}" type="datetimeFigureOut">
              <a:rPr lang="uk-UA" smtClean="0"/>
              <a:t>14.02.2025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3B0F6191-D64A-454B-93E8-ADB4A50F814C}" type="slidenum">
              <a:rPr lang="uk-UA" smtClean="0"/>
              <a:t>‹#›</a:t>
            </a:fld>
            <a:endParaRPr lang="uk-UA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24128" y="4509120"/>
            <a:ext cx="3419872" cy="1368152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lvl="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</a:pPr>
            <a:r>
              <a:rPr lang="uk-UA" sz="1200" b="1" spc="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Кондратюк Людмила </a:t>
            </a:r>
            <a:r>
              <a:rPr lang="uk-UA" sz="1200" b="1" spc="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Олександрівна                                                                               </a:t>
            </a:r>
            <a:r>
              <a:rPr lang="uk-UA" sz="1200" b="1" spc="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Вчитель української мови та </a:t>
            </a:r>
            <a:r>
              <a:rPr lang="uk-UA" sz="1200" b="1" spc="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літератури                                                                                 </a:t>
            </a:r>
            <a:r>
              <a:rPr lang="uk-UA" sz="1200" b="1" spc="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Вечірньої (змінної) школи № 20 </a:t>
            </a:r>
            <a:r>
              <a:rPr lang="uk-UA" sz="1200" b="1" spc="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м</a:t>
            </a:r>
            <a:r>
              <a:rPr lang="uk-UA" sz="1200" b="1" spc="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. Києва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2960"/>
            <a:ext cx="5554960" cy="1828800"/>
          </a:xfrm>
        </p:spPr>
        <p:txBody>
          <a:bodyPr/>
          <a:lstStyle/>
          <a:p>
            <a:pPr algn="ctr"/>
            <a:r>
              <a:rPr lang="uk-UA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Стилістичні можливості складного речення</a:t>
            </a:r>
            <a:endParaRPr lang="uk-UA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1739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80999" y="980728"/>
            <a:ext cx="8407893" cy="5472607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uk-UA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uk-UA" sz="14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Вечоріло, і тіні від висот уже закривали міжгір’я </a:t>
            </a:r>
            <a:r>
              <a:rPr lang="uk-UA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просте речення?</a:t>
            </a:r>
          </a:p>
          <a:p>
            <a:pPr marL="45720" indent="0">
              <a:buNone/>
            </a:pPr>
            <a:r>
              <a:rPr lang="uk-UA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Складним називають речення, утворені з двох чи кількох простих речень, об’єднаних в одне ціле за змістом та інтонацією.</a:t>
            </a:r>
          </a:p>
          <a:p>
            <a:pPr marL="45720" indent="0">
              <a:buNone/>
            </a:pPr>
            <a:r>
              <a:rPr lang="uk-UA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 За способом зв’язку складні речення поділяються на сполучникові й безсполучникові.</a:t>
            </a:r>
          </a:p>
          <a:p>
            <a:pPr marL="45720" indent="0">
              <a:buNone/>
            </a:pPr>
            <a:r>
              <a:rPr lang="uk-UA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uk-UA" sz="14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 одягну кросівки: вони більше пасують до джинсів</a:t>
            </a:r>
            <a:r>
              <a:rPr lang="uk-UA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сполучникове речення?</a:t>
            </a:r>
          </a:p>
          <a:p>
            <a:pPr marL="45720" indent="0">
              <a:buNone/>
            </a:pPr>
            <a:r>
              <a:rPr lang="uk-UA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uk-UA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k-UA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Складносурядним називають складне речення, частини якого рівноправні за змістом і зв’язані сурядними сполучниками.</a:t>
            </a:r>
          </a:p>
          <a:p>
            <a:pPr marL="45720" indent="0">
              <a:buNone/>
            </a:pPr>
            <a:r>
              <a:rPr lang="uk-UA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uk-UA" sz="14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k-UA" sz="14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Мисливці пливли довго, але спокій комишів нічим не порушувався </a:t>
            </a:r>
            <a:r>
              <a:rPr lang="uk-UA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складнопідрядне речення?</a:t>
            </a:r>
          </a:p>
          <a:p>
            <a:pPr marL="45720" indent="0">
              <a:buNone/>
            </a:pPr>
            <a:r>
              <a:rPr lang="uk-UA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uk-UA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k-UA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Єднальні, протиставні, розділові – це сполучники сурядності?</a:t>
            </a:r>
          </a:p>
          <a:p>
            <a:pPr marL="45720" indent="0">
              <a:buNone/>
            </a:pPr>
            <a:r>
              <a:rPr lang="uk-UA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uk-UA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k-UA" sz="14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Дмухнув вітер понад ставом – і сліду не стало </a:t>
            </a:r>
            <a:r>
              <a:rPr lang="uk-UA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складносурядне речення?</a:t>
            </a:r>
          </a:p>
          <a:p>
            <a:pPr marL="45720" indent="0">
              <a:buNone/>
            </a:pPr>
            <a:r>
              <a:rPr lang="uk-UA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r>
              <a:rPr lang="uk-UA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k-UA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Підрядна частина приєднується до головної за допомогою сполучників та сполучних слів?</a:t>
            </a:r>
          </a:p>
          <a:p>
            <a:pPr marL="45720" indent="0">
              <a:buNone/>
            </a:pPr>
            <a:r>
              <a:rPr lang="uk-UA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uk-UA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k-UA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 значенням складнопідрядне речення поділяється на три основні види з підрядними частинами: означальними, з’ясувальними й обставинними.</a:t>
            </a:r>
          </a:p>
          <a:p>
            <a:pPr marL="45720" indent="0">
              <a:buNone/>
            </a:pPr>
            <a:r>
              <a:rPr lang="uk-UA" sz="1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uk-UA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k-UA" sz="14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Дивлюсь я: біла хмарка криє сіре небо </a:t>
            </a:r>
            <a:r>
              <a:rPr lang="uk-UA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безсполучникове речення?</a:t>
            </a:r>
          </a:p>
          <a:p>
            <a:pPr marL="45720" indent="0">
              <a:buNone/>
            </a:pPr>
            <a:r>
              <a:rPr lang="uk-UA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12. Безсполучникове складне речення об’єднані сполучниками та сполучними словами?</a:t>
            </a:r>
          </a:p>
          <a:p>
            <a:pPr marL="45720" indent="0">
              <a:buNone/>
            </a:pPr>
            <a:endParaRPr lang="uk-UA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552873"/>
          </a:xfrm>
        </p:spPr>
        <p:txBody>
          <a:bodyPr/>
          <a:lstStyle/>
          <a:p>
            <a:r>
              <a:rPr lang="uk-UA" sz="2800" b="1" dirty="0" err="1" smtClean="0">
                <a:solidFill>
                  <a:srgbClr val="FFC000"/>
                </a:solidFill>
              </a:rPr>
              <a:t>мОвознавча</a:t>
            </a:r>
            <a:r>
              <a:rPr lang="uk-UA" sz="2800" b="1" dirty="0" smtClean="0">
                <a:solidFill>
                  <a:srgbClr val="FFC000"/>
                </a:solidFill>
              </a:rPr>
              <a:t> гра «ТАК» ЧИ «НІ»</a:t>
            </a:r>
            <a:endParaRPr lang="uk-UA" sz="28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2314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marL="502920" indent="-457200" algn="ctr">
              <a:buAutoNum type="arabicPeriod"/>
            </a:pPr>
            <a:endParaRPr lang="uk-UA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02920" indent="-457200" algn="ctr">
              <a:buAutoNum type="arabicPeriod"/>
            </a:pPr>
            <a:endParaRPr lang="uk-UA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02920" indent="-457200" algn="ctr">
              <a:buAutoNum type="arabicPeriod"/>
            </a:pPr>
            <a:r>
              <a:rPr lang="uk-UA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Удень біля нагрітої стежки збиралися ящірки.</a:t>
            </a:r>
          </a:p>
          <a:p>
            <a:pPr marL="45720" indent="0" algn="ctr">
              <a:buNone/>
            </a:pPr>
            <a:r>
              <a:rPr lang="uk-UA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2. Опівдні до цього місця приходив юнак із кінокамерою. </a:t>
            </a:r>
          </a:p>
          <a:p>
            <a:pPr marL="45720" indent="0" algn="ctr">
              <a:buNone/>
            </a:pPr>
            <a:r>
              <a:rPr lang="uk-UA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 Після виснаженого «полювання» він радісний повернувся додому.</a:t>
            </a:r>
            <a:endParaRPr lang="uk-UA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840905"/>
          </a:xfrm>
        </p:spPr>
        <p:txBody>
          <a:bodyPr/>
          <a:lstStyle/>
          <a:p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Перебудуйте прості речення на різні види складних. Визначте смислові відношення між частинами складних речень.</a:t>
            </a:r>
            <a:endParaRPr lang="uk-UA" sz="1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1016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80999" y="548680"/>
            <a:ext cx="8407893" cy="5577799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uk-UA" sz="1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Синтаксичні синоніми в основному загальновживані, нейтральні, проте їх лексико-морфологічне наповнення може бути різним.</a:t>
            </a:r>
          </a:p>
          <a:p>
            <a:pPr marL="45720" indent="0" algn="just">
              <a:buNone/>
            </a:pPr>
            <a:r>
              <a:rPr lang="uk-UA" sz="1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marL="45720" indent="0" algn="just">
              <a:buNone/>
            </a:pPr>
            <a:r>
              <a:rPr lang="uk-UA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Складносурядні речення</a:t>
            </a:r>
            <a:r>
              <a:rPr lang="uk-UA" sz="1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найчастіше використовуються в художньому стилі та публіцистиці, а в інших стилях вони становлять порівняно невеликі текстові фрагменти.</a:t>
            </a:r>
          </a:p>
          <a:p>
            <a:pPr marL="45720" indent="0" algn="just">
              <a:buNone/>
            </a:pPr>
            <a:endParaRPr lang="uk-UA" sz="1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uk-UA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Складнопідрядні речення,</a:t>
            </a:r>
            <a:r>
              <a:rPr lang="uk-UA" sz="1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особливо багатокомпонентні, переважають у науковому стилі, якому притаманне визначення і пояснення різноманітних (причинно-наслідкових, умовних, допустових) зв’язків.</a:t>
            </a:r>
          </a:p>
          <a:p>
            <a:pPr marL="45720" indent="0" algn="just">
              <a:buNone/>
            </a:pPr>
            <a:endParaRPr lang="uk-UA" sz="1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uk-UA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Безсполучникові речення </a:t>
            </a:r>
            <a:r>
              <a:rPr lang="uk-UA" sz="1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широко вживаються в розмовному мовленні, у художньому стилі й публіцистиці.</a:t>
            </a:r>
            <a:endParaRPr lang="uk-UA" sz="1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9754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80999" y="1628800"/>
            <a:ext cx="8407893" cy="4497679"/>
          </a:xfrm>
          <a:solidFill>
            <a:schemeClr val="tx1">
              <a:lumMod val="95000"/>
            </a:schemeClr>
          </a:solidFill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marL="45720" indent="0">
              <a:buNone/>
            </a:pPr>
            <a:endParaRPr lang="uk-UA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uk-UA" sz="1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Усе у світі перебуває в постійному русі. Складові частини його пов’язані між собою. Людина розчленовує у своїй свідомості світ. Так вона пізнає окремі його частини. Результати цього пізнання вона передає в текстах. Кожен текст є відображенням якогось фрагмента об’єктивної картини світу.  У тексті треба показати всі особливості окремого фрагмента дійсності. Текст має також визначити взаємозв’язок описуваного з іншими фрагментами дійсності. Таким чином </a:t>
            </a:r>
            <a:r>
              <a:rPr lang="uk-UA" sz="18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текст </a:t>
            </a:r>
            <a:r>
              <a:rPr lang="uk-UA" sz="1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відображає процес пізнання.</a:t>
            </a:r>
            <a:endParaRPr lang="uk-UA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6929"/>
          </a:xfrm>
        </p:spPr>
        <p:txBody>
          <a:bodyPr/>
          <a:lstStyle/>
          <a:p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Визначте стиль, у якому можуть уживатися подані речення, і поєднайте їх у складні. Чи треба ставити кому перед виділеним словом? Чому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uk-UA" sz="1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7591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pPr marL="45720" indent="0" algn="just">
              <a:buNone/>
            </a:pPr>
            <a:endParaRPr lang="uk-UA" dirty="0" smtClean="0"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endParaRPr lang="uk-UA" dirty="0">
              <a:latin typeface="Times New Roman" pitchFamily="18" charset="0"/>
              <a:cs typeface="Times New Roman" pitchFamily="18" charset="0"/>
            </a:endParaRPr>
          </a:p>
          <a:p>
            <a:pPr marL="45720" indent="0" algn="ctr">
              <a:buNone/>
            </a:pPr>
            <a:r>
              <a:rPr lang="uk-UA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Прислухайтеся до мовлення однокласників на перерві, до мовлення дикторів телебачення та радіо. Які види речень переважають в їхніх висловлюваннях? Зробіть </a:t>
            </a:r>
            <a:r>
              <a:rPr lang="uk-UA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висновк</a:t>
            </a:r>
            <a:r>
              <a:rPr lang="uk-UA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про частоту вживаності простих і складних речень у різних мовленнєвих ситуаціях.</a:t>
            </a:r>
            <a:endParaRPr lang="uk-UA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5571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81000" y="908720"/>
            <a:ext cx="7143328" cy="3629477"/>
          </a:xfrm>
          <a:solidFill>
            <a:schemeClr val="tx1">
              <a:lumMod val="95000"/>
            </a:schemeClr>
          </a:solidFill>
        </p:spPr>
        <p:txBody>
          <a:bodyPr/>
          <a:lstStyle/>
          <a:p>
            <a:pPr algn="ctr"/>
            <a:r>
              <a:rPr lang="uk-UA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ДОМАШНЄ ЗАВДАННЯ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uk-UA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400" b="1" i="1" dirty="0" smtClean="0">
                <a:latin typeface="Times New Roman" pitchFamily="18" charset="0"/>
                <a:cs typeface="Times New Roman" pitchFamily="18" charset="0"/>
              </a:rPr>
              <a:t>побудувати розповідь про найвідоміших українців у царині музики, використовуючи різні види складних речень.</a:t>
            </a:r>
            <a:endParaRPr lang="uk-UA" sz="24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286820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етка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Сетка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Сетка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110</TotalTime>
  <Words>483</Words>
  <Application>Microsoft Office PowerPoint</Application>
  <PresentationFormat>Экран (4:3)</PresentationFormat>
  <Paragraphs>36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Сетка</vt:lpstr>
      <vt:lpstr>Стилістичні можливості складного речення</vt:lpstr>
      <vt:lpstr>мОвознавча гра «ТАК» ЧИ «НІ»</vt:lpstr>
      <vt:lpstr>Перебудуйте прості речення на різні види складних. Визначте смислові відношення між частинами складних речень.</vt:lpstr>
      <vt:lpstr>Презентация PowerPoint</vt:lpstr>
      <vt:lpstr>Визначте стиль, у якому можуть уживатися подані речення, і поєднайте їх у складні. Чи треба ставити кому перед виділеним словом? Чому?</vt:lpstr>
      <vt:lpstr>Презентация PowerPoint</vt:lpstr>
      <vt:lpstr>ДОМАШНЄ ЗАВДАННЯ:  побудувати розповідь про найвідоміших українців у царині музики, використовуючи різні види складних речень.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Стилістичні можливості складного речення</dc:title>
  <dc:creator>Людмила Кондратюк</dc:creator>
  <cp:lastModifiedBy>Людмила Кондратюк</cp:lastModifiedBy>
  <cp:revision>13</cp:revision>
  <dcterms:created xsi:type="dcterms:W3CDTF">2025-02-13T08:23:36Z</dcterms:created>
  <dcterms:modified xsi:type="dcterms:W3CDTF">2025-02-14T10:20:12Z</dcterms:modified>
</cp:coreProperties>
</file>