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3948F1D3-08E0-402A-BA8A-A5D14ABA740E}" type="datetimeFigureOut">
              <a:rPr lang="uk-UA" smtClean="0"/>
              <a:t>10.12.2024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0D1938E-4235-4640-BEFD-24F96EFBA3D0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3096344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Стилістичні можливості службових частин мови</a:t>
            </a:r>
            <a:b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Вигук, його роль в усному мовленні</a:t>
            </a:r>
            <a:endParaRPr lang="uk-UA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4437112"/>
            <a:ext cx="4608512" cy="1152128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buClrTx/>
              <a:buSzTx/>
            </a:pPr>
            <a:r>
              <a:rPr lang="uk-UA" sz="1600" dirty="0" smtClean="0">
                <a:solidFill>
                  <a:prstClr val="black"/>
                </a:solidFill>
                <a:latin typeface="Times New Roman"/>
                <a:ea typeface="Calibri"/>
              </a:rPr>
              <a:t>                 Кондратюк </a:t>
            </a: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</a:rPr>
              <a:t>Людмила Олександрівна</a:t>
            </a:r>
          </a:p>
          <a:p>
            <a:pPr lvl="0">
              <a:spcBef>
                <a:spcPts val="0"/>
              </a:spcBef>
              <a:buClrTx/>
              <a:buSzTx/>
            </a:pP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</a:rPr>
              <a:t>                  Вчитель української мови та літератури</a:t>
            </a:r>
          </a:p>
          <a:p>
            <a:pPr lvl="0">
              <a:spcBef>
                <a:spcPts val="0"/>
              </a:spcBef>
              <a:buClrTx/>
              <a:buSzTx/>
            </a:pPr>
            <a:r>
              <a:rPr lang="uk-UA" sz="1600" dirty="0">
                <a:solidFill>
                  <a:prstClr val="black"/>
                </a:solidFill>
                <a:latin typeface="Times New Roman"/>
                <a:ea typeface="Calibri"/>
              </a:rPr>
              <a:t>                   Вечірньої (змінної) школи м. Києва</a:t>
            </a:r>
          </a:p>
          <a:p>
            <a:pPr lvl="0" algn="l">
              <a:spcBef>
                <a:spcPts val="0"/>
              </a:spcBef>
              <a:buClrTx/>
              <a:buSzTx/>
            </a:pPr>
            <a:endParaRPr lang="uk-UA" sz="18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75296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1052736"/>
            <a:ext cx="4391343" cy="561662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 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службових частин мови належать неповнозначні слова, які не називають предмет, його ознаку чи дію, а тільки вказують на відношення між ними.  </a:t>
            </a:r>
          </a:p>
          <a:p>
            <a:pPr marL="0" indent="0" algn="ctr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Їх роль у мові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— це вираження різних відношень між словами (прийменники), між словами і реченнями (сполучники) або ж вираження різних відтінків (частки).</a:t>
            </a:r>
          </a:p>
          <a:p>
            <a:endParaRPr lang="uk-UA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908720"/>
            <a:ext cx="4391344" cy="547260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Характерні ознаки службових частин мови:</a:t>
            </a:r>
            <a:br>
              <a:rPr lang="ru-RU" sz="31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- не відповідають на питання;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- не називають предметів, ознак, дій, кількості й не мають лексичного значення;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- не мають властивих самостійним частинам мови морфологічних ознак;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- не змінюють своєї форми;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- не бувають членами речення, хоча можуть входити до складу головних і другорядних членів речення: </a:t>
            </a:r>
          </a:p>
          <a:p>
            <a:pPr marL="0" indent="0" algn="ctr">
              <a:buNone/>
            </a:pPr>
            <a:r>
              <a:rPr lang="uk-UA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Не вчи вченого їсти хліба печеного.</a:t>
            </a:r>
            <a:r>
              <a:rPr lang="uk-UA" b="1" i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0" indent="0" algn="ctr">
              <a:buNone/>
            </a:pPr>
            <a:r>
              <a:rPr lang="uk-UA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Біля мене стояла дівчинка в зеленому капелюшку. </a:t>
            </a:r>
          </a:p>
          <a:p>
            <a:pPr marL="0" indent="0" algn="ctr">
              <a:buNone/>
            </a:pPr>
            <a:r>
              <a:rPr lang="uk-UA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Виконай це завдання до п'ятниці. </a:t>
            </a:r>
          </a:p>
          <a:p>
            <a:pPr marL="0" indent="0" algn="ctr">
              <a:buNone/>
            </a:pPr>
            <a:r>
              <a:rPr lang="uk-UA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uk-UA" b="1" dirty="0" err="1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городі росла</a:t>
            </a:r>
            <a:r>
              <a:rPr lang="uk-UA" b="1" dirty="0" smtClean="0">
                <a:solidFill>
                  <a:srgbClr val="4E4E3F"/>
                </a:solidFill>
                <a:latin typeface="Times New Roman" pitchFamily="18" charset="0"/>
                <a:cs typeface="Times New Roman" pitchFamily="18" charset="0"/>
              </a:rPr>
              <a:t> тільки груша.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632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24744"/>
            <a:ext cx="8352928" cy="500141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35053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60648"/>
            <a:ext cx="7408333" cy="58655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k-UA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 що б, здавалося, слова…</a:t>
            </a: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Слова та голос – більш нічого, </a:t>
            </a: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 серце б’ється – </a:t>
            </a:r>
            <a:r>
              <a:rPr lang="uk-UA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ожива</a:t>
            </a: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 їх почує!.. Знать, од Бога</a:t>
            </a: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 голос той, і ті слова</a:t>
            </a:r>
          </a:p>
          <a:p>
            <a:pPr marL="0" indent="0" algn="ctr">
              <a:buNone/>
            </a:pPr>
            <a:r>
              <a:rPr lang="uk-UA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Ідуть меж люди!...</a:t>
            </a:r>
          </a:p>
          <a:p>
            <a:pPr marL="0" indent="0" algn="ctr">
              <a:buNone/>
            </a:pPr>
            <a:r>
              <a:rPr lang="uk-UA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(Т. Шевченко)</a:t>
            </a:r>
          </a:p>
          <a:p>
            <a:pPr marL="0" indent="0" algn="ctr">
              <a:buNone/>
            </a:pPr>
            <a:endParaRPr lang="uk-UA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Чому в Шевченківській поезії слово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ну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підсилює сказане, а людині, невпевненій у своїх силах, може все зіпсувати? Як розрізняємо (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прикладі першого рядка)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службові частини мови й вигук?</a:t>
            </a:r>
            <a:endParaRPr lang="uk-UA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718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268760"/>
            <a:ext cx="8352927" cy="5112568"/>
          </a:xfrm>
        </p:spPr>
        <p:txBody>
          <a:bodyPr>
            <a:noAutofit/>
          </a:bodyPr>
          <a:lstStyle/>
          <a:p>
            <a:pPr marL="0" indent="0" algn="just" fontAlgn="base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…Це я плачу для діда, щоб не обижавсь, нехай йому добра не буде,— радісно прошепотіла вона мені на ухо,— Знаєш, яке у нас диво сталось?</a:t>
            </a:r>
          </a:p>
          <a:p>
            <a:pPr marL="0" indent="0" algn="just" fontAlgn="base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Яке?..</a:t>
            </a:r>
          </a:p>
          <a:p>
            <a:pPr marL="0" indent="0" algn="just" fontAlgn="base">
              <a:buNone/>
            </a:pP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— А пропав вже я тепер, сиротинка!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Кахи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— почувся раптом розпачливий дідів вигук, після чого дід заревів від такого шаленого кашлю, що крейда посипалась із стелі на долівку. Тільки в дудочках і півниках, що вигравали в дідовому кашлі, десь проривалась одчайдушна туга. Я тоді швидко підводжусь і — зирк через комин: ой! Прабаба лежить на столі під богами, дідова мати. Згорнувши ручечки і теж по-своєму неначе посміхаючись, що вже ніхто тепер її не буде ні дратувати, ні докоряти довгим життям, набігавшись і наколовши босі ноги за сто з чимсь років, лежить тихесенько вже головою до царів, і князів, і страшного суду. Закрились всевидящі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вічки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ущухла народна пристрасна її творчість, і всі її прокляття немовби вилетіли з хати разом з душею. Ой коли б хто знав, яка то радість, коли вмирають прабаби, особливо зимою, в стареньких хатах! Яка то втіха! Хата враз стає великою, повітря чисте, і світло, як у раю. Я хутко злізаю на запічок, звідти плигаю в дідові валянці і повз старців вибігаю стрімголов надвір. А надворі сонце гріє. Голуби літають, ніким не прокляті. Пірат веселий грає ланцюгом і дротом. На драній стрісі півень піє. Гуси з кабаном їдять щось з одного корита в повній згоді. Горобці цвірінькають. Батько труну </a:t>
            </a:r>
            <a:r>
              <a:rPr lang="uk-UA" sz="16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струже</a:t>
            </a:r>
            <a:r>
              <a:rPr lang="uk-UA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Сніг розтає. Із стріх вода капле, із стріх вода капле... Так я тоді зліз на купу лози та й ну гойдатися, та й ну гойдатися, та й ну гойдатися. А по дорозі з відрами по воду іде дід Захарко, дід коваль Захарко, іде дід Захарко.</a:t>
            </a:r>
          </a:p>
          <a:p>
            <a:pPr algn="just"/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40960" cy="10081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Прочитайте уважно уривок. Чому Довженко, згадуючи ці події, сміється? Невже в цьому уривку є щось смішне? Відчуйте, як «світ одкривається перед ясними очима перших літ пізнання, всі враження буття зливаються в невмирущу симфонію, людяну, дорогоцінну» (</a:t>
            </a:r>
            <a:r>
              <a:rPr lang="uk-UA" sz="1600" i="1" dirty="0" smtClean="0">
                <a:latin typeface="Times New Roman" pitchFamily="18" charset="0"/>
                <a:cs typeface="Times New Roman" pitchFamily="18" charset="0"/>
              </a:rPr>
              <a:t>О.Довженко).</a:t>
            </a:r>
            <a:endParaRPr lang="uk-UA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164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24744"/>
            <a:ext cx="87129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— Ой діду,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діду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, у нас баба вмерла. Їй же богу, правда,— гукнув я, щасливий, і почав реготати.</a:t>
            </a:r>
          </a:p>
          <a:p>
            <a:pPr algn="just" fontAlgn="base"/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— Ух ти, розбійник! — розсердився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Захарко.—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 Так тобі вже смішно, усе тобі смішно, ось я тобі зараз!.. Гей!</a:t>
            </a:r>
          </a:p>
          <a:p>
            <a:pPr algn="just" fontAlgn="base"/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   Де ж не взявся рудий бичок Мина, що любив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дукатись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, бо ріжки свербіли, а тут ще до боків кізяки примерзли і живіт лоскотали. Так він тоді, відчинивши хвіртку отими рогами, що так засвербіли, і — гуру до Захарка! А той почав лаяти проклятого Мину і з криком: "Рятуйте, кишки випускає!" — упав у калюжу. Ой, як не побачить наш вірний собака, що Піратом звався, як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дукає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 Мина коваля Захарка, як торохтять відра,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кудкудачуть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 кури, батько труну робить, із стріх вода капле, та як не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возгавкає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! Затахкали качки, засичали гуси, полякались кури, горобці хто куди </a:t>
            </a:r>
            <a:r>
              <a:rPr lang="uk-UA" b="1" i="0" dirty="0" err="1" smtClean="0">
                <a:effectLst/>
                <a:latin typeface="Times New Roman" pitchFamily="18" charset="0"/>
                <a:cs typeface="Times New Roman" pitchFamily="18" charset="0"/>
              </a:rPr>
              <a:t>киш</a:t>
            </a:r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! А він, клятий, ой, як не підскочить, і, забувши, певно, що на прив’язі, кинувсь доганяти Мину, і протяг на дроті через двір крещендо таку гучну ноту, що дріт обірвався!</a:t>
            </a:r>
          </a:p>
          <a:p>
            <a:pPr algn="just" fontAlgn="base"/>
            <a:r>
              <a:rPr lang="uk-UA" b="1" i="0" dirty="0" smtClean="0">
                <a:effectLst/>
                <a:latin typeface="Times New Roman" pitchFamily="18" charset="0"/>
                <a:cs typeface="Times New Roman" pitchFamily="18" charset="0"/>
              </a:rPr>
              <a:t>    На якусь мить настала тиша. Над хатою піднялись у небо голуби, знаменуючи мир і благодать. Я захлинався від щастя і так насміявсь, що продовжувати письмом в такому жанрі вже не вистачає сил. Тому, аби не впасти змалечку в символіку чи біологізм, перейду краще на побутову прозу, тим більше, що вона вже сама наближається.</a:t>
            </a:r>
            <a:endParaRPr lang="uk-UA" b="1" i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910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7" y="1412776"/>
            <a:ext cx="8496944" cy="4713387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endParaRPr lang="uk-UA" b="1" dirty="0" smtClean="0">
              <a:solidFill>
                <a:srgbClr val="40404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СТИЛІСТИЧНИЙ АНАЛІЗ ТЕКСТУ</a:t>
            </a:r>
          </a:p>
          <a:p>
            <a:pPr marL="0" indent="0" algn="ctr">
              <a:buNone/>
            </a:pPr>
            <a:endParaRPr lang="uk-UA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Прочитайте текст. Доведіть, що це саме текст, а не просто набір речень.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Визначте вид тексту: розповідь, опис чи роздум (а може, їх поєднання).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Вкажіть, ознаки якого функціонального стилю в ньому найбільш виразні (</a:t>
            </a:r>
            <a:r>
              <a:rPr lang="uk-UA" dirty="0" err="1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підкрепіть</a:t>
            </a: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 свої міркування прикладами).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Знайдіть в тексті зачин, основну частину і кінцівку.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Якщо текст художній, голосно прочитайте його, намагаючись засобами інтонації, словесного та логічного наголосу передати основну думку (ідею) тексту.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Знайдіть в художньому тексті слова, які мають образне значення і є стрижневими щодо ідеї тексту.</a:t>
            </a:r>
          </a:p>
          <a:p>
            <a:pPr>
              <a:buFont typeface="+mj-lt"/>
              <a:buAutoNum type="arabicPeriod"/>
            </a:pPr>
            <a:r>
              <a:rPr lang="uk-UA" dirty="0" smtClean="0">
                <a:solidFill>
                  <a:srgbClr val="404040"/>
                </a:solidFill>
                <a:latin typeface="Times New Roman" pitchFamily="18" charset="0"/>
                <a:cs typeface="Times New Roman" pitchFamily="18" charset="0"/>
              </a:rPr>
              <a:t>Сформулюйте, який вплив на вас справив художній текст.</a:t>
            </a:r>
          </a:p>
          <a:p>
            <a:endParaRPr lang="uk-UA" dirty="0"/>
          </a:p>
        </p:txBody>
      </p:sp>
      <p:sp>
        <p:nvSpPr>
          <p:cNvPr id="5" name="Двойная стрелка влево/вправо 4"/>
          <p:cNvSpPr/>
          <p:nvPr/>
        </p:nvSpPr>
        <p:spPr>
          <a:xfrm>
            <a:off x="2069975" y="116632"/>
            <a:ext cx="4752528" cy="1296144"/>
          </a:xfrm>
          <a:prstGeom prst="left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Пригадай</a:t>
            </a:r>
            <a:endParaRPr lang="uk-UA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12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half" idx="2"/>
          </p:nvPr>
        </p:nvSpPr>
        <p:spPr>
          <a:xfrm>
            <a:off x="914400" y="2708920"/>
            <a:ext cx="7762056" cy="2777481"/>
          </a:xfrm>
        </p:spPr>
        <p:txBody>
          <a:bodyPr>
            <a:normAutofit/>
          </a:bodyPr>
          <a:lstStyle/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 який час йдеться в уривку?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Поясніть зміст останнього абзацу.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Зробити частковий стилістичний аналіз уривка.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Випишіть емоційно забарвленні дієслова, сполучники, частки, вигуки.</a:t>
            </a:r>
          </a:p>
          <a:p>
            <a:pPr marL="342900" indent="-342900" algn="ctr">
              <a:buAutoNum type="arabicPeriod"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Чи є в уривку такі сполучники, які не вживаються у науковому та офіційно-діловому стилях?</a:t>
            </a: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низ 4"/>
          <p:cNvSpPr/>
          <p:nvPr/>
        </p:nvSpPr>
        <p:spPr>
          <a:xfrm>
            <a:off x="3923928" y="404664"/>
            <a:ext cx="2448272" cy="2088232"/>
          </a:xfrm>
          <a:prstGeom prst="downArrow">
            <a:avLst>
              <a:gd name="adj1" fmla="val 50000"/>
              <a:gd name="adj2" fmla="val 4618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Робота над уривком</a:t>
            </a:r>
            <a:endParaRPr lang="uk-UA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0844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76654" y="2679192"/>
            <a:ext cx="7927793" cy="3447288"/>
          </a:xfrm>
        </p:spPr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Більшість сполучників стилістично нейтральні: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і, та, щоб, або, коли, що…</a:t>
            </a:r>
          </a:p>
          <a:p>
            <a:pPr algn="ctr">
              <a:buFontTx/>
              <a:buChar char="-"/>
            </a:pPr>
            <a:endParaRPr lang="uk-UA" sz="1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Частина сполучників уживається в розмовному й художньому стилях: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немов,неначе, немовбито, буцім, аби..</a:t>
            </a:r>
          </a:p>
          <a:p>
            <a:pPr algn="ctr">
              <a:buFontTx/>
              <a:buChar char="-"/>
            </a:pPr>
            <a:endParaRPr lang="uk-UA" sz="1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Книжні сполучники: 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оскільки; не тільки, а й; унаслідок того, що…</a:t>
            </a:r>
          </a:p>
          <a:p>
            <a:pPr algn="ctr">
              <a:buFontTx/>
              <a:buChar char="-"/>
            </a:pPr>
            <a:endParaRPr lang="uk-UA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FontTx/>
              <a:buChar char="-"/>
            </a:pPr>
            <a:r>
              <a:rPr lang="uk-UA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Застарілі: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заки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(поки), </a:t>
            </a:r>
            <a:r>
              <a:rPr lang="uk-UA" sz="1800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коби</a:t>
            </a:r>
            <a:r>
              <a:rPr lang="uk-UA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(якби), прецінь (але)..</a:t>
            </a:r>
            <a:endParaRPr lang="uk-UA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497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1" y="332656"/>
            <a:ext cx="8568952" cy="57935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ctr">
              <a:buNone/>
            </a:pP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k-UA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Уживаючи прийменники, ураховуючи перш за все стиль спілкування. Так, прийменники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внаслідок, у зв’язку з, згідно з, відповідно до, у справі, у питанні , по лінії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властиві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діловому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мовленню, а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проміж, побіч, насупроти, попри –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тільки в </a:t>
            </a:r>
            <a:r>
              <a:rPr lang="uk-UA" sz="16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розмовному.</a:t>
            </a:r>
          </a:p>
          <a:p>
            <a:pPr marL="0" indent="0">
              <a:buNone/>
            </a:pP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Поширеною помилкою є вживання прийменників без потреби: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дійти до висновку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(замість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дійти висновку); оплатити за проїзд (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замість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оплатити проїзд).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Іноді в прийменникових конструкціях іменник ставиться в неправильному відмінку: 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усупереч проблем (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замість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усупереч проблемам); наперекір рішень (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замість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наперекір рішенням). 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Проте найбільша кількість помилок стосується неправильного вибору прийменника: </a:t>
            </a:r>
            <a:r>
              <a:rPr lang="uk-UA" sz="16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екзамен по фізиці, у дев’ять годин, увести в склад комісії.</a:t>
            </a: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012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00808"/>
            <a:ext cx="8424936" cy="464137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Якось повертаючись додому, Максим Тадейович і його друг літератор Петрушевський присіли відпочити просто на кам’яних східцях біля під’їзду.</a:t>
            </a:r>
          </a:p>
          <a:p>
            <a:pPr marL="0" indent="0" algn="just">
              <a:buNone/>
            </a:pPr>
            <a:r>
              <a:rPr lang="uk-UA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балконі третього поверху саме тоді голосно засміялися дівчата …</a:t>
            </a:r>
          </a:p>
          <a:p>
            <a:pPr marL="0" indent="0" algn="just">
              <a:buNone/>
            </a:pP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Мені здається, Максиме, що ті дівчата </a:t>
            </a:r>
            <a:r>
              <a:rPr lang="uk-UA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сміються з нас, - </a:t>
            </a: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спокійно каже </a:t>
            </a:r>
            <a:r>
              <a:rPr lang="uk-UA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Петрушевський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Tx/>
              <a:buChar char="-"/>
            </a:pP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 я думаю, друже, що вони </a:t>
            </a:r>
            <a:r>
              <a:rPr lang="uk-UA" sz="20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сміються над нами, -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здійняв руки вгору Максим Тадейович.</a:t>
            </a:r>
          </a:p>
          <a:p>
            <a:pPr algn="just">
              <a:buFontTx/>
              <a:buChar char="-"/>
            </a:pPr>
            <a:endParaRPr lang="uk-UA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Довідка: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Чи можна того самого хлопчика посадити </a:t>
            </a:r>
            <a:r>
              <a:rPr lang="uk-UA" sz="20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обабіч бабусі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або </a:t>
            </a:r>
            <a:r>
              <a:rPr lang="uk-UA" sz="20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обабіч дороги? </a:t>
            </a:r>
            <a:r>
              <a:rPr lang="uk-UA" sz="2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Чому?</a:t>
            </a:r>
          </a:p>
          <a:p>
            <a:pPr marL="0" indent="0" algn="just">
              <a:buNone/>
            </a:pPr>
            <a:endParaRPr lang="uk-UA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20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107444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uk-UA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Прочитайте. Як залежить значення словосполучення від прийменника? Чи однаково люди розуміють гумор? Змоделюйте подібну мовну ситуацію, використовуючи матеріал з довідки</a:t>
            </a:r>
            <a:r>
              <a:rPr lang="uk-UA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k-U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314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Підготуватися до контрольної роботи.</a:t>
            </a:r>
            <a:b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Скласти жартівливу мініатюру про однокласника (основний засіб зображення – його мовна характеристика)</a:t>
            </a:r>
            <a:endParaRPr lang="uk-UA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Домашнє завдання:</a:t>
            </a:r>
            <a:endParaRPr lang="uk-UA" sz="54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1180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06648" y="2967335"/>
            <a:ext cx="793069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6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ru-RU" sz="6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4176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116</TotalTime>
  <Words>1240</Words>
  <Application>Microsoft Office PowerPoint</Application>
  <PresentationFormat>Экран (4:3)</PresentationFormat>
  <Paragraphs>74</Paragraphs>
  <Slides>13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Стилістичні можливості службових частин мови Вигук, його роль в усному мовленні</vt:lpstr>
      <vt:lpstr>Презентация PowerPoint</vt:lpstr>
      <vt:lpstr>Презентация PowerPoint</vt:lpstr>
      <vt:lpstr>Презентация PowerPoint</vt:lpstr>
      <vt:lpstr>Прочитайте уважно уривок. Чому Довженко, згадуючи ці події, сміється? Невже в цьому уривку є щось смішне? Відчуйте, як «світ одкривається перед ясними очима перших літ пізнання, всі враження буття зливаються в невмирущу симфонію, людяну, дорогоцінну» (О.Довженко).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Прочитайте. Як залежить значення словосполучення від прийменника? Чи однаково люди розуміють гумор? Змоделюйте подібну мовну ситуацію, використовуючи матеріал з довідки.</vt:lpstr>
      <vt:lpstr>1. Підготуватися до контрольної роботи. 2. Скласти жартівливу мініатюру про однокласника (основний засіб зображення – його мовна характеристика)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Стилістичні можливості службових частин мови Вигук, його роль в усному мовленні</dc:title>
  <dc:creator>Людмила Кондратюк</dc:creator>
  <cp:lastModifiedBy>Людмила Кондратюк</cp:lastModifiedBy>
  <cp:revision>11</cp:revision>
  <dcterms:created xsi:type="dcterms:W3CDTF">2024-12-10T18:24:58Z</dcterms:created>
  <dcterms:modified xsi:type="dcterms:W3CDTF">2024-12-10T20:21:33Z</dcterms:modified>
</cp:coreProperties>
</file>