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58" r:id="rId5"/>
    <p:sldId id="260" r:id="rId6"/>
    <p:sldId id="261" r:id="rId7"/>
    <p:sldId id="262" r:id="rId8"/>
    <p:sldId id="263" r:id="rId9"/>
    <p:sldId id="264" r:id="rId10"/>
    <p:sldId id="265" r:id="rId11"/>
    <p:sldId id="266"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474" y="-91"/>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fld id="{7A8A3F91-018D-48A8-9E0B-A42274EB6A81}" type="datetimeFigureOut">
              <a:rPr lang="uk-UA" smtClean="0"/>
              <a:t>05.02.2025</a:t>
            </a:fld>
            <a:endParaRPr lang="uk-UA"/>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uk-UA"/>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448EDAD2-1347-4747-A168-58B22EE5B807}" type="slidenum">
              <a:rPr lang="uk-UA" smtClean="0"/>
              <a:t>‹#›</a:t>
            </a:fld>
            <a:endParaRPr lang="uk-U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7A8A3F91-018D-48A8-9E0B-A42274EB6A81}" type="datetimeFigureOut">
              <a:rPr lang="uk-UA" smtClean="0"/>
              <a:t>05.02.2025</a:t>
            </a:fld>
            <a:endParaRPr lang="uk-UA"/>
          </a:p>
        </p:txBody>
      </p:sp>
      <p:sp>
        <p:nvSpPr>
          <p:cNvPr id="5" name="Нижний колонтитул 4"/>
          <p:cNvSpPr>
            <a:spLocks noGrp="1"/>
          </p:cNvSpPr>
          <p:nvPr>
            <p:ph type="ftr" sz="quarter" idx="11"/>
          </p:nvPr>
        </p:nvSpPr>
        <p:spPr/>
        <p:txBody>
          <a:bodyPr/>
          <a:lstStyle>
            <a:extLst/>
          </a:lstStyle>
          <a:p>
            <a:endParaRPr lang="uk-UA"/>
          </a:p>
        </p:txBody>
      </p:sp>
      <p:sp>
        <p:nvSpPr>
          <p:cNvPr id="6" name="Номер слайда 5"/>
          <p:cNvSpPr>
            <a:spLocks noGrp="1"/>
          </p:cNvSpPr>
          <p:nvPr>
            <p:ph type="sldNum" sz="quarter" idx="12"/>
          </p:nvPr>
        </p:nvSpPr>
        <p:spPr/>
        <p:txBody>
          <a:bodyPr/>
          <a:lstStyle>
            <a:extLst/>
          </a:lstStyle>
          <a:p>
            <a:fld id="{448EDAD2-1347-4747-A168-58B22EE5B807}" type="slidenum">
              <a:rPr lang="uk-UA" smtClean="0"/>
              <a:t>‹#›</a:t>
            </a:fld>
            <a:endParaRPr lang="uk-UA"/>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7A8A3F91-018D-48A8-9E0B-A42274EB6A81}" type="datetimeFigureOut">
              <a:rPr lang="uk-UA" smtClean="0"/>
              <a:t>05.02.2025</a:t>
            </a:fld>
            <a:endParaRPr lang="uk-UA"/>
          </a:p>
        </p:txBody>
      </p:sp>
      <p:sp>
        <p:nvSpPr>
          <p:cNvPr id="5" name="Нижний колонтитул 4"/>
          <p:cNvSpPr>
            <a:spLocks noGrp="1"/>
          </p:cNvSpPr>
          <p:nvPr>
            <p:ph type="ftr" sz="quarter" idx="11"/>
          </p:nvPr>
        </p:nvSpPr>
        <p:spPr/>
        <p:txBody>
          <a:bodyPr/>
          <a:lstStyle>
            <a:extLst/>
          </a:lstStyle>
          <a:p>
            <a:endParaRPr lang="uk-UA"/>
          </a:p>
        </p:txBody>
      </p:sp>
      <p:sp>
        <p:nvSpPr>
          <p:cNvPr id="6" name="Номер слайда 5"/>
          <p:cNvSpPr>
            <a:spLocks noGrp="1"/>
          </p:cNvSpPr>
          <p:nvPr>
            <p:ph type="sldNum" sz="quarter" idx="12"/>
          </p:nvPr>
        </p:nvSpPr>
        <p:spPr/>
        <p:txBody>
          <a:bodyPr/>
          <a:lstStyle>
            <a:extLst/>
          </a:lstStyle>
          <a:p>
            <a:fld id="{448EDAD2-1347-4747-A168-58B22EE5B807}" type="slidenum">
              <a:rPr lang="uk-UA" smtClean="0"/>
              <a:t>‹#›</a:t>
            </a:fld>
            <a:endParaRPr lang="uk-UA"/>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Объект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7A8A3F91-018D-48A8-9E0B-A42274EB6A81}" type="datetimeFigureOut">
              <a:rPr lang="uk-UA" smtClean="0"/>
              <a:t>05.02.2025</a:t>
            </a:fld>
            <a:endParaRPr lang="uk-UA"/>
          </a:p>
        </p:txBody>
      </p:sp>
      <p:sp>
        <p:nvSpPr>
          <p:cNvPr id="6" name="Нижний колонтитул 5"/>
          <p:cNvSpPr>
            <a:spLocks noGrp="1"/>
          </p:cNvSpPr>
          <p:nvPr>
            <p:ph type="ftr" sz="quarter" idx="11"/>
          </p:nvPr>
        </p:nvSpPr>
        <p:spPr/>
        <p:txBody>
          <a:bodyPr/>
          <a:lstStyle>
            <a:extLst/>
          </a:lstStyle>
          <a:p>
            <a:endParaRPr lang="uk-UA"/>
          </a:p>
        </p:txBody>
      </p:sp>
      <p:sp>
        <p:nvSpPr>
          <p:cNvPr id="7" name="Номер слайда 6"/>
          <p:cNvSpPr>
            <a:spLocks noGrp="1"/>
          </p:cNvSpPr>
          <p:nvPr>
            <p:ph type="sldNum" sz="quarter" idx="12"/>
          </p:nvPr>
        </p:nvSpPr>
        <p:spPr/>
        <p:txBody>
          <a:bodyPr/>
          <a:lstStyle>
            <a:extLst/>
          </a:lstStyle>
          <a:p>
            <a:fld id="{448EDAD2-1347-4747-A168-58B22EE5B807}" type="slidenum">
              <a:rPr lang="uk-UA" smtClean="0"/>
              <a:t>‹#›</a:t>
            </a:fld>
            <a:endParaRPr lang="uk-UA"/>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7A8A3F91-018D-48A8-9E0B-A42274EB6A81}" type="datetimeFigureOut">
              <a:rPr lang="uk-UA" smtClean="0"/>
              <a:t>05.02.2025</a:t>
            </a:fld>
            <a:endParaRPr lang="uk-UA"/>
          </a:p>
        </p:txBody>
      </p:sp>
      <p:sp>
        <p:nvSpPr>
          <p:cNvPr id="8" name="Нижний колонтитул 7"/>
          <p:cNvSpPr>
            <a:spLocks noGrp="1"/>
          </p:cNvSpPr>
          <p:nvPr>
            <p:ph type="ftr" sz="quarter" idx="11"/>
          </p:nvPr>
        </p:nvSpPr>
        <p:spPr/>
        <p:txBody>
          <a:bodyPr/>
          <a:lstStyle>
            <a:extLst/>
          </a:lstStyle>
          <a:p>
            <a:endParaRPr lang="uk-UA"/>
          </a:p>
        </p:txBody>
      </p:sp>
      <p:sp>
        <p:nvSpPr>
          <p:cNvPr id="9" name="Номер слайда 8"/>
          <p:cNvSpPr>
            <a:spLocks noGrp="1"/>
          </p:cNvSpPr>
          <p:nvPr>
            <p:ph type="sldNum" sz="quarter" idx="12"/>
          </p:nvPr>
        </p:nvSpPr>
        <p:spPr/>
        <p:txBody>
          <a:bodyPr/>
          <a:lstStyle>
            <a:extLst/>
          </a:lstStyle>
          <a:p>
            <a:fld id="{448EDAD2-1347-4747-A168-58B22EE5B807}" type="slidenum">
              <a:rPr lang="uk-UA" smtClean="0"/>
              <a:t>‹#›</a:t>
            </a:fld>
            <a:endParaRPr lang="uk-U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fld id="{7A8A3F91-018D-48A8-9E0B-A42274EB6A81}" type="datetimeFigureOut">
              <a:rPr lang="uk-UA" smtClean="0"/>
              <a:t>05.02.2025</a:t>
            </a:fld>
            <a:endParaRPr lang="uk-UA"/>
          </a:p>
        </p:txBody>
      </p:sp>
      <p:sp>
        <p:nvSpPr>
          <p:cNvPr id="4" name="Нижний колонтитул 3"/>
          <p:cNvSpPr>
            <a:spLocks noGrp="1"/>
          </p:cNvSpPr>
          <p:nvPr>
            <p:ph type="ftr" sz="quarter" idx="11"/>
          </p:nvPr>
        </p:nvSpPr>
        <p:spPr/>
        <p:txBody>
          <a:bodyPr/>
          <a:lstStyle>
            <a:extLst/>
          </a:lstStyle>
          <a:p>
            <a:endParaRPr lang="uk-UA"/>
          </a:p>
        </p:txBody>
      </p:sp>
      <p:sp>
        <p:nvSpPr>
          <p:cNvPr id="5" name="Номер слайда 4"/>
          <p:cNvSpPr>
            <a:spLocks noGrp="1"/>
          </p:cNvSpPr>
          <p:nvPr>
            <p:ph type="sldNum" sz="quarter" idx="12"/>
          </p:nvPr>
        </p:nvSpPr>
        <p:spPr/>
        <p:txBody>
          <a:bodyPr/>
          <a:lstStyle>
            <a:extLst/>
          </a:lstStyle>
          <a:p>
            <a:fld id="{448EDAD2-1347-4747-A168-58B22EE5B807}" type="slidenum">
              <a:rPr lang="uk-UA" smtClean="0"/>
              <a:t>‹#›</a:t>
            </a:fld>
            <a:endParaRPr lang="uk-UA"/>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7A8A3F91-018D-48A8-9E0B-A42274EB6A81}" type="datetimeFigureOut">
              <a:rPr lang="uk-UA" smtClean="0"/>
              <a:t>05.02.2025</a:t>
            </a:fld>
            <a:endParaRPr lang="uk-UA"/>
          </a:p>
        </p:txBody>
      </p:sp>
      <p:sp>
        <p:nvSpPr>
          <p:cNvPr id="3" name="Нижний колонтитул 2"/>
          <p:cNvSpPr>
            <a:spLocks noGrp="1"/>
          </p:cNvSpPr>
          <p:nvPr>
            <p:ph type="ftr" sz="quarter" idx="11"/>
          </p:nvPr>
        </p:nvSpPr>
        <p:spPr/>
        <p:txBody>
          <a:bodyPr/>
          <a:lstStyle>
            <a:extLst/>
          </a:lstStyle>
          <a:p>
            <a:endParaRPr lang="uk-UA"/>
          </a:p>
        </p:txBody>
      </p:sp>
      <p:sp>
        <p:nvSpPr>
          <p:cNvPr id="4" name="Номер слайда 3"/>
          <p:cNvSpPr>
            <a:spLocks noGrp="1"/>
          </p:cNvSpPr>
          <p:nvPr>
            <p:ph type="sldNum" sz="quarter" idx="12"/>
          </p:nvPr>
        </p:nvSpPr>
        <p:spPr/>
        <p:txBody>
          <a:bodyPr/>
          <a:lstStyle>
            <a:extLst/>
          </a:lstStyle>
          <a:p>
            <a:fld id="{448EDAD2-1347-4747-A168-58B22EE5B807}" type="slidenum">
              <a:rPr lang="uk-UA" smtClean="0"/>
              <a:t>‹#›</a:t>
            </a:fld>
            <a:endParaRPr lang="uk-U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fld id="{7A8A3F91-018D-48A8-9E0B-A42274EB6A81}" type="datetimeFigureOut">
              <a:rPr lang="uk-UA" smtClean="0"/>
              <a:t>05.02.2025</a:t>
            </a:fld>
            <a:endParaRPr lang="uk-UA"/>
          </a:p>
        </p:txBody>
      </p:sp>
      <p:sp>
        <p:nvSpPr>
          <p:cNvPr id="6" name="Нижний колонтитул 5"/>
          <p:cNvSpPr>
            <a:spLocks noGrp="1"/>
          </p:cNvSpPr>
          <p:nvPr>
            <p:ph type="ftr" sz="quarter" idx="11"/>
          </p:nvPr>
        </p:nvSpPr>
        <p:spPr/>
        <p:txBody>
          <a:bodyPr/>
          <a:lstStyle>
            <a:extLst/>
          </a:lstStyle>
          <a:p>
            <a:endParaRPr lang="uk-UA"/>
          </a:p>
        </p:txBody>
      </p:sp>
      <p:sp>
        <p:nvSpPr>
          <p:cNvPr id="7" name="Номер слайда 6"/>
          <p:cNvSpPr>
            <a:spLocks noGrp="1"/>
          </p:cNvSpPr>
          <p:nvPr>
            <p:ph type="sldNum" sz="quarter" idx="12"/>
          </p:nvPr>
        </p:nvSpPr>
        <p:spPr/>
        <p:txBody>
          <a:bodyPr/>
          <a:lstStyle>
            <a:extLst/>
          </a:lstStyle>
          <a:p>
            <a:fld id="{448EDAD2-1347-4747-A168-58B22EE5B807}" type="slidenum">
              <a:rPr lang="uk-UA" smtClean="0"/>
              <a:t>‹#›</a:t>
            </a:fld>
            <a:endParaRPr lang="uk-U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fld id="{7A8A3F91-018D-48A8-9E0B-A42274EB6A81}" type="datetimeFigureOut">
              <a:rPr lang="uk-UA" smtClean="0"/>
              <a:t>05.02.2025</a:t>
            </a:fld>
            <a:endParaRPr lang="uk-UA"/>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uk-UA"/>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448EDAD2-1347-4747-A168-58B22EE5B807}" type="slidenum">
              <a:rPr lang="uk-UA" smtClean="0"/>
              <a:t>‹#›</a:t>
            </a:fld>
            <a:endParaRPr lang="uk-UA"/>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9" name="Полилиния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7A8A3F91-018D-48A8-9E0B-A42274EB6A81}" type="datetimeFigureOut">
              <a:rPr lang="uk-UA" smtClean="0"/>
              <a:t>05.02.2025</a:t>
            </a:fld>
            <a:endParaRPr lang="uk-UA"/>
          </a:p>
        </p:txBody>
      </p:sp>
      <p:sp>
        <p:nvSpPr>
          <p:cNvPr id="5" name="Нижний колонтитул 4"/>
          <p:cNvSpPr>
            <a:spLocks noGrp="1"/>
          </p:cNvSpPr>
          <p:nvPr>
            <p:ph type="ftr" sz="quarter" idx="11"/>
          </p:nvPr>
        </p:nvSpPr>
        <p:spPr/>
        <p:txBody>
          <a:bodyPr/>
          <a:lstStyle>
            <a:extLst/>
          </a:lstStyle>
          <a:p>
            <a:endParaRPr lang="uk-UA"/>
          </a:p>
        </p:txBody>
      </p:sp>
      <p:sp>
        <p:nvSpPr>
          <p:cNvPr id="6" name="Номер слайда 5"/>
          <p:cNvSpPr>
            <a:spLocks noGrp="1"/>
          </p:cNvSpPr>
          <p:nvPr>
            <p:ph type="sldNum" sz="quarter" idx="12"/>
          </p:nvPr>
        </p:nvSpPr>
        <p:spPr/>
        <p:txBody>
          <a:bodyPr/>
          <a:lstStyle>
            <a:extLst/>
          </a:lstStyle>
          <a:p>
            <a:fld id="{448EDAD2-1347-4747-A168-58B22EE5B807}" type="slidenum">
              <a:rPr lang="uk-UA" smtClean="0"/>
              <a:t>‹#›</a:t>
            </a:fld>
            <a:endParaRPr lang="uk-U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7A8A3F91-018D-48A8-9E0B-A42274EB6A81}" type="datetimeFigureOut">
              <a:rPr lang="uk-UA" smtClean="0"/>
              <a:t>05.02.2025</a:t>
            </a:fld>
            <a:endParaRPr lang="uk-UA"/>
          </a:p>
        </p:txBody>
      </p:sp>
      <p:sp>
        <p:nvSpPr>
          <p:cNvPr id="5" name="Нижний колонтитул 4"/>
          <p:cNvSpPr>
            <a:spLocks noGrp="1"/>
          </p:cNvSpPr>
          <p:nvPr>
            <p:ph type="ftr" sz="quarter" idx="11"/>
          </p:nvPr>
        </p:nvSpPr>
        <p:spPr/>
        <p:txBody>
          <a:bodyPr/>
          <a:lstStyle>
            <a:extLst/>
          </a:lstStyle>
          <a:p>
            <a:endParaRPr lang="uk-UA"/>
          </a:p>
        </p:txBody>
      </p:sp>
      <p:sp>
        <p:nvSpPr>
          <p:cNvPr id="6" name="Номер слайда 5"/>
          <p:cNvSpPr>
            <a:spLocks noGrp="1"/>
          </p:cNvSpPr>
          <p:nvPr>
            <p:ph type="sldNum" sz="quarter" idx="12"/>
          </p:nvPr>
        </p:nvSpPr>
        <p:spPr/>
        <p:txBody>
          <a:bodyPr/>
          <a:lstStyle>
            <a:extLst/>
          </a:lstStyle>
          <a:p>
            <a:fld id="{448EDAD2-1347-4747-A168-58B22EE5B807}" type="slidenum">
              <a:rPr lang="uk-UA" smtClean="0"/>
              <a:t>‹#›</a:t>
            </a:fld>
            <a:endParaRPr lang="uk-U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3" name="Полилиния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2" name="Полилиния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7A8A3F91-018D-48A8-9E0B-A42274EB6A81}" type="datetimeFigureOut">
              <a:rPr lang="uk-UA" smtClean="0"/>
              <a:t>05.02.2025</a:t>
            </a:fld>
            <a:endParaRPr lang="uk-UA"/>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uk-UA"/>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448EDAD2-1347-4747-A168-58B22EE5B807}" type="slidenum">
              <a:rPr lang="uk-UA" smtClean="0"/>
              <a:t>‹#›</a:t>
            </a:fld>
            <a:endParaRPr lang="uk-UA"/>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548681"/>
            <a:ext cx="7772400" cy="1872207"/>
          </a:xfrm>
        </p:spPr>
        <p:txBody>
          <a:bodyPr>
            <a:normAutofit fontScale="90000"/>
          </a:bodyPr>
          <a:lstStyle/>
          <a:p>
            <a:pPr algn="ctr"/>
            <a:r>
              <a:rPr lang="uk-UA" dirty="0" smtClean="0">
                <a:latin typeface="Times New Roman" pitchFamily="18" charset="0"/>
                <a:cs typeface="Times New Roman" pitchFamily="18" charset="0"/>
              </a:rPr>
              <a:t>Стилістичні можливості звертання, вставних слів і вставлених конструкцій</a:t>
            </a:r>
            <a:endParaRPr lang="uk-UA"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4788024" y="3611607"/>
            <a:ext cx="3670176" cy="1199704"/>
          </a:xfrm>
        </p:spPr>
        <p:txBody>
          <a:bodyPr>
            <a:normAutofit fontScale="92500" lnSpcReduction="10000"/>
          </a:bodyPr>
          <a:lstStyle/>
          <a:p>
            <a:pPr marR="0" lvl="0" algn="ctr">
              <a:lnSpc>
                <a:spcPct val="115000"/>
              </a:lnSpc>
              <a:spcBef>
                <a:spcPts val="0"/>
              </a:spcBef>
              <a:spcAft>
                <a:spcPts val="1000"/>
              </a:spcAft>
              <a:buClrTx/>
              <a:buSzTx/>
            </a:pPr>
            <a:r>
              <a:rPr lang="uk-UA" sz="1600" dirty="0">
                <a:solidFill>
                  <a:prstClr val="black"/>
                </a:solidFill>
                <a:latin typeface="Times New Roman"/>
                <a:ea typeface="Calibri"/>
                <a:cs typeface="Times New Roman"/>
              </a:rPr>
              <a:t>Кондратюк Людмила Олександрівна</a:t>
            </a:r>
          </a:p>
          <a:p>
            <a:pPr marR="0" lvl="0" algn="ctr">
              <a:lnSpc>
                <a:spcPct val="115000"/>
              </a:lnSpc>
              <a:spcBef>
                <a:spcPts val="0"/>
              </a:spcBef>
              <a:spcAft>
                <a:spcPts val="1000"/>
              </a:spcAft>
              <a:buClrTx/>
              <a:buSzTx/>
            </a:pPr>
            <a:r>
              <a:rPr lang="uk-UA" sz="1600" dirty="0">
                <a:solidFill>
                  <a:prstClr val="black"/>
                </a:solidFill>
                <a:latin typeface="Times New Roman"/>
                <a:ea typeface="Calibri"/>
                <a:cs typeface="Times New Roman"/>
              </a:rPr>
              <a:t>Вчитель української мови та літератури</a:t>
            </a:r>
          </a:p>
          <a:p>
            <a:pPr marR="0" lvl="0" algn="ctr">
              <a:lnSpc>
                <a:spcPct val="115000"/>
              </a:lnSpc>
              <a:spcBef>
                <a:spcPts val="0"/>
              </a:spcBef>
              <a:spcAft>
                <a:spcPts val="1000"/>
              </a:spcAft>
              <a:buClrTx/>
              <a:buSzTx/>
            </a:pPr>
            <a:r>
              <a:rPr lang="uk-UA" sz="1600" dirty="0">
                <a:solidFill>
                  <a:prstClr val="black"/>
                </a:solidFill>
                <a:latin typeface="Times New Roman"/>
                <a:ea typeface="Calibri"/>
                <a:cs typeface="Times New Roman"/>
              </a:rPr>
              <a:t>Вечірньої (змінної) школи № 20 м. Києва</a:t>
            </a:r>
            <a:endParaRPr lang="ru-RU" sz="1600" dirty="0">
              <a:solidFill>
                <a:prstClr val="black"/>
              </a:solidFill>
              <a:latin typeface="Calibri"/>
              <a:ea typeface="Calibri"/>
              <a:cs typeface="Times New Roman"/>
            </a:endParaRPr>
          </a:p>
          <a:p>
            <a:endParaRPr lang="uk-UA" dirty="0"/>
          </a:p>
        </p:txBody>
      </p:sp>
    </p:spTree>
    <p:extLst>
      <p:ext uri="{BB962C8B-B14F-4D97-AF65-F5344CB8AC3E}">
        <p14:creationId xmlns:p14="http://schemas.microsoft.com/office/powerpoint/2010/main" val="26431509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331640" y="836712"/>
            <a:ext cx="6624736" cy="48245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2323684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a:bodyPr>
          <a:lstStyle/>
          <a:p>
            <a:pPr marL="109728" indent="0" algn="just">
              <a:buNone/>
            </a:pPr>
            <a:r>
              <a:rPr lang="uk-UA" sz="2400" dirty="0" smtClean="0">
                <a:latin typeface="Times New Roman" pitchFamily="18" charset="0"/>
                <a:cs typeface="Times New Roman" pitchFamily="18" charset="0"/>
              </a:rPr>
              <a:t> 1. Зоря вечірня сходить над горою.  2. Майбутнє так часто сниться мені. 3. Жагуча пісня України пливе у даль немеркнучу століть. 4. Зірки ясні світять мені згори.  5. Гаї шумлять зеленими кронами дерев. 6. Трави в’януть під млосною спекою. 7. Сестра поспішала на роботу. 8. Добродій Лисенко придбав цікаву книгу.</a:t>
            </a:r>
            <a:endParaRPr lang="uk-UA" sz="2400" dirty="0">
              <a:latin typeface="Times New Roman" pitchFamily="18" charset="0"/>
              <a:cs typeface="Times New Roman" pitchFamily="18" charset="0"/>
            </a:endParaRPr>
          </a:p>
        </p:txBody>
      </p:sp>
      <p:sp>
        <p:nvSpPr>
          <p:cNvPr id="3" name="Заголовок 2"/>
          <p:cNvSpPr>
            <a:spLocks noGrp="1"/>
          </p:cNvSpPr>
          <p:nvPr>
            <p:ph type="title"/>
          </p:nvPr>
        </p:nvSpPr>
        <p:spPr/>
        <p:txBody>
          <a:bodyPr>
            <a:normAutofit/>
          </a:bodyPr>
          <a:lstStyle/>
          <a:p>
            <a:pPr algn="ctr"/>
            <a:r>
              <a:rPr lang="uk-UA" sz="2400" dirty="0" smtClean="0">
                <a:effectLst/>
                <a:latin typeface="Times New Roman" pitchFamily="18" charset="0"/>
                <a:cs typeface="Times New Roman" pitchFamily="18" charset="0"/>
              </a:rPr>
              <a:t>Перебудуйте речення так, щоб іменники у називному відмінку (підмети) стали звертанням</a:t>
            </a:r>
            <a:endParaRPr lang="uk-UA" sz="2400" dirty="0">
              <a:effectLst/>
              <a:latin typeface="Times New Roman" pitchFamily="18" charset="0"/>
              <a:cs typeface="Times New Roman" pitchFamily="18" charset="0"/>
            </a:endParaRPr>
          </a:p>
        </p:txBody>
      </p:sp>
    </p:spTree>
    <p:extLst>
      <p:ext uri="{BB962C8B-B14F-4D97-AF65-F5344CB8AC3E}">
        <p14:creationId xmlns:p14="http://schemas.microsoft.com/office/powerpoint/2010/main" val="2097474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5576" y="1481138"/>
            <a:ext cx="7632848" cy="452596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571340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1988840"/>
            <a:ext cx="8229600" cy="4018451"/>
          </a:xfrm>
        </p:spPr>
        <p:txBody>
          <a:bodyPr>
            <a:normAutofit/>
          </a:bodyPr>
          <a:lstStyle/>
          <a:p>
            <a:pPr marL="109728" indent="0" algn="just">
              <a:buNone/>
            </a:pPr>
            <a:r>
              <a:rPr lang="uk-UA" sz="1800" dirty="0" smtClean="0">
                <a:latin typeface="Times New Roman" pitchFamily="18" charset="0"/>
                <a:cs typeface="Times New Roman" pitchFamily="18" charset="0"/>
              </a:rPr>
              <a:t>1. </a:t>
            </a:r>
            <a:r>
              <a:rPr lang="uk-UA" sz="1800" dirty="0" err="1" smtClean="0">
                <a:latin typeface="Times New Roman" pitchFamily="18" charset="0"/>
                <a:cs typeface="Times New Roman" pitchFamily="18" charset="0"/>
              </a:rPr>
              <a:t>Світе</a:t>
            </a:r>
            <a:r>
              <a:rPr lang="uk-UA" sz="1800" dirty="0" smtClean="0">
                <a:latin typeface="Times New Roman" pitchFamily="18" charset="0"/>
                <a:cs typeface="Times New Roman" pitchFamily="18" charset="0"/>
              </a:rPr>
              <a:t> ясний! </a:t>
            </a:r>
            <a:r>
              <a:rPr lang="uk-UA" sz="1800" dirty="0" err="1" smtClean="0">
                <a:latin typeface="Times New Roman" pitchFamily="18" charset="0"/>
                <a:cs typeface="Times New Roman" pitchFamily="18" charset="0"/>
              </a:rPr>
              <a:t>Світе</a:t>
            </a:r>
            <a:r>
              <a:rPr lang="uk-UA" sz="1800" dirty="0" smtClean="0">
                <a:latin typeface="Times New Roman" pitchFamily="18" charset="0"/>
                <a:cs typeface="Times New Roman" pitchFamily="18" charset="0"/>
              </a:rPr>
              <a:t> тихий! </a:t>
            </a:r>
            <a:r>
              <a:rPr lang="uk-UA" sz="1800" dirty="0" err="1" smtClean="0">
                <a:latin typeface="Times New Roman" pitchFamily="18" charset="0"/>
                <a:cs typeface="Times New Roman" pitchFamily="18" charset="0"/>
              </a:rPr>
              <a:t>Світе</a:t>
            </a:r>
            <a:r>
              <a:rPr lang="uk-UA" sz="1800" dirty="0" smtClean="0">
                <a:latin typeface="Times New Roman" pitchFamily="18" charset="0"/>
                <a:cs typeface="Times New Roman" pitchFamily="18" charset="0"/>
              </a:rPr>
              <a:t> вольний, несповитий! За що ж тебе, </a:t>
            </a:r>
            <a:r>
              <a:rPr lang="uk-UA" sz="1800" dirty="0" err="1" smtClean="0">
                <a:latin typeface="Times New Roman" pitchFamily="18" charset="0"/>
                <a:cs typeface="Times New Roman" pitchFamily="18" charset="0"/>
              </a:rPr>
              <a:t>світе-брате</a:t>
            </a:r>
            <a:r>
              <a:rPr lang="uk-UA" sz="1800" dirty="0" smtClean="0">
                <a:latin typeface="Times New Roman" pitchFamily="18" charset="0"/>
                <a:cs typeface="Times New Roman" pitchFamily="18" charset="0"/>
              </a:rPr>
              <a:t>, в своїй добрій, теплі хаті </a:t>
            </a:r>
            <a:r>
              <a:rPr lang="uk-UA" sz="1800" dirty="0" err="1" smtClean="0">
                <a:latin typeface="Times New Roman" pitchFamily="18" charset="0"/>
                <a:cs typeface="Times New Roman" pitchFamily="18" charset="0"/>
              </a:rPr>
              <a:t>Оковано</a:t>
            </a:r>
            <a:r>
              <a:rPr lang="uk-UA" sz="1800" dirty="0" smtClean="0">
                <a:latin typeface="Times New Roman" pitchFamily="18" charset="0"/>
                <a:cs typeface="Times New Roman" pitchFamily="18" charset="0"/>
              </a:rPr>
              <a:t>, </a:t>
            </a:r>
            <a:r>
              <a:rPr lang="uk-UA" sz="1800" dirty="0" err="1" smtClean="0">
                <a:latin typeface="Times New Roman" pitchFamily="18" charset="0"/>
                <a:cs typeface="Times New Roman" pitchFamily="18" charset="0"/>
              </a:rPr>
              <a:t>омурано</a:t>
            </a:r>
            <a:r>
              <a:rPr lang="uk-UA" sz="1800" dirty="0" smtClean="0">
                <a:latin typeface="Times New Roman" pitchFamily="18" charset="0"/>
                <a:cs typeface="Times New Roman" pitchFamily="18" charset="0"/>
              </a:rPr>
              <a:t>. 2. Погибнеш, згинеш, Україно, Не стане знаку на землі, А ти пишалася колись в добрі і розкоші ! Вкраїно! </a:t>
            </a:r>
            <a:r>
              <a:rPr lang="uk-UA" sz="1800" dirty="0" err="1" smtClean="0">
                <a:latin typeface="Times New Roman" pitchFamily="18" charset="0"/>
                <a:cs typeface="Times New Roman" pitchFamily="18" charset="0"/>
              </a:rPr>
              <a:t>Вокресни</a:t>
            </a:r>
            <a:r>
              <a:rPr lang="uk-UA" sz="1800" dirty="0" smtClean="0">
                <a:latin typeface="Times New Roman" pitchFamily="18" charset="0"/>
                <a:cs typeface="Times New Roman" pitchFamily="18" charset="0"/>
              </a:rPr>
              <a:t>, мамо ! 3. Ой Дніпре мій, Дніпре, широкий та дужчий! Багато ти, батьку, у море носив Козацької крові; ще не понесеш, друже! 4. Місяцю мій ясний! З високого неба Сховайся за гору, бо світу не треба. Сховайся ж за гору; сховайся, мій друже, щоб не довелось На старість </a:t>
            </a:r>
            <a:r>
              <a:rPr lang="uk-UA" sz="1800" dirty="0" err="1" smtClean="0">
                <a:latin typeface="Times New Roman" pitchFamily="18" charset="0"/>
                <a:cs typeface="Times New Roman" pitchFamily="18" charset="0"/>
              </a:rPr>
              <a:t>заплакать</a:t>
            </a:r>
            <a:r>
              <a:rPr lang="uk-UA" sz="1800" dirty="0" smtClean="0">
                <a:latin typeface="Times New Roman" pitchFamily="18" charset="0"/>
                <a:cs typeface="Times New Roman" pitchFamily="18" charset="0"/>
              </a:rPr>
              <a:t>. 5. Чи спиш, чи чуєш, брате </a:t>
            </a:r>
            <a:r>
              <a:rPr lang="uk-UA" sz="1800" dirty="0" err="1" smtClean="0">
                <a:latin typeface="Times New Roman" pitchFamily="18" charset="0"/>
                <a:cs typeface="Times New Roman" pitchFamily="18" charset="0"/>
              </a:rPr>
              <a:t>Луже</a:t>
            </a:r>
            <a:r>
              <a:rPr lang="uk-UA" sz="1800" dirty="0" smtClean="0">
                <a:latin typeface="Times New Roman" pitchFamily="18" charset="0"/>
                <a:cs typeface="Times New Roman" pitchFamily="18" charset="0"/>
              </a:rPr>
              <a:t>? Хортице-сестро? 6. А тим часом із діброви Козак </a:t>
            </a:r>
            <a:r>
              <a:rPr lang="uk-UA" sz="1800" dirty="0" err="1" smtClean="0">
                <a:latin typeface="Times New Roman" pitchFamily="18" charset="0"/>
                <a:cs typeface="Times New Roman" pitchFamily="18" charset="0"/>
              </a:rPr>
              <a:t>виїджає</a:t>
            </a:r>
            <a:r>
              <a:rPr lang="uk-UA" sz="1800" dirty="0" smtClean="0">
                <a:latin typeface="Times New Roman" pitchFamily="18" charset="0"/>
                <a:cs typeface="Times New Roman" pitchFamily="18" charset="0"/>
              </a:rPr>
              <a:t>; Під ним коник вороненький Насилу ступає. «Ізнемігся, товаришу! Сьогодні </a:t>
            </a:r>
            <a:r>
              <a:rPr lang="uk-UA" sz="1800" dirty="0" err="1" smtClean="0">
                <a:latin typeface="Times New Roman" pitchFamily="18" charset="0"/>
                <a:cs typeface="Times New Roman" pitchFamily="18" charset="0"/>
              </a:rPr>
              <a:t>спочинем</a:t>
            </a:r>
            <a:r>
              <a:rPr lang="uk-UA" sz="1800" dirty="0" smtClean="0">
                <a:latin typeface="Times New Roman" pitchFamily="18" charset="0"/>
                <a:cs typeface="Times New Roman" pitchFamily="18" charset="0"/>
              </a:rPr>
              <a:t>. Швидше, коню, швидше, коню, Поспішай додому!» </a:t>
            </a:r>
            <a:endParaRPr lang="uk-UA" sz="1800" dirty="0">
              <a:latin typeface="Times New Roman" pitchFamily="18" charset="0"/>
              <a:cs typeface="Times New Roman" pitchFamily="18" charset="0"/>
            </a:endParaRPr>
          </a:p>
        </p:txBody>
      </p:sp>
      <p:sp>
        <p:nvSpPr>
          <p:cNvPr id="3" name="Заголовок 2"/>
          <p:cNvSpPr>
            <a:spLocks noGrp="1"/>
          </p:cNvSpPr>
          <p:nvPr>
            <p:ph type="title"/>
          </p:nvPr>
        </p:nvSpPr>
        <p:spPr/>
        <p:txBody>
          <a:bodyPr>
            <a:noAutofit/>
          </a:bodyPr>
          <a:lstStyle/>
          <a:p>
            <a:pPr algn="ctr"/>
            <a:r>
              <a:rPr lang="uk-UA" sz="1800" dirty="0" smtClean="0">
                <a:solidFill>
                  <a:schemeClr val="tx1"/>
                </a:solidFill>
                <a:effectLst/>
                <a:latin typeface="Times New Roman" pitchFamily="18" charset="0"/>
                <a:cs typeface="Times New Roman" pitchFamily="18" charset="0"/>
              </a:rPr>
              <a:t>Прочитайте речення з творів Т. Шевченка. З’ясуйте, як через образні (персоніфіковані) звертання передається зв’язком поета з рідною землею, світом, Усесвітом. Якого відтінку надають риторичні звертання його поезії? Як поетичний світ Т. Шевченка розкривається в звертанні?</a:t>
            </a:r>
            <a:endParaRPr lang="uk-UA" sz="1800" dirty="0">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5077331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lnSpcReduction="10000"/>
          </a:bodyPr>
          <a:lstStyle/>
          <a:p>
            <a:pPr algn="ctr"/>
            <a:r>
              <a:rPr lang="uk-UA" sz="1800" u="sng" dirty="0" smtClean="0">
                <a:latin typeface="Times New Roman" pitchFamily="18" charset="0"/>
                <a:cs typeface="Times New Roman" pitchFamily="18" charset="0"/>
              </a:rPr>
              <a:t>А.</a:t>
            </a:r>
            <a:r>
              <a:rPr lang="uk-UA" sz="1800" dirty="0" smtClean="0">
                <a:latin typeface="Times New Roman" pitchFamily="18" charset="0"/>
                <a:cs typeface="Times New Roman" pitchFamily="18" charset="0"/>
              </a:rPr>
              <a:t>  Вельмишановний Юрію Івановичу! Вельмишановні колеги! Я вважаю, що ця робота актуальна й цікава, у ній розглянуто важливі питання клініки, імунології та імуногенетики туберкульозу. Вона розвиває новий напрям у фтизіатрії, що має велике майбутнє.</a:t>
            </a:r>
          </a:p>
          <a:p>
            <a:pPr algn="ctr"/>
            <a:endParaRPr lang="uk-UA" sz="1800" dirty="0">
              <a:latin typeface="Times New Roman" pitchFamily="18" charset="0"/>
              <a:cs typeface="Times New Roman" pitchFamily="18" charset="0"/>
            </a:endParaRPr>
          </a:p>
          <a:p>
            <a:pPr algn="ctr"/>
            <a:r>
              <a:rPr lang="uk-UA" sz="1800" u="sng" dirty="0" smtClean="0">
                <a:latin typeface="Times New Roman" pitchFamily="18" charset="0"/>
                <a:cs typeface="Times New Roman" pitchFamily="18" charset="0"/>
              </a:rPr>
              <a:t>Б</a:t>
            </a:r>
            <a:r>
              <a:rPr lang="uk-UA" sz="1800" dirty="0" smtClean="0">
                <a:latin typeface="Times New Roman" pitchFamily="18" charset="0"/>
                <a:cs typeface="Times New Roman" pitchFamily="18" charset="0"/>
              </a:rPr>
              <a:t>.  Рідна Оленко, ти одержиш мого листа 28-29 –го цього місяця. То будуть сумні, болючі дні. З усією щирістю, що є в моєму серці, поділяю твій сум і твою недолю і не можу знайти жодного слова втіхи, бо сам ніколи її не знав. Та чи й є воно, те цілюще слово</a:t>
            </a:r>
            <a:r>
              <a:rPr lang="uk-UA" sz="1800" i="1" dirty="0" smtClean="0">
                <a:latin typeface="Times New Roman" pitchFamily="18" charset="0"/>
                <a:cs typeface="Times New Roman" pitchFamily="18" charset="0"/>
              </a:rPr>
              <a:t>! (Гр. Тютюнник)</a:t>
            </a:r>
          </a:p>
          <a:p>
            <a:pPr algn="ctr"/>
            <a:endParaRPr lang="uk-UA" sz="1800" i="1" dirty="0" smtClean="0">
              <a:latin typeface="Times New Roman" pitchFamily="18" charset="0"/>
              <a:cs typeface="Times New Roman" pitchFamily="18" charset="0"/>
            </a:endParaRPr>
          </a:p>
          <a:p>
            <a:pPr algn="ctr"/>
            <a:r>
              <a:rPr lang="uk-UA" sz="1800" dirty="0" smtClean="0">
                <a:latin typeface="Times New Roman" pitchFamily="18" charset="0"/>
                <a:cs typeface="Times New Roman" pitchFamily="18" charset="0"/>
              </a:rPr>
              <a:t>В.  Бідно волошко, чому ти в житі,</a:t>
            </a:r>
          </a:p>
          <a:p>
            <a:pPr marL="109728" indent="0" algn="ctr">
              <a:buNone/>
            </a:pPr>
            <a:r>
              <a:rPr lang="uk-UA" sz="1800" dirty="0" smtClean="0">
                <a:latin typeface="Times New Roman" pitchFamily="18" charset="0"/>
                <a:cs typeface="Times New Roman" pitchFamily="18" charset="0"/>
              </a:rPr>
              <a:t>А не на клумбі волієш рости?</a:t>
            </a:r>
          </a:p>
          <a:p>
            <a:pPr marL="109728" indent="0" algn="ctr">
              <a:buNone/>
            </a:pPr>
            <a:r>
              <a:rPr lang="uk-UA" sz="1800" dirty="0" smtClean="0">
                <a:latin typeface="Times New Roman" pitchFamily="18" charset="0"/>
                <a:cs typeface="Times New Roman" pitchFamily="18" charset="0"/>
              </a:rPr>
              <a:t>Чом не схвильовано слухаєш ти,</a:t>
            </a:r>
          </a:p>
          <a:p>
            <a:pPr marL="109728" indent="0" algn="ctr">
              <a:buNone/>
            </a:pPr>
            <a:r>
              <a:rPr lang="uk-UA" sz="1800" dirty="0" smtClean="0">
                <a:latin typeface="Times New Roman" pitchFamily="18" charset="0"/>
                <a:cs typeface="Times New Roman" pitchFamily="18" charset="0"/>
              </a:rPr>
              <a:t>Як хлібороби </a:t>
            </a:r>
            <a:r>
              <a:rPr lang="uk-UA" sz="1800" dirty="0" err="1" smtClean="0">
                <a:latin typeface="Times New Roman" pitchFamily="18" charset="0"/>
                <a:cs typeface="Times New Roman" pitchFamily="18" charset="0"/>
              </a:rPr>
              <a:t>кленуть</a:t>
            </a:r>
            <a:r>
              <a:rPr lang="uk-UA" sz="1800" dirty="0" smtClean="0">
                <a:latin typeface="Times New Roman" pitchFamily="18" charset="0"/>
                <a:cs typeface="Times New Roman" pitchFamily="18" charset="0"/>
              </a:rPr>
              <a:t> працьовиті</a:t>
            </a:r>
          </a:p>
          <a:p>
            <a:pPr marL="109728" indent="0" algn="ctr">
              <a:buNone/>
            </a:pPr>
            <a:r>
              <a:rPr lang="uk-UA" sz="1800" dirty="0" smtClean="0">
                <a:latin typeface="Times New Roman" pitchFamily="18" charset="0"/>
                <a:cs typeface="Times New Roman" pitchFamily="18" charset="0"/>
              </a:rPr>
              <a:t>Квіти, що вміють так гарно цвісти?  </a:t>
            </a:r>
          </a:p>
          <a:p>
            <a:pPr marL="109728" indent="0" algn="ctr">
              <a:buNone/>
            </a:pPr>
            <a:r>
              <a:rPr lang="uk-UA" sz="1800" i="1" dirty="0">
                <a:latin typeface="Times New Roman" pitchFamily="18" charset="0"/>
                <a:cs typeface="Times New Roman" pitchFamily="18" charset="0"/>
              </a:rPr>
              <a:t> </a:t>
            </a:r>
            <a:r>
              <a:rPr lang="uk-UA" sz="1800" i="1" dirty="0" smtClean="0">
                <a:latin typeface="Times New Roman" pitchFamily="18" charset="0"/>
                <a:cs typeface="Times New Roman" pitchFamily="18" charset="0"/>
              </a:rPr>
              <a:t>                (М. Рильський)</a:t>
            </a:r>
            <a:endParaRPr lang="uk-UA" sz="1800" i="1" dirty="0">
              <a:latin typeface="Times New Roman" pitchFamily="18" charset="0"/>
              <a:cs typeface="Times New Roman" pitchFamily="18" charset="0"/>
            </a:endParaRPr>
          </a:p>
        </p:txBody>
      </p:sp>
      <p:sp>
        <p:nvSpPr>
          <p:cNvPr id="3" name="Заголовок 2"/>
          <p:cNvSpPr>
            <a:spLocks noGrp="1"/>
          </p:cNvSpPr>
          <p:nvPr>
            <p:ph type="title"/>
          </p:nvPr>
        </p:nvSpPr>
        <p:spPr/>
        <p:txBody>
          <a:bodyPr>
            <a:normAutofit/>
          </a:bodyPr>
          <a:lstStyle/>
          <a:p>
            <a:pPr algn="ctr"/>
            <a:r>
              <a:rPr lang="uk-UA" sz="1800" dirty="0" smtClean="0">
                <a:solidFill>
                  <a:schemeClr val="tx1"/>
                </a:solidFill>
                <a:effectLst/>
                <a:latin typeface="Times New Roman" pitchFamily="18" charset="0"/>
                <a:cs typeface="Times New Roman" pitchFamily="18" charset="0"/>
              </a:rPr>
              <a:t>Прочитайте тексти. Чим відрізняється звертання в різних стилях мови?</a:t>
            </a:r>
            <a:endParaRPr lang="uk-UA" sz="1800" dirty="0">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812140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31640" y="836712"/>
            <a:ext cx="6696743" cy="476001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6517125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5616" y="908720"/>
            <a:ext cx="6840760" cy="509838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9532223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a:bodyPr>
          <a:lstStyle/>
          <a:p>
            <a:pPr marL="109728" indent="0" algn="just">
              <a:buNone/>
            </a:pPr>
            <a:r>
              <a:rPr lang="uk-UA" sz="1600" dirty="0" smtClean="0">
                <a:latin typeface="Times New Roman" pitchFamily="18" charset="0"/>
                <a:cs typeface="Times New Roman" pitchFamily="18" charset="0"/>
              </a:rPr>
              <a:t> </a:t>
            </a:r>
            <a:r>
              <a:rPr lang="uk-UA" sz="2400" dirty="0" smtClean="0">
                <a:latin typeface="Times New Roman" pitchFamily="18" charset="0"/>
                <a:cs typeface="Times New Roman" pitchFamily="18" charset="0"/>
              </a:rPr>
              <a:t>1. Правда нас тікало небагато всього сім душ.  2. </a:t>
            </a:r>
            <a:r>
              <a:rPr lang="uk-UA" sz="2400" dirty="0" err="1" smtClean="0">
                <a:latin typeface="Times New Roman" pitchFamily="18" charset="0"/>
                <a:cs typeface="Times New Roman" pitchFamily="18" charset="0"/>
              </a:rPr>
              <a:t>Піня</a:t>
            </a:r>
            <a:r>
              <a:rPr lang="uk-UA" sz="2400" dirty="0" smtClean="0">
                <a:latin typeface="Times New Roman" pitchFamily="18" charset="0"/>
                <a:cs typeface="Times New Roman" pitchFamily="18" charset="0"/>
              </a:rPr>
              <a:t> звичайно стояв собі тихенько де-небудь лагідно і несміливо посміхався. 3. Я думаю це походило з його кудластих сірих брів і настовбурчених вусів. 4. Власне немалу роль грало те що ми помилились і закопались не в тому напрямі що треба. 5. Через це ми по-перше наткнулись на сипкий ґрунт який міг щохвилини </a:t>
            </a:r>
            <a:r>
              <a:rPr lang="uk-UA" sz="2400" dirty="0" err="1" smtClean="0">
                <a:latin typeface="Times New Roman" pitchFamily="18" charset="0"/>
                <a:cs typeface="Times New Roman" pitchFamily="18" charset="0"/>
              </a:rPr>
              <a:t>засипать</a:t>
            </a:r>
            <a:r>
              <a:rPr lang="uk-UA" sz="2400" dirty="0" smtClean="0">
                <a:latin typeface="Times New Roman" pitchFamily="18" charset="0"/>
                <a:cs typeface="Times New Roman" pitchFamily="18" charset="0"/>
              </a:rPr>
              <a:t> нас. 6. А по-друге несподівано для себе вилізли майже нагору. 7. Так справа й застигла і здавалось без надії хутко просунутись далі. 8. Ось як була поставлена справа.  І треба сказати не дуже було багато надій вивести її на бажану нам путь (</a:t>
            </a:r>
            <a:r>
              <a:rPr lang="uk-UA" sz="2400" i="1" dirty="0">
                <a:latin typeface="Times New Roman" pitchFamily="18" charset="0"/>
                <a:cs typeface="Times New Roman" pitchFamily="18" charset="0"/>
              </a:rPr>
              <a:t> </a:t>
            </a:r>
            <a:r>
              <a:rPr lang="uk-UA" sz="2400" i="1" dirty="0" smtClean="0">
                <a:latin typeface="Times New Roman" pitchFamily="18" charset="0"/>
                <a:cs typeface="Times New Roman" pitchFamily="18" charset="0"/>
              </a:rPr>
              <a:t>З тв. В. Винниченка).</a:t>
            </a:r>
            <a:endParaRPr lang="uk-UA" sz="2400" dirty="0">
              <a:latin typeface="Times New Roman" pitchFamily="18" charset="0"/>
              <a:cs typeface="Times New Roman" pitchFamily="18" charset="0"/>
            </a:endParaRPr>
          </a:p>
        </p:txBody>
      </p:sp>
      <p:sp>
        <p:nvSpPr>
          <p:cNvPr id="3" name="Заголовок 2"/>
          <p:cNvSpPr>
            <a:spLocks noGrp="1"/>
          </p:cNvSpPr>
          <p:nvPr>
            <p:ph type="title"/>
          </p:nvPr>
        </p:nvSpPr>
        <p:spPr>
          <a:xfrm>
            <a:off x="457200" y="274638"/>
            <a:ext cx="8229600" cy="706090"/>
          </a:xfrm>
        </p:spPr>
        <p:txBody>
          <a:bodyPr>
            <a:normAutofit/>
          </a:bodyPr>
          <a:lstStyle/>
          <a:p>
            <a:pPr algn="ctr"/>
            <a:r>
              <a:rPr lang="uk-UA" sz="2000" dirty="0" smtClean="0">
                <a:solidFill>
                  <a:schemeClr val="tx1"/>
                </a:solidFill>
                <a:effectLst/>
                <a:latin typeface="Times New Roman" pitchFamily="18" charset="0"/>
                <a:cs typeface="Times New Roman" pitchFamily="18" charset="0"/>
              </a:rPr>
              <a:t>Перепишіть, ставлячи, де треба, розділові знаки. Підкресліть вставні слова і речення.</a:t>
            </a:r>
            <a:endParaRPr lang="uk-UA" sz="2000" dirty="0">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2935283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3874442"/>
          </a:xfrm>
        </p:spPr>
        <p:txBody>
          <a:bodyPr/>
          <a:lstStyle/>
          <a:p>
            <a:pPr algn="ctr"/>
            <a:r>
              <a:rPr lang="uk-UA" sz="5400" dirty="0" smtClean="0"/>
              <a:t>Домашнє завдання</a:t>
            </a:r>
            <a:r>
              <a:rPr lang="uk-UA" dirty="0" smtClean="0"/>
              <a:t>:</a:t>
            </a:r>
            <a:br>
              <a:rPr lang="uk-UA" dirty="0" smtClean="0"/>
            </a:br>
            <a:r>
              <a:rPr lang="uk-UA" sz="2400" b="0" dirty="0" smtClean="0">
                <a:solidFill>
                  <a:schemeClr val="tx1"/>
                </a:solidFill>
                <a:effectLst/>
                <a:latin typeface="Times New Roman" pitchFamily="18" charset="0"/>
                <a:cs typeface="Times New Roman" pitchFamily="18" charset="0"/>
              </a:rPr>
              <a:t>скласти тестові завдання до теми « Стилістичні можливості звертання, вставних слів  та вставлених конструкцій»</a:t>
            </a:r>
            <a:endParaRPr lang="uk-UA" dirty="0"/>
          </a:p>
        </p:txBody>
      </p:sp>
    </p:spTree>
    <p:extLst>
      <p:ext uri="{BB962C8B-B14F-4D97-AF65-F5344CB8AC3E}">
        <p14:creationId xmlns:p14="http://schemas.microsoft.com/office/powerpoint/2010/main" val="16652580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11560" y="476672"/>
            <a:ext cx="7920880" cy="553042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5995714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Неоромантичні, символістські тенденції у творчості О</Template>
  <TotalTime>152</TotalTime>
  <Words>637</Words>
  <Application>Microsoft Office PowerPoint</Application>
  <PresentationFormat>Экран (4:3)</PresentationFormat>
  <Paragraphs>22</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Открытая</vt:lpstr>
      <vt:lpstr>Стилістичні можливості звертання, вставних слів і вставлених конструкцій</vt:lpstr>
      <vt:lpstr>Презентация PowerPoint</vt:lpstr>
      <vt:lpstr>Перебудуйте речення так, щоб іменники у називному відмінку (підмети) стали звертанням</vt:lpstr>
      <vt:lpstr>Презентация PowerPoint</vt:lpstr>
      <vt:lpstr>Прочитайте речення з творів Т. Шевченка. З’ясуйте, як через образні (персоніфіковані) звертання передається зв’язком поета з рідною землею, світом, Усесвітом. Якого відтінку надають риторичні звертання його поезії? Як поетичний світ Т. Шевченка розкривається в звертанні?</vt:lpstr>
      <vt:lpstr>Прочитайте тексти. Чим відрізняється звертання в різних стилях мови?</vt:lpstr>
      <vt:lpstr>Презентация PowerPoint</vt:lpstr>
      <vt:lpstr>Презентация PowerPoint</vt:lpstr>
      <vt:lpstr>Перепишіть, ставлячи, де треба, розділові знаки. Підкресліть вставні слова і речення.</vt:lpstr>
      <vt:lpstr>Домашнє завдання: скласти тестові завдання до теми « Стилістичні можливості звертання, вставних слів  та вставлених конструкцій»</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Людмила Кондратюк</dc:creator>
  <cp:lastModifiedBy>Людмила Кондратюк</cp:lastModifiedBy>
  <cp:revision>11</cp:revision>
  <dcterms:created xsi:type="dcterms:W3CDTF">2025-02-05T10:34:07Z</dcterms:created>
  <dcterms:modified xsi:type="dcterms:W3CDTF">2025-02-05T13:51:44Z</dcterms:modified>
</cp:coreProperties>
</file>