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25DA-752F-4B84-9E49-5843D5F93D8E}" type="datetimeFigureOut">
              <a:rPr lang="uk-UA" smtClean="0"/>
              <a:t>24.10.2024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9AC7F-C97A-4BE9-BCDC-74AC7C689D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25DA-752F-4B84-9E49-5843D5F93D8E}" type="datetimeFigureOut">
              <a:rPr lang="uk-UA" smtClean="0"/>
              <a:t>24.10.2024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9AC7F-C97A-4BE9-BCDC-74AC7C689D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25DA-752F-4B84-9E49-5843D5F93D8E}" type="datetimeFigureOut">
              <a:rPr lang="uk-UA" smtClean="0"/>
              <a:t>24.10.2024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9AC7F-C97A-4BE9-BCDC-74AC7C689D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25DA-752F-4B84-9E49-5843D5F93D8E}" type="datetimeFigureOut">
              <a:rPr lang="uk-UA" smtClean="0"/>
              <a:t>24.10.2024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9AC7F-C97A-4BE9-BCDC-74AC7C689D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25DA-752F-4B84-9E49-5843D5F93D8E}" type="datetimeFigureOut">
              <a:rPr lang="uk-UA" smtClean="0"/>
              <a:t>24.10.2024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9AC7F-C97A-4BE9-BCDC-74AC7C689D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25DA-752F-4B84-9E49-5843D5F93D8E}" type="datetimeFigureOut">
              <a:rPr lang="uk-UA" smtClean="0"/>
              <a:t>24.10.2024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9AC7F-C97A-4BE9-BCDC-74AC7C689D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25DA-752F-4B84-9E49-5843D5F93D8E}" type="datetimeFigureOut">
              <a:rPr lang="uk-UA" smtClean="0"/>
              <a:t>24.10.2024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9AC7F-C97A-4BE9-BCDC-74AC7C689D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25DA-752F-4B84-9E49-5843D5F93D8E}" type="datetimeFigureOut">
              <a:rPr lang="uk-UA" smtClean="0"/>
              <a:t>24.10.2024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9AC7F-C97A-4BE9-BCDC-74AC7C689D81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25DA-752F-4B84-9E49-5843D5F93D8E}" type="datetimeFigureOut">
              <a:rPr lang="uk-UA" smtClean="0"/>
              <a:t>24.10.2024</a:t>
            </a:fld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9E9AC7F-C97A-4BE9-BCDC-74AC7C689D81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25DA-752F-4B84-9E49-5843D5F93D8E}" type="datetimeFigureOut">
              <a:rPr lang="uk-UA" smtClean="0"/>
              <a:t>24.10.2024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9AC7F-C97A-4BE9-BCDC-74AC7C689D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A25DA-752F-4B84-9E49-5843D5F93D8E}" type="datetimeFigureOut">
              <a:rPr lang="uk-UA" smtClean="0"/>
              <a:t>24.10.2024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9AC7F-C97A-4BE9-BCDC-74AC7C689D8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69E9AC7F-C97A-4BE9-BCDC-74AC7C689D81}" type="slidenum">
              <a:rPr lang="uk-UA" smtClean="0"/>
              <a:t>‹#›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999A25DA-752F-4B84-9E49-5843D5F93D8E}" type="datetimeFigureOut">
              <a:rPr lang="uk-UA" smtClean="0"/>
              <a:t>24.10.2024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905001"/>
            <a:ext cx="7546032" cy="1812032"/>
          </a:xfrm>
        </p:spPr>
        <p:txBody>
          <a:bodyPr/>
          <a:lstStyle/>
          <a:p>
            <a:pPr algn="ctr"/>
            <a:r>
              <a:rPr lang="uk-UA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Стилістичні особливості фразеологізмів</a:t>
            </a:r>
            <a:endParaRPr lang="uk-UA" sz="5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85800" y="5157192"/>
            <a:ext cx="6461760" cy="1008112"/>
          </a:xfrm>
        </p:spPr>
        <p:txBody>
          <a:bodyPr/>
          <a:lstStyle/>
          <a:p>
            <a:pPr lvl="0" algn="ctr">
              <a:spcBef>
                <a:spcPts val="0"/>
              </a:spcBef>
              <a:buClrTx/>
            </a:pPr>
            <a:r>
              <a:rPr lang="uk-UA" sz="1400" b="1" dirty="0">
                <a:solidFill>
                  <a:prstClr val="black"/>
                </a:solidFill>
                <a:latin typeface="Times New Roman"/>
                <a:ea typeface="Calibri"/>
              </a:rPr>
              <a:t>Кондратюк Людмила Олександрівна</a:t>
            </a:r>
          </a:p>
          <a:p>
            <a:pPr lvl="0" algn="ctr">
              <a:spcBef>
                <a:spcPts val="0"/>
              </a:spcBef>
              <a:buClrTx/>
            </a:pPr>
            <a:r>
              <a:rPr lang="uk-UA" sz="1400" b="1" dirty="0">
                <a:solidFill>
                  <a:prstClr val="black"/>
                </a:solidFill>
                <a:latin typeface="Times New Roman"/>
                <a:ea typeface="Calibri"/>
              </a:rPr>
              <a:t>Вчитель української мови та літератури</a:t>
            </a:r>
          </a:p>
          <a:p>
            <a:pPr lvl="0" algn="ctr">
              <a:spcBef>
                <a:spcPts val="0"/>
              </a:spcBef>
              <a:buClrTx/>
            </a:pPr>
            <a:r>
              <a:rPr lang="uk-UA" sz="1400" b="1" dirty="0">
                <a:solidFill>
                  <a:prstClr val="black"/>
                </a:solidFill>
                <a:latin typeface="Times New Roman"/>
                <a:ea typeface="Calibri"/>
              </a:rPr>
              <a:t>Вечірньої (змінної) школи № 20 м. Києва</a:t>
            </a:r>
            <a:endParaRPr lang="uk-UA" sz="1400" dirty="0">
              <a:solidFill>
                <a:prstClr val="black"/>
              </a:solidFill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46358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620000" cy="4018458"/>
          </a:xfrm>
        </p:spPr>
        <p:txBody>
          <a:bodyPr/>
          <a:lstStyle/>
          <a:p>
            <a:pPr algn="ctr"/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Визначте, які з поданих словосполучень є фразеологічними.</a:t>
            </a:r>
            <a:b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Засипаний піском часу,  синя даль,  оповитий  серпанком загадковості, синій птах,  не своїм голосом, чарівним голосом,  ховати голову в пісок, приховувати задавнену тривогу.</a:t>
            </a:r>
            <a:endParaRPr lang="uk-UA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273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7859216" cy="6140152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endParaRPr lang="uk-UA" sz="2000" b="1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endParaRPr lang="uk-UA" sz="20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endParaRPr lang="uk-UA" sz="2000" b="1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endParaRPr lang="uk-UA" sz="20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r>
              <a:rPr lang="uk-UA" sz="2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Фразеологізм</a:t>
            </a:r>
            <a:r>
              <a:rPr lang="uk-UA" sz="2000" b="1" dirty="0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 — це стійке за складом, лексично неподільне і цілісне за значенням словосполучення (речення), яке виконує функцію 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окремої  словникової одиниці. </a:t>
            </a:r>
          </a:p>
          <a:p>
            <a:pPr marL="114300" indent="0" algn="ctr">
              <a:buNone/>
            </a:pPr>
            <a:r>
              <a:rPr lang="uk-UA" sz="2000" b="1" dirty="0" err="1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Значення </a:t>
            </a:r>
            <a:r>
              <a:rPr lang="uk-UA" sz="20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фразеол</a:t>
            </a:r>
            <a:r>
              <a:rPr lang="uk-UA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огізму</a:t>
            </a:r>
            <a:r>
              <a:rPr lang="uk-UA" sz="2000" b="1" dirty="0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 не завжди співпадає із значенням окремих слів, що входять до його складу.</a:t>
            </a:r>
          </a:p>
          <a:p>
            <a:pPr marL="114300" indent="0" algn="ctr">
              <a:buNone/>
            </a:pPr>
            <a:endParaRPr lang="uk-UA" sz="2000" b="1" dirty="0" smtClean="0">
              <a:solidFill>
                <a:srgbClr val="4E4E3F"/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r>
              <a:rPr lang="uk-UA" sz="2000" i="1" dirty="0" smtClean="0">
                <a:latin typeface="Times New Roman" pitchFamily="18" charset="0"/>
                <a:cs typeface="Times New Roman" pitchFamily="18" charset="0"/>
              </a:rPr>
              <a:t>Бити байдики, пекти раків, милити чуба, плести химери</a:t>
            </a:r>
            <a:endParaRPr lang="uk-UA"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095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Фразеологізми поділяються на три групи:</a:t>
            </a:r>
            <a:endParaRPr lang="uk-U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268760"/>
            <a:ext cx="7753672" cy="5132040"/>
          </a:xfrm>
        </p:spPr>
        <p:txBody>
          <a:bodyPr>
            <a:normAutofit/>
          </a:bodyPr>
          <a:lstStyle/>
          <a:p>
            <a:pPr algn="ctr">
              <a:buFontTx/>
              <a:buChar char="-"/>
            </a:pPr>
            <a:r>
              <a:rPr lang="uk-UA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Фразеологічні зрощення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- одиниці, у яких цілісне значення не вмотивоване, тобто воно не випливає із значень його компонентів: </a:t>
            </a:r>
          </a:p>
          <a:p>
            <a:pPr marL="114300" indent="0" algn="ctr">
              <a:buNone/>
            </a:pP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>пекти раків, бити байдики.</a:t>
            </a:r>
            <a:endParaRPr lang="uk-UA" sz="1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uk-UA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Фразеологічні єдності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– одиниці, у яких цілісне значення певною мірою вмотивоване переносним значенням їхніх компонентів:</a:t>
            </a:r>
          </a:p>
          <a:p>
            <a:pPr marL="114300" indent="0" algn="ctr">
              <a:buNone/>
            </a:pP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>вітер в кишенях свистить, кров з молоком, робити з мухи слона.</a:t>
            </a:r>
            <a:endParaRPr lang="uk-UA" sz="1800" i="1" dirty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Clr>
                <a:srgbClr val="A9A57C"/>
              </a:buClr>
              <a:buFontTx/>
              <a:buChar char="-"/>
            </a:pPr>
            <a:r>
              <a:rPr lang="uk-UA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Фразеологічні сполучення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1800" dirty="0">
                <a:solidFill>
                  <a:srgbClr val="2F2B20"/>
                </a:solidFill>
                <a:latin typeface="Times New Roman" pitchFamily="18" charset="0"/>
                <a:cs typeface="Times New Roman" pitchFamily="18" charset="0"/>
              </a:rPr>
              <a:t>одиниці, у яких цілісне значення певною мірою вмотивоване </a:t>
            </a:r>
            <a:r>
              <a:rPr lang="uk-UA" sz="1800" dirty="0" smtClean="0">
                <a:solidFill>
                  <a:srgbClr val="2F2B20"/>
                </a:solidFill>
                <a:latin typeface="Times New Roman" pitchFamily="18" charset="0"/>
                <a:cs typeface="Times New Roman" pitchFamily="18" charset="0"/>
              </a:rPr>
              <a:t>прямим </a:t>
            </a:r>
            <a:r>
              <a:rPr lang="uk-UA" sz="1800" dirty="0">
                <a:solidFill>
                  <a:srgbClr val="2F2B20"/>
                </a:solidFill>
                <a:latin typeface="Times New Roman" pitchFamily="18" charset="0"/>
                <a:cs typeface="Times New Roman" pitchFamily="18" charset="0"/>
              </a:rPr>
              <a:t>значенням їхніх компонентів</a:t>
            </a:r>
            <a:r>
              <a:rPr lang="uk-UA" sz="1800" dirty="0" smtClean="0">
                <a:solidFill>
                  <a:srgbClr val="2F2B2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14300" lvl="0" indent="0" algn="ctr">
              <a:buClr>
                <a:srgbClr val="A9A57C"/>
              </a:buClr>
              <a:buNone/>
            </a:pPr>
            <a:r>
              <a:rPr lang="uk-UA" sz="1800" i="1" dirty="0">
                <a:solidFill>
                  <a:srgbClr val="2F2B2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uk-UA" sz="1800" i="1" dirty="0" smtClean="0">
                <a:solidFill>
                  <a:srgbClr val="2F2B20"/>
                </a:solidFill>
                <a:latin typeface="Times New Roman" pitchFamily="18" charset="0"/>
                <a:cs typeface="Times New Roman" pitchFamily="18" charset="0"/>
              </a:rPr>
              <a:t>ерегти як зіницю ока, зачепити інтереси, глупа ніч.</a:t>
            </a:r>
          </a:p>
          <a:p>
            <a:pPr marL="114300" lvl="0" indent="0" algn="ctr">
              <a:buClr>
                <a:srgbClr val="A9A57C"/>
              </a:buClr>
              <a:buNone/>
            </a:pPr>
            <a:endParaRPr lang="uk-UA" sz="1800" i="1" dirty="0" smtClean="0">
              <a:solidFill>
                <a:srgbClr val="2F2B2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lvl="0" indent="0" algn="just">
              <a:buClr>
                <a:srgbClr val="A9A57C"/>
              </a:buClr>
              <a:buNone/>
            </a:pPr>
            <a:r>
              <a:rPr lang="uk-UA" sz="1800" dirty="0" smtClean="0">
                <a:solidFill>
                  <a:srgbClr val="2F2B20"/>
                </a:solidFill>
                <a:latin typeface="Times New Roman" pitchFamily="18" charset="0"/>
                <a:cs typeface="Times New Roman" pitchFamily="18" charset="0"/>
              </a:rPr>
              <a:t>Окрему групу становлять  </a:t>
            </a:r>
            <a:r>
              <a:rPr lang="uk-UA" sz="1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фразеологічні вислови,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у яких слова більшою мірою зберігають своє індивідуальне значення: </a:t>
            </a: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>незлим тихим словом, мати велике значення, вовків боятися.</a:t>
            </a:r>
          </a:p>
          <a:p>
            <a:pPr marL="114300" lvl="0" indent="0" algn="just">
              <a:buClr>
                <a:srgbClr val="A9A57C"/>
              </a:buClr>
              <a:buNone/>
            </a:pPr>
            <a:r>
              <a:rPr lang="uk-UA" sz="18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 фразеологічних висловів належать </a:t>
            </a:r>
            <a:r>
              <a:rPr lang="uk-UA" sz="1800" b="1" i="1" dirty="0" smtClean="0">
                <a:latin typeface="Times New Roman" pitchFamily="18" charset="0"/>
                <a:cs typeface="Times New Roman" pitchFamily="18" charset="0"/>
              </a:rPr>
              <a:t>прислів’я </a:t>
            </a: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>(доки сонце зійде, роса очі виїсть), </a:t>
            </a:r>
            <a:r>
              <a:rPr lang="uk-UA" sz="1800" b="1" i="1" dirty="0" smtClean="0">
                <a:latin typeface="Times New Roman" pitchFamily="18" charset="0"/>
                <a:cs typeface="Times New Roman" pitchFamily="18" charset="0"/>
              </a:rPr>
              <a:t>приказки </a:t>
            </a: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> (лежачого не б’ють), </a:t>
            </a:r>
            <a:r>
              <a:rPr lang="uk-UA" sz="1800" b="1" i="1" dirty="0" smtClean="0">
                <a:latin typeface="Times New Roman" pitchFamily="18" charset="0"/>
                <a:cs typeface="Times New Roman" pitchFamily="18" charset="0"/>
              </a:rPr>
              <a:t>крилаті вислови </a:t>
            </a: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>(краса врятує світ) і </a:t>
            </a:r>
            <a:r>
              <a:rPr lang="uk-UA" sz="1800" b="1" i="1" dirty="0" smtClean="0">
                <a:latin typeface="Times New Roman" pitchFamily="18" charset="0"/>
                <a:cs typeface="Times New Roman" pitchFamily="18" charset="0"/>
              </a:rPr>
              <a:t>мовні кліше </a:t>
            </a:r>
            <a:r>
              <a:rPr lang="uk-UA" sz="1800" i="1" dirty="0" smtClean="0">
                <a:latin typeface="Times New Roman" pitchFamily="18" charset="0"/>
                <a:cs typeface="Times New Roman" pitchFamily="18" charset="0"/>
              </a:rPr>
              <a:t>(мати велике значення).</a:t>
            </a:r>
            <a:endParaRPr lang="uk-UA" sz="18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lvl="0" indent="0" algn="ctr">
              <a:buClr>
                <a:srgbClr val="A9A57C"/>
              </a:buClr>
              <a:buNone/>
            </a:pPr>
            <a:endParaRPr lang="uk-UA" sz="1800" i="1" dirty="0">
              <a:latin typeface="Times New Roman" pitchFamily="18" charset="0"/>
              <a:cs typeface="Times New Roman" pitchFamily="18" charset="0"/>
            </a:endParaRPr>
          </a:p>
          <a:p>
            <a:pPr marL="114300" indent="0" algn="ctr">
              <a:buNone/>
            </a:pPr>
            <a:endParaRPr lang="uk-UA" sz="1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087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7620000" cy="864096"/>
          </a:xfrm>
        </p:spPr>
        <p:txBody>
          <a:bodyPr/>
          <a:lstStyle/>
          <a:p>
            <a:pPr algn="ctr"/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Прочитайте. Випишіть фразеологізми,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з’ясуйте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якої групи кожен із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них належать,  і пояснити їх значення</a:t>
            </a: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600200"/>
            <a:ext cx="8136904" cy="4800600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endParaRPr lang="uk-U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11430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Ти бачила, Оленко, як Сава раки пік? Не знав, куди й очі діти (О. Копиленко). Ця дівчина – твердий горішок, з нею треба поводитися  обачніше (М. Івасюк). Зів’єш гніздечко і будеш щаслива, як Вірунька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Баглаєва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 Тут діло  надійне, дитинко  (О. Гончар). Бачите – не сиджу, не згорнула ж руки (А. Головко). А чого ти, молодице, насилу соваєш руками? – крикнув на Василину  </a:t>
            </a:r>
            <a:r>
              <a:rPr lang="uk-UA" sz="1600" dirty="0" err="1" smtClean="0">
                <a:latin typeface="Times New Roman" pitchFamily="18" charset="0"/>
                <a:cs typeface="Times New Roman" pitchFamily="18" charset="0"/>
              </a:rPr>
              <a:t>постригач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. – Ти робиш, наче три дні не їла ( І. Нечуй-Левицький). Вскочили ми в халепу. Це кілька днів сміятимусь, не менше (В. Нестайко). А я твоє відерце дістану і з тобою на рушничок стану (Нар.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в.).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661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6672"/>
            <a:ext cx="7609656" cy="5924128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Оскільки значення фразеологізмів переносне, конкретне й вужче за лексичне, то для більшості з них властива однозначність. Проте в мові наявність й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багатозначні фразеологізми,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це явище відбито у фразеологічних словниках: 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стійка сполука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на кожному кроці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означає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скрізь, усюди, постійно; 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фразеологізм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на виду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має такі значення: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 відкритий, доступний; на видному місці; помітний, очевидний.</a:t>
            </a:r>
          </a:p>
          <a:p>
            <a:pPr marL="114300" indent="0">
              <a:buNone/>
            </a:pPr>
            <a:r>
              <a:rPr lang="uk-UA" sz="1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14300" indent="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Також фразеологізми можуть вступати в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антонімічні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відношення: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тертий калач – жовтороте каченя; аж іскри горять – як море горить.</a:t>
            </a:r>
          </a:p>
          <a:p>
            <a:pPr marL="114300" indent="0">
              <a:buNone/>
            </a:pPr>
            <a:endParaRPr lang="uk-UA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114300" indent="0">
              <a:buNone/>
            </a:pPr>
            <a:r>
              <a:rPr lang="uk-UA" sz="1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Особливо багата українська мова на фразеологічні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синоніми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рота не розкривати, не випускати пари з вуст, як води в рот набрати.</a:t>
            </a:r>
          </a:p>
          <a:p>
            <a:pPr marL="114300" indent="0">
              <a:buNone/>
            </a:pPr>
            <a:endParaRPr lang="uk-UA" sz="1600" b="1" i="1" dirty="0">
              <a:latin typeface="Times New Roman" pitchFamily="18" charset="0"/>
              <a:cs typeface="Times New Roman" pitchFamily="18" charset="0"/>
            </a:endParaRPr>
          </a:p>
          <a:p>
            <a:pPr marL="114300" indent="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Фразеологізми одного синонімічного ряду можуть мати різні емоційні відтінки й стилістичне забарвлення, а отже, відрізнятися стильовою  належністю: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книжковий вислів –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ввести в оману;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розмовний –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збити з пантелику;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вульгарний –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пиндючити морду;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 знижений розмовний – 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дерти носа.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258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612845"/>
            <a:ext cx="828092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uk-UA" b="1" u="sng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Пояснити значення фразеологізмів, дібрати із довідки до них по кілька синонімічних</a:t>
            </a:r>
            <a:r>
              <a:rPr lang="uk-UA" u="sng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uk-UA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uk-UA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1. Ні риба ні м’ясо, узяти в свої руки, байдики бити.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uk-UA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(Довідка: ні рак, ні риба, за холодну воду не братися, узяти в шори, зробити шовковим, ні пава ні ґава, собак дражнити, ні те ні се, вкрутити хвоста, посиденьки справляти, лежні справляти, ні грач ні помагач).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uk-UA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2. Кинутися на втікача, точити ляси, верзти дурниці.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uk-UA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(Довідка: накипати п’ятами, теревені правити, дати ходу, язик свербить, молоти дурниці, дати тягу, дати ногам знати, чесати язика, наговорити сім мішків гречаної вовни, плести нісенітниці,взяти ноги на плечі).</a:t>
            </a:r>
            <a:endParaRPr lang="uk-UA" b="0" i="0" dirty="0">
              <a:solidFill>
                <a:srgbClr val="333333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1171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4522514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br>
              <a:rPr 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Випишіть фразеологізми з повісті І. Нечуя – Левицького  «</a:t>
            </a:r>
            <a:r>
              <a:rPr lang="uk-UA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Кайдашева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сім’я» (уривок розмови Лавріна з Карпом на початку  твору) у порядку зростання емоційного наснаження. </a:t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 Згадайте й запишіть (або випишіть із словника) якомога  більше фразеологізмів із словами 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око, рот, рука, голова , нога.</a:t>
            </a:r>
            <a:endParaRPr lang="uk-UA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9725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98</TotalTime>
  <Words>514</Words>
  <Application>Microsoft Office PowerPoint</Application>
  <PresentationFormat>Экран (4:3)</PresentationFormat>
  <Paragraphs>40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Соседство</vt:lpstr>
      <vt:lpstr>Стилістичні особливості фразеологізмів</vt:lpstr>
      <vt:lpstr>Визначте, які з поданих словосполучень є фразеологічними.   Засипаний піском часу,  синя даль,  оповитий  серпанком загадковості, синій птах,  не своїм голосом, чарівним голосом,  ховати голову в пісок, приховувати задавнену тривогу.</vt:lpstr>
      <vt:lpstr>Презентация PowerPoint</vt:lpstr>
      <vt:lpstr>Фразеологізми поділяються на три групи:</vt:lpstr>
      <vt:lpstr>Прочитайте. Випишіть фразеологізми,  з’ясуйте,  до якої групи кожен із них належать,  і пояснити їх значення</vt:lpstr>
      <vt:lpstr>Презентация PowerPoint</vt:lpstr>
      <vt:lpstr>Презентация PowerPoint</vt:lpstr>
      <vt:lpstr>Домашнє завдання:  1. Випишіть фразеологізми з повісті І. Нечуя – Левицького  «Кайдашева сім’я» (уривок розмови Лавріна з Карпом на початку  твору) у порядку зростання емоційного наснаження.   2.  Згадайте й запишіть (або випишіть із словника) якомога  більше фразеологізмів із словами око, рот, рука, голова , нога.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Стилістичні особливості фразеологізмів</dc:title>
  <dc:creator>Людмила Кондратюк</dc:creator>
  <cp:lastModifiedBy>Людмила Кондратюк</cp:lastModifiedBy>
  <cp:revision>11</cp:revision>
  <dcterms:created xsi:type="dcterms:W3CDTF">2024-10-24T13:12:02Z</dcterms:created>
  <dcterms:modified xsi:type="dcterms:W3CDTF">2024-10-24T15:31:12Z</dcterms:modified>
</cp:coreProperties>
</file>